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8"/>
  </p:handoutMasterIdLst>
  <p:sldIdLst>
    <p:sldId id="256" r:id="rId2"/>
    <p:sldId id="293" r:id="rId3"/>
    <p:sldId id="314" r:id="rId4"/>
    <p:sldId id="287" r:id="rId5"/>
    <p:sldId id="286" r:id="rId6"/>
    <p:sldId id="257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10" r:id="rId23"/>
    <p:sldId id="311" r:id="rId24"/>
    <p:sldId id="312" r:id="rId25"/>
    <p:sldId id="313" r:id="rId26"/>
    <p:sldId id="285" r:id="rId27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521"/>
    <a:srgbClr val="1362AD"/>
    <a:srgbClr val="185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482" autoAdjust="0"/>
  </p:normalViewPr>
  <p:slideViewPr>
    <p:cSldViewPr snapToGrid="0" snapToObjects="1">
      <p:cViewPr varScale="1">
        <p:scale>
          <a:sx n="157" d="100"/>
          <a:sy n="157" d="100"/>
        </p:scale>
        <p:origin x="198" y="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D0AF5-B50A-402A-81C3-BE16F10DDB11}" type="datetimeFigureOut">
              <a:rPr lang="cs-CZ" smtClean="0"/>
              <a:t>07.04.2017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09295-7B63-4A8B-84BC-C2F82A886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913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5589-BAB5-E24B-99E3-F779E67487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ECC5-0AFA-C64C-A1D2-91E33D1D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8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5589-BAB5-E24B-99E3-F779E67487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ECC5-0AFA-C64C-A1D2-91E33D1D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5589-BAB5-E24B-99E3-F779E67487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ECC5-0AFA-C64C-A1D2-91E33D1D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1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5589-BAB5-E24B-99E3-F779E67487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ECC5-0AFA-C64C-A1D2-91E33D1D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6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5589-BAB5-E24B-99E3-F779E67487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ECC5-0AFA-C64C-A1D2-91E33D1D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9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5589-BAB5-E24B-99E3-F779E67487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ECC5-0AFA-C64C-A1D2-91E33D1D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1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5589-BAB5-E24B-99E3-F779E67487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ECC5-0AFA-C64C-A1D2-91E33D1D95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5589-BAB5-E24B-99E3-F779E67487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ECC5-0AFA-C64C-A1D2-91E33D1D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8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5589-BAB5-E24B-99E3-F779E67487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ECC5-0AFA-C64C-A1D2-91E33D1D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5589-BAB5-E24B-99E3-F779E67487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ECC5-0AFA-C64C-A1D2-91E33D1D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5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5589-BAB5-E24B-99E3-F779E67487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ECC5-0AFA-C64C-A1D2-91E33D1D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9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05589-BAB5-E24B-99E3-F779E67487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FECC5-0AFA-C64C-A1D2-91E33D1D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8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s-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7" y="393285"/>
            <a:ext cx="1604444" cy="9288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528447" y="1922674"/>
            <a:ext cx="3213161" cy="973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>
                <a:solidFill>
                  <a:srgbClr val="1362AD"/>
                </a:solidFill>
                <a:latin typeface="Open Sans"/>
                <a:cs typeface="Open Sans"/>
              </a:rPr>
              <a:t>Účinné zabezpečení IT a stálý dohled</a:t>
            </a:r>
            <a:endParaRPr lang="cs-CZ" sz="3200" dirty="0" smtClean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-229183" y="1731716"/>
            <a:ext cx="408806" cy="352419"/>
          </a:xfrm>
          <a:prstGeom prst="hexagon">
            <a:avLst/>
          </a:prstGeom>
          <a:solidFill>
            <a:srgbClr val="185B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528447" y="3637865"/>
            <a:ext cx="221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Petr Lacina</a:t>
            </a:r>
          </a:p>
          <a:p>
            <a:r>
              <a:rPr lang="cs-CZ" dirty="0" smtClean="0"/>
              <a:t>placina@uniscomp.cz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05849" y="778726"/>
            <a:ext cx="8229600" cy="2946099"/>
          </a:xfrm>
        </p:spPr>
        <p:txBody>
          <a:bodyPr>
            <a:noAutofit/>
          </a:bodyPr>
          <a:lstStyle/>
          <a:p>
            <a:pPr marL="0" indent="0">
              <a:spcBef>
                <a:spcPts val="360"/>
              </a:spcBef>
              <a:buSzPct val="140000"/>
              <a:buNone/>
            </a:pPr>
            <a:r>
              <a:rPr lang="cs-CZ" sz="2400" dirty="0" err="1" smtClean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FortiGate</a:t>
            </a:r>
            <a:r>
              <a:rPr lang="cs-CZ" sz="2400" dirty="0" smtClean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 od firmy </a:t>
            </a:r>
            <a:r>
              <a:rPr lang="cs-CZ" sz="2400" dirty="0" err="1" smtClean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FortiNet</a:t>
            </a:r>
            <a:endParaRPr lang="cs-CZ" sz="2400" dirty="0">
              <a:solidFill>
                <a:srgbClr val="F37521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000" dirty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rgbClr val="1362AD"/>
                </a:solidFill>
                <a:latin typeface="Open Sans"/>
                <a:cs typeface="Open Sans"/>
              </a:rPr>
              <a:t>Úroveň zabezpečení 1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09600" y="3750382"/>
            <a:ext cx="7444818" cy="388371"/>
            <a:chOff x="793537" y="2133825"/>
            <a:chExt cx="7551363" cy="850196"/>
          </a:xfrm>
        </p:grpSpPr>
        <p:sp>
          <p:nvSpPr>
            <p:cNvPr id="62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Produkty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Skupina 62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73" name="Šipka doprava 72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4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Služby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71" name="Šipka doprava 70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Servis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69" name="Šipka doprava 68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68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Řešení</a:t>
              </a:r>
              <a:endParaRPr lang="cs-CZ" sz="1200" kern="1200" dirty="0"/>
            </a:p>
          </p:txBody>
        </p:sp>
      </p:grp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6977" t="13633" r="60925" b="42670"/>
          <a:stretch/>
        </p:blipFill>
        <p:spPr>
          <a:xfrm>
            <a:off x="271924" y="1629919"/>
            <a:ext cx="1759975" cy="19566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58272" t="25806" r="16203" b="41080"/>
          <a:stretch/>
        </p:blipFill>
        <p:spPr>
          <a:xfrm>
            <a:off x="6629501" y="1971098"/>
            <a:ext cx="2214881" cy="16154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15411" t="28956" r="59664" b="25456"/>
          <a:stretch/>
        </p:blipFill>
        <p:spPr>
          <a:xfrm>
            <a:off x="4385466" y="753169"/>
            <a:ext cx="2153920" cy="22148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58209" t="43936" r="16378" b="25867"/>
          <a:stretch/>
        </p:blipFill>
        <p:spPr>
          <a:xfrm>
            <a:off x="1953176" y="1655819"/>
            <a:ext cx="2448560" cy="163576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167502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9/25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849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05849" y="778726"/>
            <a:ext cx="8229600" cy="2946099"/>
          </a:xfrm>
        </p:spPr>
        <p:txBody>
          <a:bodyPr>
            <a:noAutofit/>
          </a:bodyPr>
          <a:lstStyle/>
          <a:p>
            <a:pPr marL="0" indent="0">
              <a:spcBef>
                <a:spcPts val="360"/>
              </a:spcBef>
              <a:buSzPct val="140000"/>
              <a:buNone/>
            </a:pPr>
            <a:r>
              <a:rPr lang="cs-CZ" sz="2400" dirty="0" smtClean="0">
                <a:solidFill>
                  <a:srgbClr val="92D050"/>
                </a:solidFill>
                <a:latin typeface="Open Sans"/>
                <a:ea typeface="+mj-ea"/>
                <a:cs typeface="Open Sans"/>
              </a:rPr>
              <a:t>Ochrana perimetru poč. sítě</a:t>
            </a:r>
            <a:endParaRPr lang="cs-CZ" sz="2400" dirty="0">
              <a:solidFill>
                <a:srgbClr val="92D050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000" dirty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rgbClr val="1362AD"/>
                </a:solidFill>
                <a:latin typeface="Open Sans"/>
                <a:cs typeface="Open Sans"/>
              </a:rPr>
              <a:t>Úroveň zabezpečení 1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09600" y="3750382"/>
            <a:ext cx="7444818" cy="388371"/>
            <a:chOff x="793537" y="2133825"/>
            <a:chExt cx="7551363" cy="850196"/>
          </a:xfrm>
        </p:grpSpPr>
        <p:sp>
          <p:nvSpPr>
            <p:cNvPr id="62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Produkty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Skupina 62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73" name="Šipka doprava 72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4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Služby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71" name="Šipka doprava 70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Servis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69" name="Šipka doprava 68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68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Řešení</a:t>
              </a:r>
              <a:endParaRPr lang="cs-CZ" sz="1200" kern="1200" dirty="0"/>
            </a:p>
          </p:txBody>
        </p:sp>
      </p:grp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7605" t="49399" r="14943" b="21576"/>
          <a:stretch/>
        </p:blipFill>
        <p:spPr>
          <a:xfrm>
            <a:off x="927556" y="1286123"/>
            <a:ext cx="6637151" cy="2283646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8100222" y="4409765"/>
            <a:ext cx="732516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10/25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051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05849" y="778726"/>
            <a:ext cx="8229600" cy="2946099"/>
          </a:xfrm>
        </p:spPr>
        <p:txBody>
          <a:bodyPr>
            <a:noAutofit/>
          </a:bodyPr>
          <a:lstStyle/>
          <a:p>
            <a:pPr marL="0" indent="0">
              <a:spcBef>
                <a:spcPts val="360"/>
              </a:spcBef>
              <a:buSzPct val="140000"/>
              <a:buNone/>
            </a:pPr>
            <a:r>
              <a:rPr lang="cs-CZ" sz="2400" dirty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Monitoring IT služeb a zařízení</a:t>
            </a: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000" dirty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>
                <a:latin typeface="Open Sans"/>
                <a:cs typeface="Open Sans"/>
              </a:rPr>
              <a:t>s</a:t>
            </a:r>
            <a:r>
              <a:rPr lang="cs-CZ" sz="1600" dirty="0" smtClean="0">
                <a:latin typeface="Open Sans"/>
                <a:cs typeface="Open Sans"/>
              </a:rPr>
              <a:t>pecializované řešení od f. Cisco  	  </a:t>
            </a:r>
            <a:r>
              <a:rPr lang="cs-CZ" sz="1600" dirty="0" smtClean="0">
                <a:solidFill>
                  <a:srgbClr val="FF0000"/>
                </a:solidFill>
                <a:latin typeface="Open Sans"/>
                <a:cs typeface="Open Sans"/>
              </a:rPr>
              <a:t>Prime </a:t>
            </a:r>
            <a:r>
              <a:rPr lang="cs-CZ" sz="1600" dirty="0" err="1" smtClean="0">
                <a:solidFill>
                  <a:srgbClr val="FF0000"/>
                </a:solidFill>
                <a:latin typeface="Open Sans"/>
                <a:cs typeface="Open Sans"/>
              </a:rPr>
              <a:t>Infrastructure</a:t>
            </a:r>
            <a:endParaRPr lang="cs-CZ" sz="1600" dirty="0" smtClean="0">
              <a:solidFill>
                <a:srgbClr val="FF0000"/>
              </a:solidFill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6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r>
              <a:rPr lang="cs-CZ" sz="1600" dirty="0" smtClean="0">
                <a:latin typeface="Open Sans"/>
                <a:cs typeface="Open Sans"/>
              </a:rPr>
              <a:t>										</a:t>
            </a:r>
          </a:p>
          <a:p>
            <a:pPr marL="3657600" lvl="8" indent="0">
              <a:spcBef>
                <a:spcPts val="360"/>
              </a:spcBef>
              <a:buSzPct val="140000"/>
              <a:buNone/>
            </a:pPr>
            <a:r>
              <a:rPr lang="cs-CZ" sz="400" dirty="0" smtClean="0">
                <a:latin typeface="Open Sans"/>
                <a:cs typeface="Open Sans"/>
              </a:rPr>
              <a:t>		</a:t>
            </a:r>
            <a:r>
              <a:rPr lang="cs-CZ" sz="2400" dirty="0" smtClean="0">
                <a:latin typeface="Open Sans"/>
                <a:cs typeface="Open Sans"/>
              </a:rPr>
              <a:t>X</a:t>
            </a: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endParaRPr lang="cs-CZ" sz="1600" dirty="0" smtClean="0">
              <a:latin typeface="Open Sans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endParaRPr lang="cs-CZ" sz="1600" dirty="0">
              <a:latin typeface="Open Sans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 smtClean="0">
                <a:latin typeface="Open Sans"/>
                <a:cs typeface="Open Sans"/>
              </a:rPr>
              <a:t>univerzální řešení pod GPL </a:t>
            </a:r>
            <a:r>
              <a:rPr lang="cs-CZ" sz="1600" dirty="0">
                <a:latin typeface="Open Sans"/>
                <a:cs typeface="Open Sans"/>
              </a:rPr>
              <a:t>licencí </a:t>
            </a:r>
            <a:r>
              <a:rPr lang="cs-CZ" sz="1600" dirty="0" smtClean="0">
                <a:latin typeface="Open Sans"/>
                <a:cs typeface="Open Sans"/>
              </a:rPr>
              <a:t> 		    </a:t>
            </a:r>
            <a:r>
              <a:rPr lang="cs-CZ" sz="1600" dirty="0" err="1" smtClean="0">
                <a:solidFill>
                  <a:srgbClr val="FF0000"/>
                </a:solidFill>
                <a:latin typeface="Open Sans"/>
                <a:cs typeface="Open Sans"/>
              </a:rPr>
              <a:t>Zabbix</a:t>
            </a:r>
            <a:endParaRPr lang="cs-CZ" sz="14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 smtClean="0">
                <a:solidFill>
                  <a:srgbClr val="1362AD"/>
                </a:solidFill>
                <a:latin typeface="Open Sans"/>
                <a:cs typeface="Open Sans"/>
              </a:rPr>
              <a:t>Úroveň zabezpečení 2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09600" y="3750382"/>
            <a:ext cx="7444818" cy="388371"/>
            <a:chOff x="793537" y="2133825"/>
            <a:chExt cx="7551363" cy="850196"/>
          </a:xfrm>
        </p:grpSpPr>
        <p:sp>
          <p:nvSpPr>
            <p:cNvPr id="62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Produkty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Skupina 62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73" name="Šipka doprava 72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4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Služby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71" name="Šipka doprava 70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Servis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69" name="Šipka doprava 68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68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Řešení</a:t>
              </a:r>
              <a:endParaRPr lang="cs-CZ" sz="1200" kern="1200" dirty="0"/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291" y="1798121"/>
            <a:ext cx="2086158" cy="139077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/>
          <a:srcRect l="11259" t="9355" r="12447" b="9037"/>
          <a:stretch/>
        </p:blipFill>
        <p:spPr>
          <a:xfrm>
            <a:off x="1637360" y="1798121"/>
            <a:ext cx="2312600" cy="1390772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100222" y="4409765"/>
            <a:ext cx="732516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11/25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164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05849" y="778726"/>
            <a:ext cx="8229600" cy="2946099"/>
          </a:xfrm>
        </p:spPr>
        <p:txBody>
          <a:bodyPr>
            <a:noAutofit/>
          </a:bodyPr>
          <a:lstStyle/>
          <a:p>
            <a:pPr marL="0" indent="0">
              <a:spcBef>
                <a:spcPts val="360"/>
              </a:spcBef>
              <a:buSzPct val="140000"/>
              <a:buNone/>
            </a:pPr>
            <a:r>
              <a:rPr lang="cs-CZ" sz="2400" dirty="0">
                <a:solidFill>
                  <a:srgbClr val="92D050"/>
                </a:solidFill>
                <a:latin typeface="Open Sans"/>
                <a:ea typeface="+mj-ea"/>
                <a:cs typeface="Open Sans"/>
              </a:rPr>
              <a:t>Monitoring IT zařízení na Vašem serveru</a:t>
            </a: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000" dirty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rgbClr val="1362AD"/>
                </a:solidFill>
                <a:latin typeface="Open Sans"/>
                <a:cs typeface="Open Sans"/>
              </a:rPr>
              <a:t>Úroveň zabezpečení </a:t>
            </a:r>
            <a:r>
              <a:rPr lang="cs-CZ" sz="2800" dirty="0" smtClean="0">
                <a:solidFill>
                  <a:srgbClr val="1362AD"/>
                </a:solidFill>
                <a:latin typeface="Open Sans"/>
                <a:cs typeface="Open Sans"/>
              </a:rPr>
              <a:t>2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09600" y="3750382"/>
            <a:ext cx="7444818" cy="388371"/>
            <a:chOff x="793537" y="2133825"/>
            <a:chExt cx="7551363" cy="850196"/>
          </a:xfrm>
        </p:grpSpPr>
        <p:sp>
          <p:nvSpPr>
            <p:cNvPr id="62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Produkty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Skupina 62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73" name="Šipka doprava 72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4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Služby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71" name="Šipka doprava 70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Servis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69" name="Šipka doprava 68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68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Řešení</a:t>
              </a:r>
              <a:endParaRPr lang="cs-CZ" sz="1200" kern="1200" dirty="0"/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7548" t="46537" r="14923" b="33184"/>
          <a:stretch/>
        </p:blipFill>
        <p:spPr>
          <a:xfrm>
            <a:off x="640195" y="1514393"/>
            <a:ext cx="7414224" cy="1779413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8100222" y="4409765"/>
            <a:ext cx="732516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12/25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186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28447" y="778726"/>
            <a:ext cx="8229600" cy="2946099"/>
          </a:xfrm>
        </p:spPr>
        <p:txBody>
          <a:bodyPr>
            <a:noAutofit/>
          </a:bodyPr>
          <a:lstStyle/>
          <a:p>
            <a:pPr marL="0" indent="0">
              <a:spcBef>
                <a:spcPts val="360"/>
              </a:spcBef>
              <a:buSzPct val="140000"/>
              <a:buNone/>
            </a:pPr>
            <a:r>
              <a:rPr lang="cs-CZ" sz="2400" dirty="0">
                <a:solidFill>
                  <a:srgbClr val="92D050"/>
                </a:solidFill>
                <a:latin typeface="Open Sans"/>
                <a:ea typeface="+mj-ea"/>
                <a:cs typeface="Open Sans"/>
              </a:rPr>
              <a:t>Monitoring IT zařízení na </a:t>
            </a:r>
            <a:r>
              <a:rPr lang="cs-CZ" sz="2400" dirty="0" smtClean="0">
                <a:solidFill>
                  <a:srgbClr val="92D050"/>
                </a:solidFill>
                <a:latin typeface="Open Sans"/>
                <a:ea typeface="+mj-ea"/>
                <a:cs typeface="Open Sans"/>
              </a:rPr>
              <a:t>UNIS </a:t>
            </a:r>
            <a:r>
              <a:rPr lang="cs-CZ" sz="2400" dirty="0">
                <a:solidFill>
                  <a:srgbClr val="92D050"/>
                </a:solidFill>
                <a:latin typeface="Open Sans"/>
                <a:ea typeface="+mj-ea"/>
                <a:cs typeface="Open Sans"/>
              </a:rPr>
              <a:t>serveru</a:t>
            </a: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000" dirty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rgbClr val="1362AD"/>
                </a:solidFill>
                <a:latin typeface="Open Sans"/>
                <a:cs typeface="Open Sans"/>
              </a:rPr>
              <a:t>Úroveň zabezpečení </a:t>
            </a:r>
            <a:r>
              <a:rPr lang="cs-CZ" sz="2800" dirty="0" smtClean="0">
                <a:solidFill>
                  <a:srgbClr val="1362AD"/>
                </a:solidFill>
                <a:latin typeface="Open Sans"/>
                <a:cs typeface="Open Sans"/>
              </a:rPr>
              <a:t>2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09600" y="3750382"/>
            <a:ext cx="7444818" cy="388371"/>
            <a:chOff x="793537" y="2133825"/>
            <a:chExt cx="7551363" cy="850196"/>
          </a:xfrm>
        </p:grpSpPr>
        <p:sp>
          <p:nvSpPr>
            <p:cNvPr id="62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Produkty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Skupina 62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73" name="Šipka doprava 72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4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Služby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71" name="Šipka doprava 70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Servis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69" name="Šipka doprava 68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68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Řešení</a:t>
              </a:r>
              <a:endParaRPr lang="cs-CZ" sz="1200" kern="1200" dirty="0"/>
            </a:p>
          </p:txBody>
        </p:sp>
      </p:grp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7551" t="88589" r="14885" b="3009"/>
          <a:stretch/>
        </p:blipFill>
        <p:spPr>
          <a:xfrm>
            <a:off x="609601" y="1962302"/>
            <a:ext cx="7444818" cy="739710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8100222" y="4409765"/>
            <a:ext cx="732516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13/25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702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05849" y="778726"/>
            <a:ext cx="8229600" cy="2946099"/>
          </a:xfrm>
        </p:spPr>
        <p:txBody>
          <a:bodyPr>
            <a:noAutofit/>
          </a:bodyPr>
          <a:lstStyle/>
          <a:p>
            <a:pPr marL="0" indent="0">
              <a:spcBef>
                <a:spcPts val="360"/>
              </a:spcBef>
              <a:buSzPct val="140000"/>
              <a:buNone/>
            </a:pPr>
            <a:r>
              <a:rPr lang="cs-CZ" sz="2400" dirty="0" smtClean="0">
                <a:solidFill>
                  <a:srgbClr val="1362AD"/>
                </a:solidFill>
                <a:latin typeface="Open Sans"/>
                <a:cs typeface="Open Sans"/>
              </a:rPr>
              <a:t>Monitoring datových toků</a:t>
            </a: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300" dirty="0" smtClean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 smtClean="0">
                <a:latin typeface="Open Sans"/>
                <a:cs typeface="Open Sans"/>
              </a:rPr>
              <a:t>detailní </a:t>
            </a:r>
            <a:r>
              <a:rPr lang="cs-CZ" sz="1600" dirty="0">
                <a:latin typeface="Open Sans"/>
                <a:cs typeface="Open Sans"/>
              </a:rPr>
              <a:t>přehled a </a:t>
            </a:r>
            <a:r>
              <a:rPr lang="cs-CZ" sz="1600" dirty="0" smtClean="0">
                <a:latin typeface="Open Sans"/>
                <a:cs typeface="Open Sans"/>
              </a:rPr>
              <a:t>kontrola </a:t>
            </a:r>
            <a:r>
              <a:rPr lang="cs-CZ" sz="1600" dirty="0">
                <a:latin typeface="Open Sans"/>
                <a:cs typeface="Open Sans"/>
              </a:rPr>
              <a:t>nad děním v síťové infrastruktuře na bázi datových toků (</a:t>
            </a:r>
            <a:r>
              <a:rPr lang="cs-CZ" sz="1600" dirty="0" err="1">
                <a:latin typeface="Open Sans"/>
                <a:cs typeface="Open Sans"/>
              </a:rPr>
              <a:t>NetFlow</a:t>
            </a:r>
            <a:r>
              <a:rPr lang="cs-CZ" sz="1600" dirty="0">
                <a:latin typeface="Open Sans"/>
                <a:cs typeface="Open Sans"/>
              </a:rPr>
              <a:t>, IPFIX a další</a:t>
            </a:r>
            <a:r>
              <a:rPr lang="cs-CZ" sz="1600" dirty="0" smtClean="0">
                <a:latin typeface="Open Sans"/>
                <a:cs typeface="Open Sans"/>
              </a:rPr>
              <a:t>)</a:t>
            </a:r>
            <a:endParaRPr lang="cs-CZ" sz="1600" dirty="0">
              <a:latin typeface="Open Sans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>
                <a:latin typeface="Open Sans"/>
                <a:cs typeface="Open Sans"/>
              </a:rPr>
              <a:t>o</a:t>
            </a:r>
            <a:r>
              <a:rPr lang="cs-CZ" sz="1600" dirty="0" smtClean="0">
                <a:latin typeface="Open Sans"/>
                <a:cs typeface="Open Sans"/>
              </a:rPr>
              <a:t>kamžité </a:t>
            </a:r>
            <a:r>
              <a:rPr lang="cs-CZ" sz="1600" dirty="0">
                <a:latin typeface="Open Sans"/>
                <a:cs typeface="Open Sans"/>
              </a:rPr>
              <a:t>odhalování a </a:t>
            </a:r>
            <a:r>
              <a:rPr lang="cs-CZ" sz="1600" dirty="0" smtClean="0">
                <a:latin typeface="Open Sans"/>
                <a:cs typeface="Open Sans"/>
              </a:rPr>
              <a:t>diagnostika </a:t>
            </a:r>
            <a:r>
              <a:rPr lang="cs-CZ" sz="1600" dirty="0">
                <a:latin typeface="Open Sans"/>
                <a:cs typeface="Open Sans"/>
              </a:rPr>
              <a:t>provozních/konfiguračních problémů pro optimalizaci IT </a:t>
            </a:r>
            <a:r>
              <a:rPr lang="cs-CZ" sz="1600" dirty="0" smtClean="0">
                <a:latin typeface="Open Sans"/>
                <a:cs typeface="Open Sans"/>
              </a:rPr>
              <a:t>prostředí</a:t>
            </a:r>
            <a:endParaRPr lang="cs-CZ" sz="1600" dirty="0">
              <a:latin typeface="Open Sans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>
                <a:latin typeface="Open Sans"/>
                <a:cs typeface="Open Sans"/>
              </a:rPr>
              <a:t>d</a:t>
            </a:r>
            <a:r>
              <a:rPr lang="cs-CZ" sz="1600" dirty="0" smtClean="0">
                <a:latin typeface="Open Sans"/>
                <a:cs typeface="Open Sans"/>
              </a:rPr>
              <a:t>etekce </a:t>
            </a:r>
            <a:r>
              <a:rPr lang="cs-CZ" sz="1600" dirty="0">
                <a:latin typeface="Open Sans"/>
                <a:cs typeface="Open Sans"/>
              </a:rPr>
              <a:t>anomálií a analýzu chování sítě pro ochranu před </a:t>
            </a:r>
            <a:r>
              <a:rPr lang="cs-CZ" sz="1600" dirty="0" err="1">
                <a:latin typeface="Open Sans"/>
                <a:cs typeface="Open Sans"/>
              </a:rPr>
              <a:t>botnety</a:t>
            </a:r>
            <a:r>
              <a:rPr lang="cs-CZ" sz="1600" dirty="0">
                <a:latin typeface="Open Sans"/>
                <a:cs typeface="Open Sans"/>
              </a:rPr>
              <a:t>, pokročilými hrozbami, </a:t>
            </a:r>
            <a:r>
              <a:rPr lang="cs-CZ" sz="1600" dirty="0" err="1">
                <a:latin typeface="Open Sans"/>
                <a:cs typeface="Open Sans"/>
              </a:rPr>
              <a:t>DDoS</a:t>
            </a:r>
            <a:r>
              <a:rPr lang="cs-CZ" sz="1600" dirty="0">
                <a:latin typeface="Open Sans"/>
                <a:cs typeface="Open Sans"/>
              </a:rPr>
              <a:t> útoky a dalšími riziky, které obchází zabezpečení na perimetru a koncových </a:t>
            </a:r>
            <a:r>
              <a:rPr lang="cs-CZ" sz="1600" dirty="0" smtClean="0">
                <a:latin typeface="Open Sans"/>
                <a:cs typeface="Open Sans"/>
              </a:rPr>
              <a:t>stanicích</a:t>
            </a:r>
            <a:endParaRPr lang="cs-CZ" sz="1600" dirty="0">
              <a:latin typeface="Open Sans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>
                <a:latin typeface="Open Sans"/>
                <a:cs typeface="Open Sans"/>
              </a:rPr>
              <a:t>s</a:t>
            </a:r>
            <a:r>
              <a:rPr lang="cs-CZ" sz="1600" dirty="0" smtClean="0">
                <a:latin typeface="Open Sans"/>
                <a:cs typeface="Open Sans"/>
              </a:rPr>
              <a:t>nížení </a:t>
            </a:r>
            <a:r>
              <a:rPr lang="cs-CZ" sz="1600" dirty="0">
                <a:latin typeface="Open Sans"/>
                <a:cs typeface="Open Sans"/>
              </a:rPr>
              <a:t>nákladů na správu sítě, usnadnění práce a </a:t>
            </a:r>
            <a:r>
              <a:rPr lang="cs-CZ" sz="1600" dirty="0" err="1" smtClean="0">
                <a:latin typeface="Open Sans"/>
                <a:cs typeface="Open Sans"/>
              </a:rPr>
              <a:t>troubleshootingu</a:t>
            </a:r>
            <a:endParaRPr lang="cs-CZ" sz="1600" dirty="0">
              <a:latin typeface="Open Sans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>
                <a:latin typeface="Open Sans"/>
                <a:cs typeface="Open Sans"/>
              </a:rPr>
              <a:t>ř</a:t>
            </a:r>
            <a:r>
              <a:rPr lang="cs-CZ" sz="1600" dirty="0" smtClean="0">
                <a:latin typeface="Open Sans"/>
                <a:cs typeface="Open Sans"/>
              </a:rPr>
              <a:t>ízení </a:t>
            </a:r>
            <a:r>
              <a:rPr lang="cs-CZ" sz="1600" dirty="0">
                <a:latin typeface="Open Sans"/>
                <a:cs typeface="Open Sans"/>
              </a:rPr>
              <a:t>výkonnosti aplikací, zvyšování spokojenosti uživatelů aplikací</a:t>
            </a: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endParaRPr lang="cs-CZ" sz="10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 smtClean="0">
                <a:solidFill>
                  <a:srgbClr val="1362AD"/>
                </a:solidFill>
                <a:latin typeface="Open Sans"/>
                <a:cs typeface="Open Sans"/>
              </a:rPr>
              <a:t>Úroveň zabezpečení 3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09600" y="3750382"/>
            <a:ext cx="7444818" cy="388371"/>
            <a:chOff x="793537" y="2133825"/>
            <a:chExt cx="7551363" cy="850196"/>
          </a:xfrm>
        </p:grpSpPr>
        <p:sp>
          <p:nvSpPr>
            <p:cNvPr id="62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Produkty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Skupina 62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73" name="Šipka doprava 72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4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Služby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71" name="Šipka doprava 70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Servis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69" name="Šipka doprava 68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68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Řešení</a:t>
              </a:r>
              <a:endParaRPr lang="cs-CZ" sz="1200" kern="1200" dirty="0"/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8100222" y="4409765"/>
            <a:ext cx="732516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14/25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529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05849" y="778726"/>
            <a:ext cx="8229600" cy="2946099"/>
          </a:xfrm>
        </p:spPr>
        <p:txBody>
          <a:bodyPr>
            <a:noAutofit/>
          </a:bodyPr>
          <a:lstStyle/>
          <a:p>
            <a:pPr marL="0" indent="0">
              <a:spcBef>
                <a:spcPts val="360"/>
              </a:spcBef>
              <a:buSzPct val="140000"/>
              <a:buNone/>
            </a:pPr>
            <a:r>
              <a:rPr lang="cs-CZ" sz="2400" dirty="0" err="1" smtClean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Flowmon</a:t>
            </a:r>
            <a:r>
              <a:rPr lang="cs-CZ" sz="2400" dirty="0" smtClean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 od společnosti </a:t>
            </a:r>
            <a:r>
              <a:rPr lang="cs-CZ" sz="2400" dirty="0" err="1" smtClean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Flowmon</a:t>
            </a:r>
            <a:r>
              <a:rPr lang="cs-CZ" sz="2400" dirty="0" smtClean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cs-CZ" sz="2400" dirty="0" err="1" smtClean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Networks</a:t>
            </a:r>
            <a:endParaRPr lang="cs-CZ" sz="2400" dirty="0">
              <a:solidFill>
                <a:srgbClr val="F37521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000" dirty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>
                <a:latin typeface="Open Sans"/>
                <a:cs typeface="Open Sans"/>
              </a:rPr>
              <a:t> </a:t>
            </a:r>
            <a:r>
              <a:rPr lang="cs-CZ" sz="1600" dirty="0" err="1">
                <a:latin typeface="Open Sans"/>
                <a:cs typeface="Open Sans"/>
              </a:rPr>
              <a:t>Flowmon</a:t>
            </a:r>
            <a:r>
              <a:rPr lang="cs-CZ" sz="1600" dirty="0">
                <a:latin typeface="Open Sans"/>
                <a:cs typeface="Open Sans"/>
              </a:rPr>
              <a:t> </a:t>
            </a:r>
            <a:r>
              <a:rPr lang="cs-CZ" sz="1600" dirty="0" smtClean="0">
                <a:latin typeface="Open Sans"/>
                <a:cs typeface="Open Sans"/>
              </a:rPr>
              <a:t>sonda</a:t>
            </a:r>
          </a:p>
          <a:p>
            <a:pPr lvl="1"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200" dirty="0">
                <a:latin typeface="Open Sans"/>
                <a:cs typeface="Open Sans"/>
              </a:rPr>
              <a:t>m</a:t>
            </a:r>
            <a:r>
              <a:rPr lang="cs-CZ" sz="1200" dirty="0" smtClean="0">
                <a:latin typeface="Open Sans"/>
                <a:cs typeface="Open Sans"/>
              </a:rPr>
              <a:t>onitoruje síťový provoz</a:t>
            </a:r>
            <a:endParaRPr lang="cs-CZ" sz="12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6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600" dirty="0" smtClean="0">
              <a:latin typeface="Open Sans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 smtClean="0">
                <a:latin typeface="Open Sans"/>
                <a:cs typeface="Open Sans"/>
              </a:rPr>
              <a:t> </a:t>
            </a:r>
            <a:r>
              <a:rPr lang="cs-CZ" sz="1600" dirty="0" err="1" smtClean="0">
                <a:latin typeface="Open Sans"/>
                <a:cs typeface="Open Sans"/>
              </a:rPr>
              <a:t>Flowmon</a:t>
            </a:r>
            <a:r>
              <a:rPr lang="cs-CZ" sz="1600" dirty="0" smtClean="0">
                <a:latin typeface="Open Sans"/>
                <a:cs typeface="Open Sans"/>
              </a:rPr>
              <a:t> kolektor</a:t>
            </a:r>
          </a:p>
          <a:p>
            <a:pPr lvl="1"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200" dirty="0">
                <a:latin typeface="Open Sans"/>
                <a:cs typeface="Open Sans"/>
              </a:rPr>
              <a:t>s</a:t>
            </a:r>
            <a:r>
              <a:rPr lang="cs-CZ" sz="1200" dirty="0" smtClean="0">
                <a:latin typeface="Open Sans"/>
                <a:cs typeface="Open Sans"/>
              </a:rPr>
              <a:t>bírá data ze sond a vizualizuje</a:t>
            </a:r>
            <a:endParaRPr lang="cs-CZ" sz="14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rgbClr val="1362AD"/>
                </a:solidFill>
                <a:latin typeface="Open Sans"/>
                <a:cs typeface="Open Sans"/>
              </a:rPr>
              <a:t>Úroveň zabezpečení </a:t>
            </a:r>
            <a:r>
              <a:rPr lang="cs-CZ" sz="2800" dirty="0" smtClean="0">
                <a:solidFill>
                  <a:srgbClr val="1362AD"/>
                </a:solidFill>
                <a:latin typeface="Open Sans"/>
                <a:cs typeface="Open Sans"/>
              </a:rPr>
              <a:t>3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09600" y="3750382"/>
            <a:ext cx="7444818" cy="388371"/>
            <a:chOff x="793537" y="2133825"/>
            <a:chExt cx="7551363" cy="850196"/>
          </a:xfrm>
        </p:grpSpPr>
        <p:sp>
          <p:nvSpPr>
            <p:cNvPr id="62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Produkty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Skupina 62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73" name="Šipka doprava 72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4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Služby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71" name="Šipka doprava 70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Servis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69" name="Šipka doprava 68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68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Řešení</a:t>
              </a:r>
              <a:endParaRPr lang="cs-CZ" sz="1200" kern="1200" dirty="0"/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50" y="1879017"/>
            <a:ext cx="2047260" cy="66555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71" y="1434588"/>
            <a:ext cx="2497401" cy="1554417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100222" y="4409765"/>
            <a:ext cx="732516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15/25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030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05849" y="778726"/>
            <a:ext cx="8229600" cy="2946099"/>
          </a:xfrm>
        </p:spPr>
        <p:txBody>
          <a:bodyPr>
            <a:noAutofit/>
          </a:bodyPr>
          <a:lstStyle/>
          <a:p>
            <a:pPr marL="0" indent="0">
              <a:spcBef>
                <a:spcPts val="360"/>
              </a:spcBef>
              <a:buSzPct val="140000"/>
              <a:buNone/>
            </a:pPr>
            <a:r>
              <a:rPr lang="cs-CZ" sz="2400" dirty="0" err="1" smtClean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Flowmon</a:t>
            </a:r>
            <a:r>
              <a:rPr lang="cs-CZ" sz="2400" dirty="0" smtClean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 od společnosti </a:t>
            </a:r>
            <a:r>
              <a:rPr lang="cs-CZ" sz="2400" dirty="0" err="1" smtClean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Flowmon</a:t>
            </a:r>
            <a:r>
              <a:rPr lang="cs-CZ" sz="2400" dirty="0" smtClean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cs-CZ" sz="2400" dirty="0" err="1" smtClean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Networks</a:t>
            </a:r>
            <a:endParaRPr lang="cs-CZ" sz="2400" dirty="0">
              <a:solidFill>
                <a:srgbClr val="F37521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000" dirty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 smtClean="0">
                <a:latin typeface="Open Sans"/>
                <a:cs typeface="Open Sans"/>
              </a:rPr>
              <a:t> </a:t>
            </a:r>
            <a:r>
              <a:rPr lang="cs-CZ" sz="1600" dirty="0" err="1" smtClean="0">
                <a:latin typeface="Open Sans"/>
                <a:cs typeface="Open Sans"/>
              </a:rPr>
              <a:t>Flowmon</a:t>
            </a:r>
            <a:r>
              <a:rPr lang="cs-CZ" sz="1600" dirty="0" smtClean="0">
                <a:latin typeface="Open Sans"/>
                <a:cs typeface="Open Sans"/>
              </a:rPr>
              <a:t> ADS (</a:t>
            </a:r>
            <a:r>
              <a:rPr lang="cs-CZ" sz="1600" dirty="0" err="1" smtClean="0">
                <a:latin typeface="Open Sans"/>
                <a:cs typeface="Open Sans"/>
              </a:rPr>
              <a:t>Anomaly</a:t>
            </a:r>
            <a:r>
              <a:rPr lang="cs-CZ" sz="1600" dirty="0" smtClean="0">
                <a:latin typeface="Open Sans"/>
                <a:cs typeface="Open Sans"/>
              </a:rPr>
              <a:t> </a:t>
            </a:r>
            <a:r>
              <a:rPr lang="cs-CZ" sz="1600" dirty="0" err="1" smtClean="0">
                <a:latin typeface="Open Sans"/>
                <a:cs typeface="Open Sans"/>
              </a:rPr>
              <a:t>Detection</a:t>
            </a:r>
            <a:r>
              <a:rPr lang="cs-CZ" sz="1600" dirty="0" smtClean="0">
                <a:latin typeface="Open Sans"/>
                <a:cs typeface="Open Sans"/>
              </a:rPr>
              <a:t> Systém)</a:t>
            </a:r>
          </a:p>
          <a:p>
            <a:pPr lvl="1"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200" dirty="0">
                <a:latin typeface="Open Sans"/>
                <a:cs typeface="Open Sans"/>
              </a:rPr>
              <a:t>mocný nástroj pro odhalování nežádoucího chování, anomálií a pokročilých hrozeb v síti</a:t>
            </a: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>
                <a:latin typeface="Open Sans"/>
                <a:cs typeface="Open Sans"/>
              </a:rPr>
              <a:t> </a:t>
            </a:r>
            <a:r>
              <a:rPr lang="cs-CZ" sz="1600" dirty="0" err="1" smtClean="0">
                <a:latin typeface="Open Sans"/>
                <a:cs typeface="Open Sans"/>
              </a:rPr>
              <a:t>Flowmon</a:t>
            </a:r>
            <a:r>
              <a:rPr lang="cs-CZ" sz="1600" dirty="0" smtClean="0">
                <a:latin typeface="Open Sans"/>
                <a:cs typeface="Open Sans"/>
              </a:rPr>
              <a:t> </a:t>
            </a:r>
            <a:r>
              <a:rPr lang="cs-CZ" sz="1600" dirty="0" err="1">
                <a:latin typeface="Open Sans"/>
                <a:cs typeface="Open Sans"/>
              </a:rPr>
              <a:t>DDoS</a:t>
            </a:r>
            <a:r>
              <a:rPr lang="cs-CZ" sz="1600" dirty="0">
                <a:latin typeface="Open Sans"/>
                <a:cs typeface="Open Sans"/>
              </a:rPr>
              <a:t> </a:t>
            </a:r>
            <a:r>
              <a:rPr lang="cs-CZ" sz="1600" dirty="0" err="1" smtClean="0">
                <a:latin typeface="Open Sans"/>
                <a:cs typeface="Open Sans"/>
              </a:rPr>
              <a:t>Defender</a:t>
            </a:r>
            <a:endParaRPr lang="cs-CZ" sz="1600" dirty="0" smtClean="0">
              <a:latin typeface="Open Sans"/>
              <a:cs typeface="Open Sans"/>
            </a:endParaRPr>
          </a:p>
          <a:p>
            <a:pPr lvl="1"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200" dirty="0">
                <a:latin typeface="Open Sans"/>
                <a:cs typeface="Open Sans"/>
              </a:rPr>
              <a:t>staví mezi důležité aplikace a útočníky pokročilou umělou inteligenci, která tyto hrozby automaticky detekuje a zastavuje</a:t>
            </a: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>
                <a:latin typeface="Open Sans"/>
                <a:cs typeface="Open Sans"/>
              </a:rPr>
              <a:t> </a:t>
            </a:r>
            <a:r>
              <a:rPr lang="cs-CZ" sz="1600" dirty="0" err="1" smtClean="0">
                <a:latin typeface="Open Sans"/>
                <a:cs typeface="Open Sans"/>
              </a:rPr>
              <a:t>Flowmon</a:t>
            </a:r>
            <a:r>
              <a:rPr lang="cs-CZ" sz="1600" dirty="0" smtClean="0">
                <a:latin typeface="Open Sans"/>
                <a:cs typeface="Open Sans"/>
              </a:rPr>
              <a:t> </a:t>
            </a:r>
            <a:r>
              <a:rPr lang="cs-CZ" sz="1600" dirty="0">
                <a:latin typeface="Open Sans"/>
                <a:cs typeface="Open Sans"/>
              </a:rPr>
              <a:t>APM (</a:t>
            </a:r>
            <a:r>
              <a:rPr lang="cs-CZ" sz="1600" dirty="0" err="1">
                <a:latin typeface="Open Sans"/>
                <a:cs typeface="Open Sans"/>
              </a:rPr>
              <a:t>Application</a:t>
            </a:r>
            <a:r>
              <a:rPr lang="cs-CZ" sz="1600" dirty="0">
                <a:latin typeface="Open Sans"/>
                <a:cs typeface="Open Sans"/>
              </a:rPr>
              <a:t> Performance </a:t>
            </a:r>
            <a:r>
              <a:rPr lang="cs-CZ" sz="1600" dirty="0" smtClean="0">
                <a:latin typeface="Open Sans"/>
                <a:cs typeface="Open Sans"/>
              </a:rPr>
              <a:t>Monitor)</a:t>
            </a:r>
          </a:p>
          <a:p>
            <a:pPr lvl="1"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200" dirty="0">
                <a:latin typeface="Open Sans"/>
                <a:cs typeface="Open Sans"/>
              </a:rPr>
              <a:t>t</a:t>
            </a:r>
            <a:r>
              <a:rPr lang="cs-CZ" sz="1200" dirty="0" smtClean="0">
                <a:latin typeface="Open Sans"/>
                <a:cs typeface="Open Sans"/>
              </a:rPr>
              <a:t>estování výkonnosti aplikací včetně webových</a:t>
            </a:r>
            <a:endParaRPr lang="cs-CZ" sz="1200" dirty="0">
              <a:latin typeface="Open Sans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>
                <a:latin typeface="Open Sans"/>
                <a:cs typeface="Open Sans"/>
              </a:rPr>
              <a:t> </a:t>
            </a:r>
            <a:r>
              <a:rPr lang="cs-CZ" sz="1600" dirty="0" err="1" smtClean="0">
                <a:latin typeface="Open Sans"/>
                <a:cs typeface="Open Sans"/>
              </a:rPr>
              <a:t>Flowmon</a:t>
            </a:r>
            <a:r>
              <a:rPr lang="cs-CZ" sz="1600" dirty="0" smtClean="0">
                <a:latin typeface="Open Sans"/>
                <a:cs typeface="Open Sans"/>
              </a:rPr>
              <a:t> </a:t>
            </a:r>
            <a:r>
              <a:rPr lang="cs-CZ" sz="1600" dirty="0" err="1">
                <a:latin typeface="Open Sans"/>
                <a:cs typeface="Open Sans"/>
              </a:rPr>
              <a:t>Traffic</a:t>
            </a:r>
            <a:r>
              <a:rPr lang="cs-CZ" sz="1600" dirty="0">
                <a:latin typeface="Open Sans"/>
                <a:cs typeface="Open Sans"/>
              </a:rPr>
              <a:t> </a:t>
            </a:r>
            <a:r>
              <a:rPr lang="cs-CZ" sz="1600" dirty="0" err="1" smtClean="0">
                <a:latin typeface="Open Sans"/>
                <a:cs typeface="Open Sans"/>
              </a:rPr>
              <a:t>Recorder</a:t>
            </a:r>
            <a:endParaRPr lang="cs-CZ" sz="1600" dirty="0" smtClean="0">
              <a:latin typeface="Open Sans"/>
              <a:cs typeface="Open Sans"/>
            </a:endParaRPr>
          </a:p>
          <a:p>
            <a:pPr lvl="1"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200" dirty="0">
                <a:latin typeface="Open Sans"/>
                <a:cs typeface="Open Sans"/>
              </a:rPr>
              <a:t>úplný záznam provozu datové sítě a paketová analýza </a:t>
            </a: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rgbClr val="1362AD"/>
                </a:solidFill>
                <a:latin typeface="Open Sans"/>
                <a:cs typeface="Open Sans"/>
              </a:rPr>
              <a:t>Úroveň zabezpečení </a:t>
            </a:r>
            <a:r>
              <a:rPr lang="cs-CZ" sz="2800" dirty="0" smtClean="0">
                <a:solidFill>
                  <a:srgbClr val="1362AD"/>
                </a:solidFill>
                <a:latin typeface="Open Sans"/>
                <a:cs typeface="Open Sans"/>
              </a:rPr>
              <a:t>3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09600" y="3750382"/>
            <a:ext cx="7444818" cy="388371"/>
            <a:chOff x="793537" y="2133825"/>
            <a:chExt cx="7551363" cy="850196"/>
          </a:xfrm>
        </p:grpSpPr>
        <p:sp>
          <p:nvSpPr>
            <p:cNvPr id="62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Produkty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Skupina 62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73" name="Šipka doprava 72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4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Služby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71" name="Šipka doprava 70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Servis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69" name="Šipka doprava 68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68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Řešení</a:t>
              </a:r>
              <a:endParaRPr lang="cs-CZ" sz="1200" kern="1200" dirty="0"/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645" y="892874"/>
            <a:ext cx="1129545" cy="108692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29" y="2594252"/>
            <a:ext cx="1648638" cy="1084672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100222" y="4409765"/>
            <a:ext cx="732516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16/25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105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05849" y="778726"/>
            <a:ext cx="8229600" cy="2946099"/>
          </a:xfrm>
        </p:spPr>
        <p:txBody>
          <a:bodyPr>
            <a:noAutofit/>
          </a:bodyPr>
          <a:lstStyle/>
          <a:p>
            <a:pPr marL="0" indent="0">
              <a:spcBef>
                <a:spcPts val="360"/>
              </a:spcBef>
              <a:buSzPct val="140000"/>
              <a:buNone/>
            </a:pPr>
            <a:r>
              <a:rPr lang="cs-CZ" sz="2400" dirty="0">
                <a:solidFill>
                  <a:srgbClr val="92D050"/>
                </a:solidFill>
                <a:latin typeface="Open Sans"/>
                <a:ea typeface="+mj-ea"/>
                <a:cs typeface="Open Sans"/>
              </a:rPr>
              <a:t>Monitoring datových toků na Vaší </a:t>
            </a:r>
            <a:r>
              <a:rPr lang="cs-CZ" sz="2400" dirty="0" err="1">
                <a:solidFill>
                  <a:srgbClr val="92D050"/>
                </a:solidFill>
                <a:latin typeface="Open Sans"/>
                <a:ea typeface="+mj-ea"/>
                <a:cs typeface="Open Sans"/>
              </a:rPr>
              <a:t>Flowmon</a:t>
            </a:r>
            <a:r>
              <a:rPr lang="cs-CZ" sz="2400" dirty="0">
                <a:solidFill>
                  <a:srgbClr val="92D050"/>
                </a:solidFill>
                <a:latin typeface="Open Sans"/>
                <a:ea typeface="+mj-ea"/>
                <a:cs typeface="Open Sans"/>
              </a:rPr>
              <a:t> sondě</a:t>
            </a:r>
            <a:endParaRPr lang="cs-CZ" sz="1000" dirty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rgbClr val="1362AD"/>
                </a:solidFill>
                <a:latin typeface="Open Sans"/>
                <a:cs typeface="Open Sans"/>
              </a:rPr>
              <a:t>Úroveň zabezpečení 3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09600" y="3750382"/>
            <a:ext cx="7444818" cy="388371"/>
            <a:chOff x="793537" y="2133825"/>
            <a:chExt cx="7551363" cy="850196"/>
          </a:xfrm>
        </p:grpSpPr>
        <p:sp>
          <p:nvSpPr>
            <p:cNvPr id="62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Produkty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Skupina 62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73" name="Šipka doprava 72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4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Služby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71" name="Šipka doprava 70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Servis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69" name="Šipka doprava 68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68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Řešení</a:t>
              </a:r>
              <a:endParaRPr lang="cs-CZ" sz="1200" kern="1200" dirty="0"/>
            </a:p>
          </p:txBody>
        </p:sp>
      </p:grp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3099" t="19008" r="1106" b="52280"/>
          <a:stretch/>
        </p:blipFill>
        <p:spPr>
          <a:xfrm>
            <a:off x="601262" y="1505569"/>
            <a:ext cx="7453155" cy="1828714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8100222" y="4409765"/>
            <a:ext cx="732516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17/25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961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05849" y="778726"/>
            <a:ext cx="8229600" cy="2946099"/>
          </a:xfrm>
        </p:spPr>
        <p:txBody>
          <a:bodyPr>
            <a:noAutofit/>
          </a:bodyPr>
          <a:lstStyle/>
          <a:p>
            <a:pPr marL="0" indent="0">
              <a:spcBef>
                <a:spcPts val="360"/>
              </a:spcBef>
              <a:buSzPct val="140000"/>
              <a:buNone/>
            </a:pPr>
            <a:r>
              <a:rPr lang="cs-CZ" sz="2400" dirty="0">
                <a:solidFill>
                  <a:srgbClr val="92D050"/>
                </a:solidFill>
                <a:latin typeface="Open Sans"/>
                <a:ea typeface="+mj-ea"/>
                <a:cs typeface="Open Sans"/>
              </a:rPr>
              <a:t>Monitoring datových toků na </a:t>
            </a:r>
            <a:r>
              <a:rPr lang="cs-CZ" sz="2400" dirty="0" smtClean="0">
                <a:solidFill>
                  <a:srgbClr val="92D050"/>
                </a:solidFill>
                <a:latin typeface="Open Sans"/>
                <a:ea typeface="+mj-ea"/>
                <a:cs typeface="Open Sans"/>
              </a:rPr>
              <a:t>UNIS </a:t>
            </a:r>
            <a:r>
              <a:rPr lang="cs-CZ" sz="2400" dirty="0" err="1">
                <a:solidFill>
                  <a:srgbClr val="92D050"/>
                </a:solidFill>
                <a:latin typeface="Open Sans"/>
                <a:ea typeface="+mj-ea"/>
                <a:cs typeface="Open Sans"/>
              </a:rPr>
              <a:t>Flowmon</a:t>
            </a:r>
            <a:r>
              <a:rPr lang="cs-CZ" sz="2400" dirty="0">
                <a:solidFill>
                  <a:srgbClr val="92D050"/>
                </a:solidFill>
                <a:latin typeface="Open Sans"/>
                <a:ea typeface="+mj-ea"/>
                <a:cs typeface="Open Sans"/>
              </a:rPr>
              <a:t> sondě</a:t>
            </a:r>
            <a:endParaRPr lang="cs-CZ" sz="1000" dirty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rgbClr val="1362AD"/>
                </a:solidFill>
                <a:latin typeface="Open Sans"/>
                <a:cs typeface="Open Sans"/>
              </a:rPr>
              <a:t>Úroveň zabezpečení 3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09600" y="3750382"/>
            <a:ext cx="7444818" cy="388371"/>
            <a:chOff x="793537" y="2133825"/>
            <a:chExt cx="7551363" cy="850196"/>
          </a:xfrm>
        </p:grpSpPr>
        <p:sp>
          <p:nvSpPr>
            <p:cNvPr id="62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Produkty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Skupina 62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73" name="Šipka doprava 72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4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Služby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71" name="Šipka doprava 70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Servis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69" name="Šipka doprava 68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68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Řešení</a:t>
              </a:r>
              <a:endParaRPr lang="cs-CZ" sz="1200" kern="1200" dirty="0"/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3165" t="52112" r="1225" b="25996"/>
          <a:stretch/>
        </p:blipFill>
        <p:spPr>
          <a:xfrm>
            <a:off x="609600" y="1643221"/>
            <a:ext cx="7426960" cy="1393264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8100222" y="4409765"/>
            <a:ext cx="732516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18/25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219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 smtClean="0">
                <a:solidFill>
                  <a:srgbClr val="1362AD"/>
                </a:solidFill>
                <a:latin typeface="Open Sans"/>
                <a:cs typeface="Open Sans"/>
              </a:rPr>
              <a:t>Agenda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1/25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793537" y="2133825"/>
            <a:ext cx="7551363" cy="850196"/>
            <a:chOff x="793537" y="2133825"/>
            <a:chExt cx="7551363" cy="850196"/>
          </a:xfrm>
        </p:grpSpPr>
        <p:sp>
          <p:nvSpPr>
            <p:cNvPr id="34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>
                  <a:solidFill>
                    <a:schemeClr val="bg1"/>
                  </a:solidFill>
                </a:rPr>
                <a:t>Produkty</a:t>
              </a:r>
              <a:endParaRPr lang="cs-CZ" sz="16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Skupina 14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31" name="Šipka doprava 30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30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>
                  <a:solidFill>
                    <a:schemeClr val="bg1"/>
                  </a:solidFill>
                </a:rPr>
                <a:t>Služby</a:t>
              </a:r>
              <a:endParaRPr lang="cs-CZ" sz="16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27" name="Šipka doprava 26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2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>
                  <a:solidFill>
                    <a:schemeClr val="bg1"/>
                  </a:solidFill>
                </a:rPr>
                <a:t>Dlouhodobé služby - servis</a:t>
              </a:r>
              <a:endParaRPr lang="cs-CZ" sz="16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Skupina 18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23" name="Šipka doprava 22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22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/>
                <a:t>Řešení (technologická a oborová)</a:t>
              </a:r>
              <a:endParaRPr lang="cs-CZ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6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05849" y="778726"/>
            <a:ext cx="8229600" cy="2946099"/>
          </a:xfrm>
        </p:spPr>
        <p:txBody>
          <a:bodyPr>
            <a:noAutofit/>
          </a:bodyPr>
          <a:lstStyle/>
          <a:p>
            <a:pPr marL="0" indent="0">
              <a:spcBef>
                <a:spcPts val="360"/>
              </a:spcBef>
              <a:buSzPct val="140000"/>
              <a:buNone/>
            </a:pPr>
            <a:r>
              <a:rPr lang="cs-CZ" sz="2400" dirty="0" smtClean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Řízení přístupu a identity uživatele či zařízení</a:t>
            </a:r>
            <a:endParaRPr lang="cs-CZ" sz="2400" dirty="0">
              <a:solidFill>
                <a:srgbClr val="F37521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000" dirty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>
                <a:latin typeface="Open Sans"/>
                <a:cs typeface="Open Sans"/>
              </a:rPr>
              <a:t>s</a:t>
            </a:r>
            <a:r>
              <a:rPr lang="cs-CZ" sz="1600" dirty="0" smtClean="0">
                <a:latin typeface="Open Sans"/>
                <a:cs typeface="Open Sans"/>
              </a:rPr>
              <a:t>pecializované řešení od f. Cisco  	</a:t>
            </a:r>
            <a:r>
              <a:rPr lang="cs-CZ" sz="1600" dirty="0" smtClean="0">
                <a:solidFill>
                  <a:srgbClr val="FF0000"/>
                </a:solidFill>
                <a:latin typeface="Open Sans"/>
                <a:cs typeface="Open Sans"/>
              </a:rPr>
              <a:t>Identity </a:t>
            </a:r>
            <a:r>
              <a:rPr lang="cs-CZ" sz="1600" dirty="0" err="1">
                <a:solidFill>
                  <a:srgbClr val="FF0000"/>
                </a:solidFill>
                <a:latin typeface="Open Sans"/>
                <a:cs typeface="Open Sans"/>
              </a:rPr>
              <a:t>Services</a:t>
            </a:r>
            <a:r>
              <a:rPr lang="cs-CZ" sz="1600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  <a:latin typeface="Open Sans"/>
                <a:cs typeface="Open Sans"/>
              </a:rPr>
              <a:t>Engine</a:t>
            </a:r>
            <a:r>
              <a:rPr lang="cs-CZ" sz="1600" dirty="0" smtClean="0">
                <a:solidFill>
                  <a:srgbClr val="FF0000"/>
                </a:solidFill>
                <a:latin typeface="Open Sans"/>
                <a:cs typeface="Open Sans"/>
              </a:rPr>
              <a:t> (ISE)</a:t>
            </a: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6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r>
              <a:rPr lang="cs-CZ" sz="1600" dirty="0" smtClean="0">
                <a:latin typeface="Open Sans"/>
                <a:cs typeface="Open Sans"/>
              </a:rPr>
              <a:t>										</a:t>
            </a:r>
          </a:p>
          <a:p>
            <a:pPr marL="3657600" lvl="8" indent="0">
              <a:spcBef>
                <a:spcPts val="360"/>
              </a:spcBef>
              <a:buSzPct val="140000"/>
              <a:buNone/>
            </a:pPr>
            <a:r>
              <a:rPr lang="cs-CZ" sz="400" dirty="0" smtClean="0">
                <a:latin typeface="Open Sans"/>
                <a:cs typeface="Open Sans"/>
              </a:rPr>
              <a:t>		          </a:t>
            </a:r>
            <a:r>
              <a:rPr lang="cs-CZ" sz="3200" dirty="0" smtClean="0">
                <a:latin typeface="Open Sans"/>
                <a:cs typeface="Open Sans"/>
              </a:rPr>
              <a:t>+</a:t>
            </a: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endParaRPr lang="cs-CZ" sz="1600" dirty="0" smtClean="0">
              <a:latin typeface="Open Sans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 smtClean="0">
                <a:latin typeface="Open Sans"/>
                <a:cs typeface="Open Sans"/>
              </a:rPr>
              <a:t>řešení od f. </a:t>
            </a:r>
            <a:r>
              <a:rPr lang="cs-CZ" sz="1600" dirty="0" err="1" smtClean="0">
                <a:latin typeface="Open Sans"/>
                <a:cs typeface="Open Sans"/>
              </a:rPr>
              <a:t>MicroFocus</a:t>
            </a:r>
            <a:r>
              <a:rPr lang="cs-CZ" sz="1600" dirty="0" smtClean="0">
                <a:latin typeface="Open Sans"/>
                <a:cs typeface="Open Sans"/>
              </a:rPr>
              <a:t>  			   </a:t>
            </a:r>
            <a:r>
              <a:rPr lang="cs-CZ" sz="1600" dirty="0" smtClean="0">
                <a:solidFill>
                  <a:srgbClr val="FF0000"/>
                </a:solidFill>
                <a:latin typeface="Open Sans"/>
                <a:cs typeface="Open Sans"/>
              </a:rPr>
              <a:t>Identity </a:t>
            </a:r>
            <a:r>
              <a:rPr lang="cs-CZ" sz="1600" dirty="0" err="1" smtClean="0">
                <a:solidFill>
                  <a:srgbClr val="FF0000"/>
                </a:solidFill>
                <a:latin typeface="Open Sans"/>
                <a:cs typeface="Open Sans"/>
              </a:rPr>
              <a:t>Manager</a:t>
            </a:r>
            <a:r>
              <a:rPr lang="cs-CZ" sz="1600" dirty="0" smtClean="0">
                <a:solidFill>
                  <a:srgbClr val="FF0000"/>
                </a:solidFill>
                <a:latin typeface="Open Sans"/>
                <a:cs typeface="Open Sans"/>
              </a:rPr>
              <a:t> (IDM)</a:t>
            </a:r>
            <a:endParaRPr lang="cs-CZ" sz="1400" dirty="0">
              <a:solidFill>
                <a:srgbClr val="FF0000"/>
              </a:solidFill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 smtClean="0">
                <a:solidFill>
                  <a:srgbClr val="1362AD"/>
                </a:solidFill>
                <a:latin typeface="Open Sans"/>
                <a:cs typeface="Open Sans"/>
              </a:rPr>
              <a:t>Úroveň zabezpečení 4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09600" y="3750382"/>
            <a:ext cx="7444818" cy="388371"/>
            <a:chOff x="793537" y="2133825"/>
            <a:chExt cx="7551363" cy="850196"/>
          </a:xfrm>
        </p:grpSpPr>
        <p:sp>
          <p:nvSpPr>
            <p:cNvPr id="62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Produkty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Skupina 62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73" name="Šipka doprava 72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4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Služby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71" name="Šipka doprava 70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Servis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69" name="Šipka doprava 68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68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Řešení</a:t>
              </a:r>
              <a:endParaRPr lang="cs-CZ" sz="1200" kern="1200" dirty="0"/>
            </a:p>
          </p:txBody>
        </p:sp>
      </p:grp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645" y="1834569"/>
            <a:ext cx="1853347" cy="12373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77" y="1834569"/>
            <a:ext cx="1051561" cy="1473072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100222" y="4409765"/>
            <a:ext cx="732516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19/25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810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05849" y="778726"/>
            <a:ext cx="8229600" cy="2946099"/>
          </a:xfrm>
        </p:spPr>
        <p:txBody>
          <a:bodyPr>
            <a:noAutofit/>
          </a:bodyPr>
          <a:lstStyle/>
          <a:p>
            <a:pPr marL="0" indent="0">
              <a:spcBef>
                <a:spcPts val="360"/>
              </a:spcBef>
              <a:buSzPct val="140000"/>
              <a:buNone/>
            </a:pPr>
            <a:r>
              <a:rPr lang="pl-PL" sz="2400" dirty="0">
                <a:solidFill>
                  <a:srgbClr val="92D050"/>
                </a:solidFill>
                <a:latin typeface="Open Sans"/>
                <a:ea typeface="+mj-ea"/>
                <a:cs typeface="Open Sans"/>
              </a:rPr>
              <a:t>Řízení přístupu do LAN a WLAN</a:t>
            </a:r>
            <a:endParaRPr lang="cs-CZ" sz="2400" dirty="0">
              <a:solidFill>
                <a:srgbClr val="92D050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000" dirty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rgbClr val="1362AD"/>
                </a:solidFill>
                <a:latin typeface="Open Sans"/>
                <a:cs typeface="Open Sans"/>
              </a:rPr>
              <a:t>Úroveň zabezpečení 4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09600" y="3750382"/>
            <a:ext cx="7444818" cy="388371"/>
            <a:chOff x="793537" y="2133825"/>
            <a:chExt cx="7551363" cy="850196"/>
          </a:xfrm>
        </p:grpSpPr>
        <p:sp>
          <p:nvSpPr>
            <p:cNvPr id="62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Produkty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Skupina 62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73" name="Šipka doprava 72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4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Služby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71" name="Šipka doprava 70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Servis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69" name="Šipka doprava 68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68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Řešení</a:t>
              </a:r>
              <a:endParaRPr lang="cs-CZ" sz="1200" kern="1200" dirty="0"/>
            </a:p>
          </p:txBody>
        </p:sp>
      </p:grp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3215" t="54783" r="1188" b="3614"/>
          <a:stretch/>
        </p:blipFill>
        <p:spPr>
          <a:xfrm>
            <a:off x="1216517" y="1339850"/>
            <a:ext cx="6253740" cy="2229919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100222" y="4409765"/>
            <a:ext cx="732516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20/25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910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05849" y="778726"/>
            <a:ext cx="8229600" cy="2946099"/>
          </a:xfrm>
        </p:spPr>
        <p:txBody>
          <a:bodyPr>
            <a:noAutofit/>
          </a:bodyPr>
          <a:lstStyle/>
          <a:p>
            <a:pPr marL="0" indent="0">
              <a:spcBef>
                <a:spcPts val="360"/>
              </a:spcBef>
              <a:buSzPct val="140000"/>
              <a:buNone/>
            </a:pPr>
            <a:r>
              <a:rPr lang="pl-PL" sz="2400" dirty="0" smtClean="0">
                <a:solidFill>
                  <a:srgbClr val="92D050"/>
                </a:solidFill>
                <a:latin typeface="Open Sans"/>
                <a:ea typeface="+mj-ea"/>
                <a:cs typeface="Open Sans"/>
              </a:rPr>
              <a:t>Základní </a:t>
            </a:r>
            <a:r>
              <a:rPr lang="pl-PL" sz="2400" dirty="0" smtClean="0">
                <a:solidFill>
                  <a:srgbClr val="FF0000"/>
                </a:solidFill>
                <a:latin typeface="Open Sans"/>
                <a:ea typeface="+mj-ea"/>
                <a:cs typeface="Open Sans"/>
              </a:rPr>
              <a:t>X</a:t>
            </a:r>
            <a:r>
              <a:rPr lang="pl-PL" sz="2400" dirty="0" smtClean="0">
                <a:solidFill>
                  <a:srgbClr val="92D050"/>
                </a:solidFill>
                <a:latin typeface="Open Sans"/>
                <a:ea typeface="+mj-ea"/>
                <a:cs typeface="Open Sans"/>
              </a:rPr>
              <a:t> rozšířená správa identity uživatele</a:t>
            </a:r>
            <a:endParaRPr lang="cs-CZ" sz="2400" dirty="0">
              <a:solidFill>
                <a:srgbClr val="92D050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000" dirty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rgbClr val="1362AD"/>
                </a:solidFill>
                <a:latin typeface="Open Sans"/>
                <a:cs typeface="Open Sans"/>
              </a:rPr>
              <a:t>Úroveň zabezpečení 4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09600" y="3750382"/>
            <a:ext cx="7444818" cy="388371"/>
            <a:chOff x="793537" y="2133825"/>
            <a:chExt cx="7551363" cy="850196"/>
          </a:xfrm>
        </p:grpSpPr>
        <p:sp>
          <p:nvSpPr>
            <p:cNvPr id="62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Produkty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Skupina 62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73" name="Šipka doprava 72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4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Služby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71" name="Šipka doprava 70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Servis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69" name="Šipka doprava 68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68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Řešení</a:t>
              </a:r>
              <a:endParaRPr lang="cs-CZ" sz="1200" kern="1200" dirty="0"/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3342" t="39840" r="1078" b="25030"/>
          <a:stretch/>
        </p:blipFill>
        <p:spPr>
          <a:xfrm>
            <a:off x="676277" y="1373685"/>
            <a:ext cx="7291678" cy="2196084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8100222" y="4409765"/>
            <a:ext cx="732516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21/25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735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05849" y="778726"/>
            <a:ext cx="8229600" cy="2946099"/>
          </a:xfrm>
        </p:spPr>
        <p:txBody>
          <a:bodyPr>
            <a:noAutofit/>
          </a:bodyPr>
          <a:lstStyle/>
          <a:p>
            <a:pPr marL="0" indent="0">
              <a:spcBef>
                <a:spcPts val="360"/>
              </a:spcBef>
              <a:buSzPct val="140000"/>
              <a:buNone/>
            </a:pPr>
            <a:r>
              <a:rPr lang="pl-PL" sz="2400" dirty="0" smtClean="0">
                <a:solidFill>
                  <a:srgbClr val="FFC000"/>
                </a:solidFill>
                <a:latin typeface="Open Sans"/>
                <a:ea typeface="+mj-ea"/>
                <a:cs typeface="Open Sans"/>
              </a:rPr>
              <a:t>Servisní služby (servisní smlouvy)</a:t>
            </a:r>
            <a:endParaRPr lang="cs-CZ" sz="2400" dirty="0">
              <a:solidFill>
                <a:srgbClr val="FFC000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000" dirty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 smtClean="0">
                <a:solidFill>
                  <a:srgbClr val="1362AD"/>
                </a:solidFill>
                <a:latin typeface="Open Sans"/>
                <a:cs typeface="Open Sans"/>
              </a:rPr>
              <a:t>Dlouhodobé služby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09600" y="3750382"/>
            <a:ext cx="7444818" cy="388371"/>
            <a:chOff x="793537" y="2133825"/>
            <a:chExt cx="7551363" cy="850196"/>
          </a:xfrm>
        </p:grpSpPr>
        <p:sp>
          <p:nvSpPr>
            <p:cNvPr id="62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Produkty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Skupina 62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73" name="Šipka doprava 72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4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Služby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71" name="Šipka doprava 70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Servis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69" name="Šipka doprava 68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68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Řešení</a:t>
              </a:r>
              <a:endParaRPr lang="cs-CZ" sz="1200" kern="1200" dirty="0"/>
            </a:p>
          </p:txBody>
        </p:sp>
      </p:grp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3287" t="18843" r="1116" b="48040"/>
          <a:stretch/>
        </p:blipFill>
        <p:spPr>
          <a:xfrm>
            <a:off x="637851" y="1359537"/>
            <a:ext cx="7403273" cy="2101417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100222" y="4409765"/>
            <a:ext cx="732516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22/25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027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05849" y="778726"/>
            <a:ext cx="8229600" cy="2946099"/>
          </a:xfrm>
        </p:spPr>
        <p:txBody>
          <a:bodyPr>
            <a:noAutofit/>
          </a:bodyPr>
          <a:lstStyle/>
          <a:p>
            <a:pPr marL="0" indent="0">
              <a:spcBef>
                <a:spcPts val="360"/>
              </a:spcBef>
              <a:buSzPct val="140000"/>
              <a:buNone/>
            </a:pPr>
            <a:r>
              <a:rPr lang="pl-PL" sz="2400" dirty="0">
                <a:solidFill>
                  <a:srgbClr val="FFC000"/>
                </a:solidFill>
                <a:latin typeface="Open Sans"/>
                <a:ea typeface="+mj-ea"/>
                <a:cs typeface="Open Sans"/>
              </a:rPr>
              <a:t>Servisní služby (servisní smlouvy)</a:t>
            </a:r>
            <a:endParaRPr lang="cs-CZ" sz="2400" dirty="0">
              <a:solidFill>
                <a:srgbClr val="FFC000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000" dirty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 smtClean="0">
                <a:solidFill>
                  <a:srgbClr val="1362AD"/>
                </a:solidFill>
                <a:latin typeface="Open Sans"/>
                <a:cs typeface="Open Sans"/>
              </a:rPr>
              <a:t>Dlouhodobé služby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09600" y="3750382"/>
            <a:ext cx="7444818" cy="388371"/>
            <a:chOff x="793537" y="2133825"/>
            <a:chExt cx="7551363" cy="850196"/>
          </a:xfrm>
        </p:grpSpPr>
        <p:sp>
          <p:nvSpPr>
            <p:cNvPr id="62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Produkty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Skupina 62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73" name="Šipka doprava 72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4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Služby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71" name="Šipka doprava 70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Servis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69" name="Šipka doprava 68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68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Řešení</a:t>
              </a:r>
              <a:endParaRPr lang="cs-CZ" sz="1200" kern="1200" dirty="0"/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3322" t="23661" r="1061" b="43128"/>
          <a:stretch/>
        </p:blipFill>
        <p:spPr>
          <a:xfrm>
            <a:off x="609601" y="1352034"/>
            <a:ext cx="7445564" cy="2118754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100222" y="4409765"/>
            <a:ext cx="732516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23/25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569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05849" y="778726"/>
            <a:ext cx="8229600" cy="2946099"/>
          </a:xfrm>
        </p:spPr>
        <p:txBody>
          <a:bodyPr>
            <a:noAutofit/>
          </a:bodyPr>
          <a:lstStyle/>
          <a:p>
            <a:pPr marL="0" indent="0">
              <a:spcBef>
                <a:spcPts val="360"/>
              </a:spcBef>
              <a:buSzPct val="140000"/>
              <a:buNone/>
            </a:pPr>
            <a:r>
              <a:rPr lang="pl-PL" sz="2400" dirty="0">
                <a:solidFill>
                  <a:srgbClr val="FFC000"/>
                </a:solidFill>
                <a:latin typeface="Open Sans"/>
                <a:ea typeface="+mj-ea"/>
                <a:cs typeface="Open Sans"/>
              </a:rPr>
              <a:t>Servisní služby (servisní smlouvy)</a:t>
            </a:r>
            <a:endParaRPr lang="cs-CZ" sz="2400" dirty="0">
              <a:solidFill>
                <a:srgbClr val="FFC000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000" dirty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 smtClean="0">
                <a:solidFill>
                  <a:srgbClr val="1362AD"/>
                </a:solidFill>
                <a:latin typeface="Open Sans"/>
                <a:cs typeface="Open Sans"/>
              </a:rPr>
              <a:t>Dlouhodobé služby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09600" y="3750382"/>
            <a:ext cx="7444818" cy="388371"/>
            <a:chOff x="793537" y="2133825"/>
            <a:chExt cx="7551363" cy="850196"/>
          </a:xfrm>
        </p:grpSpPr>
        <p:sp>
          <p:nvSpPr>
            <p:cNvPr id="62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Produkty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Skupina 62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73" name="Šipka doprava 72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4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Služby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71" name="Šipka doprava 70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Servis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69" name="Šipka doprava 68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68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Řešení</a:t>
              </a:r>
              <a:endParaRPr lang="cs-CZ" sz="1200" kern="1200" dirty="0"/>
            </a:p>
          </p:txBody>
        </p:sp>
      </p:grp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3219" t="59602" r="1192" b="10509"/>
          <a:stretch/>
        </p:blipFill>
        <p:spPr>
          <a:xfrm>
            <a:off x="609601" y="1419868"/>
            <a:ext cx="7433186" cy="1904488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100222" y="4409765"/>
            <a:ext cx="732516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24/25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140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692"/>
            <a:ext cx="8229600" cy="2313086"/>
          </a:xfrm>
        </p:spPr>
        <p:txBody>
          <a:bodyPr>
            <a:noAutofit/>
          </a:bodyPr>
          <a:lstStyle/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endParaRPr lang="cs-CZ" sz="1400" dirty="0"/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311839" y="1237081"/>
            <a:ext cx="8466480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dirty="0" smtClean="0"/>
              <a:t>  Děkuji za pozornost.</a:t>
            </a:r>
          </a:p>
          <a:p>
            <a:pPr>
              <a:spcBef>
                <a:spcPts val="360"/>
              </a:spcBef>
              <a:buSzPct val="140000"/>
            </a:pPr>
            <a:endParaRPr lang="cs-CZ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04997" y="1264340"/>
            <a:ext cx="4424516" cy="2326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1200" b="1" smtClean="0">
                <a:solidFill>
                  <a:srgbClr val="185BA7"/>
                </a:solidFill>
                <a:latin typeface="Open Sans"/>
                <a:cs typeface="Open Sans"/>
              </a:rPr>
              <a:t>UNIS COMPUTERS, a.s. </a:t>
            </a:r>
          </a:p>
          <a:p>
            <a:pPr marL="0" indent="0" algn="ctr">
              <a:buFont typeface="Arial"/>
              <a:buNone/>
            </a:pPr>
            <a:r>
              <a:rPr lang="cs-CZ" sz="1200" smtClean="0">
                <a:solidFill>
                  <a:srgbClr val="185BA7"/>
                </a:solidFill>
                <a:latin typeface="Open Sans"/>
                <a:cs typeface="Open Sans"/>
              </a:rPr>
              <a:t>Jundrovská 31, 624 00 Brno</a:t>
            </a:r>
          </a:p>
          <a:p>
            <a:pPr marL="0" indent="0" algn="ctr">
              <a:buFont typeface="Arial"/>
              <a:buNone/>
            </a:pPr>
            <a:r>
              <a:rPr lang="cs-CZ" sz="1200" smtClean="0">
                <a:solidFill>
                  <a:srgbClr val="185BA7"/>
                </a:solidFill>
                <a:latin typeface="Open Sans"/>
                <a:cs typeface="Open Sans"/>
              </a:rPr>
              <a:t>tel.: +420 544 528 301</a:t>
            </a:r>
          </a:p>
          <a:p>
            <a:pPr marL="0" indent="0" algn="ctr">
              <a:buFont typeface="Arial"/>
              <a:buNone/>
            </a:pPr>
            <a:r>
              <a:rPr lang="cs-CZ" sz="1200" smtClean="0">
                <a:solidFill>
                  <a:srgbClr val="185BA7"/>
                </a:solidFill>
                <a:latin typeface="Open Sans"/>
                <a:cs typeface="Open Sans"/>
              </a:rPr>
              <a:t>fax: +420 541 223 134</a:t>
            </a:r>
          </a:p>
          <a:p>
            <a:pPr marL="0" indent="0" algn="ctr">
              <a:buFont typeface="Arial"/>
              <a:buNone/>
            </a:pPr>
            <a:r>
              <a:rPr lang="cs-CZ" sz="1200" smtClean="0">
                <a:solidFill>
                  <a:srgbClr val="185BA7"/>
                </a:solidFill>
                <a:latin typeface="Open Sans"/>
                <a:cs typeface="Open Sans"/>
              </a:rPr>
              <a:t>obchod@uniscomp.cz</a:t>
            </a:r>
          </a:p>
          <a:p>
            <a:pPr marL="0" indent="0" algn="ctr">
              <a:buFont typeface="Arial"/>
              <a:buNone/>
            </a:pPr>
            <a:endParaRPr lang="cs-CZ" sz="1200" smtClean="0">
              <a:solidFill>
                <a:srgbClr val="185BA7"/>
              </a:solidFill>
              <a:latin typeface="Open Sans"/>
              <a:cs typeface="Open Sans"/>
            </a:endParaRPr>
          </a:p>
          <a:p>
            <a:pPr marL="0" indent="0" algn="ctr">
              <a:buFont typeface="Arial"/>
              <a:buNone/>
            </a:pPr>
            <a:endParaRPr lang="cs-CZ" sz="1200" b="1" smtClean="0">
              <a:solidFill>
                <a:srgbClr val="185BA7"/>
              </a:solidFill>
              <a:latin typeface="Open Sans"/>
              <a:cs typeface="Open Sans"/>
            </a:endParaRPr>
          </a:p>
          <a:p>
            <a:pPr marL="0" indent="0" algn="ctr">
              <a:buFont typeface="Arial"/>
              <a:buNone/>
            </a:pPr>
            <a:r>
              <a:rPr lang="cs-CZ" sz="1200" b="1" smtClean="0">
                <a:solidFill>
                  <a:srgbClr val="185BA7"/>
                </a:solidFill>
                <a:latin typeface="Open Sans"/>
                <a:cs typeface="Open Sans"/>
              </a:rPr>
              <a:t>Pobočka Praha</a:t>
            </a:r>
            <a:r>
              <a:rPr lang="cs-CZ" sz="1200" smtClean="0">
                <a:solidFill>
                  <a:srgbClr val="185BA7"/>
                </a:solidFill>
                <a:latin typeface="Open Sans"/>
                <a:cs typeface="Open Sans"/>
              </a:rPr>
              <a:t> </a:t>
            </a:r>
          </a:p>
          <a:p>
            <a:pPr marL="0" indent="0" algn="ctr">
              <a:buFont typeface="Arial"/>
              <a:buNone/>
            </a:pPr>
            <a:r>
              <a:rPr lang="cs-CZ" sz="1200" smtClean="0">
                <a:solidFill>
                  <a:srgbClr val="185BA7"/>
                </a:solidFill>
                <a:latin typeface="Open Sans"/>
                <a:cs typeface="Open Sans"/>
              </a:rPr>
              <a:t>Zelený pruh 95/97, 140 00 Praha 4</a:t>
            </a:r>
          </a:p>
          <a:p>
            <a:pPr marL="0" indent="0" algn="ctr">
              <a:buFont typeface="Arial"/>
              <a:buNone/>
            </a:pPr>
            <a:r>
              <a:rPr lang="cs-CZ" sz="1200" smtClean="0">
                <a:solidFill>
                  <a:srgbClr val="185BA7"/>
                </a:solidFill>
                <a:latin typeface="Open Sans"/>
                <a:cs typeface="Open Sans"/>
              </a:rPr>
              <a:t>tel.: +420 227 230 080</a:t>
            </a:r>
            <a:endParaRPr lang="en-US" sz="1200" dirty="0">
              <a:solidFill>
                <a:srgbClr val="185BA7"/>
              </a:solidFill>
              <a:latin typeface="Open Sans"/>
              <a:cs typeface="Open Sans"/>
            </a:endParaRPr>
          </a:p>
        </p:txBody>
      </p:sp>
      <p:grpSp>
        <p:nvGrpSpPr>
          <p:cNvPr id="9" name="Group 6"/>
          <p:cNvGrpSpPr/>
          <p:nvPr/>
        </p:nvGrpSpPr>
        <p:grpSpPr>
          <a:xfrm>
            <a:off x="3532352" y="3779256"/>
            <a:ext cx="1769806" cy="303161"/>
            <a:chOff x="3687097" y="4826000"/>
            <a:chExt cx="1769806" cy="303161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5" name="Rectangle 5"/>
            <p:cNvSpPr/>
            <p:nvPr/>
          </p:nvSpPr>
          <p:spPr>
            <a:xfrm>
              <a:off x="3780905" y="4945218"/>
              <a:ext cx="90000" cy="90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8100222" y="4409765"/>
            <a:ext cx="732516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25/25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0493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5189517" cy="516194"/>
          </a:xfrm>
        </p:spPr>
        <p:txBody>
          <a:bodyPr>
            <a:noAutofit/>
          </a:bodyPr>
          <a:lstStyle/>
          <a:p>
            <a:pPr algn="l"/>
            <a:r>
              <a:rPr lang="cs-CZ" sz="3600" dirty="0" smtClean="0">
                <a:solidFill>
                  <a:srgbClr val="1362AD"/>
                </a:solidFill>
                <a:latin typeface="Open Sans"/>
                <a:cs typeface="Open Sans"/>
              </a:rPr>
              <a:t>Web</a:t>
            </a:r>
            <a:endParaRPr lang="en-US" sz="3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14203" t="19448" r="14897" b="21799"/>
          <a:stretch/>
        </p:blipFill>
        <p:spPr>
          <a:xfrm>
            <a:off x="1074161" y="963561"/>
            <a:ext cx="6754155" cy="314829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167502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2/25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369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5189517" cy="516194"/>
          </a:xfrm>
        </p:spPr>
        <p:txBody>
          <a:bodyPr>
            <a:noAutofit/>
          </a:bodyPr>
          <a:lstStyle/>
          <a:p>
            <a:pPr algn="l"/>
            <a:r>
              <a:rPr lang="cs-CZ" sz="3600" dirty="0" smtClean="0">
                <a:solidFill>
                  <a:srgbClr val="1362AD"/>
                </a:solidFill>
                <a:latin typeface="Open Sans"/>
                <a:cs typeface="Open Sans"/>
              </a:rPr>
              <a:t>Produkty</a:t>
            </a:r>
            <a:endParaRPr lang="en-US" sz="3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Schemata-Unis-PPT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2" y="814457"/>
            <a:ext cx="6940698" cy="337761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167502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3/25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24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5189517" cy="516194"/>
          </a:xfrm>
        </p:spPr>
        <p:txBody>
          <a:bodyPr>
            <a:noAutofit/>
          </a:bodyPr>
          <a:lstStyle/>
          <a:p>
            <a:pPr algn="l"/>
            <a:r>
              <a:rPr lang="cs-CZ" sz="3600" dirty="0" smtClean="0">
                <a:solidFill>
                  <a:srgbClr val="1362AD"/>
                </a:solidFill>
                <a:latin typeface="Open Sans"/>
                <a:cs typeface="Open Sans"/>
              </a:rPr>
              <a:t>Služby</a:t>
            </a:r>
            <a:endParaRPr lang="en-US" sz="3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Schemata-Unis-PP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8" y="860350"/>
            <a:ext cx="7408581" cy="33755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167502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4/25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392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5189517" cy="516194"/>
          </a:xfrm>
        </p:spPr>
        <p:txBody>
          <a:bodyPr>
            <a:noAutofit/>
          </a:bodyPr>
          <a:lstStyle/>
          <a:p>
            <a:pPr algn="l"/>
            <a:r>
              <a:rPr lang="cs-CZ" sz="3600" dirty="0" smtClean="0">
                <a:solidFill>
                  <a:srgbClr val="1362AD"/>
                </a:solidFill>
                <a:latin typeface="Open Sans"/>
                <a:cs typeface="Open Sans"/>
              </a:rPr>
              <a:t>Řešení</a:t>
            </a:r>
            <a:endParaRPr lang="en-US" sz="3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Schemata-Unis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0" y="826976"/>
            <a:ext cx="7888149" cy="325513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167502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5/25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912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05849" y="778726"/>
            <a:ext cx="8229600" cy="2946099"/>
          </a:xfrm>
        </p:spPr>
        <p:txBody>
          <a:bodyPr>
            <a:noAutofit/>
          </a:bodyPr>
          <a:lstStyle/>
          <a:p>
            <a:pPr marL="0" indent="0">
              <a:spcBef>
                <a:spcPts val="360"/>
              </a:spcBef>
              <a:buSzPct val="140000"/>
              <a:buNone/>
            </a:pPr>
            <a:r>
              <a:rPr lang="cs-CZ" sz="2800" dirty="0">
                <a:solidFill>
                  <a:srgbClr val="1362AD"/>
                </a:solidFill>
                <a:latin typeface="Open Sans"/>
                <a:ea typeface="+mj-ea"/>
                <a:cs typeface="Open Sans"/>
              </a:rPr>
              <a:t>IT </a:t>
            </a:r>
            <a:r>
              <a:rPr lang="cs-CZ" sz="2800" dirty="0" smtClean="0">
                <a:solidFill>
                  <a:srgbClr val="1362AD"/>
                </a:solidFill>
                <a:latin typeface="Open Sans"/>
                <a:ea typeface="+mj-ea"/>
                <a:cs typeface="Open Sans"/>
              </a:rPr>
              <a:t>Bezpečnost</a:t>
            </a: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000" dirty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 smtClean="0">
                <a:latin typeface="Open Sans"/>
                <a:cs typeface="Open Sans"/>
              </a:rPr>
              <a:t>ochrana perimetru poč. sítě, </a:t>
            </a:r>
            <a:r>
              <a:rPr lang="cs-CZ" sz="1600" dirty="0">
                <a:latin typeface="Open Sans"/>
                <a:cs typeface="Open Sans"/>
              </a:rPr>
              <a:t>VPN, </a:t>
            </a:r>
            <a:r>
              <a:rPr lang="cs-CZ" sz="1600" dirty="0" smtClean="0">
                <a:latin typeface="Open Sans"/>
                <a:cs typeface="Open Sans"/>
              </a:rPr>
              <a:t>poštovního serveru, antivir</a:t>
            </a:r>
          </a:p>
          <a:p>
            <a:pPr lvl="1"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000" dirty="0" smtClean="0">
                <a:latin typeface="Open Sans"/>
                <a:cs typeface="Open Sans"/>
              </a:rPr>
              <a:t>úroveň </a:t>
            </a:r>
            <a:r>
              <a:rPr lang="cs-CZ" sz="1000" dirty="0">
                <a:latin typeface="Open Sans"/>
                <a:cs typeface="Open Sans"/>
              </a:rPr>
              <a:t>zabezpečení </a:t>
            </a:r>
            <a:r>
              <a:rPr lang="cs-CZ" sz="1000" dirty="0" smtClean="0">
                <a:latin typeface="Open Sans"/>
                <a:cs typeface="Open Sans"/>
              </a:rPr>
              <a:t>1</a:t>
            </a:r>
            <a:endParaRPr lang="cs-CZ" sz="1000" dirty="0">
              <a:latin typeface="Open Sans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 smtClean="0">
                <a:latin typeface="Open Sans"/>
                <a:cs typeface="Open Sans"/>
              </a:rPr>
              <a:t>monitoring zařízení</a:t>
            </a:r>
          </a:p>
          <a:p>
            <a:pPr lvl="1"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000" dirty="0">
                <a:latin typeface="Open Sans"/>
                <a:cs typeface="Open Sans"/>
              </a:rPr>
              <a:t>úroveň zabezpečení 2</a:t>
            </a: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 smtClean="0">
                <a:latin typeface="Open Sans"/>
                <a:cs typeface="Open Sans"/>
              </a:rPr>
              <a:t>monitoring </a:t>
            </a:r>
            <a:r>
              <a:rPr lang="cs-CZ" sz="1600" dirty="0">
                <a:latin typeface="Open Sans"/>
                <a:cs typeface="Open Sans"/>
              </a:rPr>
              <a:t>datových </a:t>
            </a:r>
            <a:r>
              <a:rPr lang="cs-CZ" sz="1600" dirty="0" smtClean="0">
                <a:latin typeface="Open Sans"/>
                <a:cs typeface="Open Sans"/>
              </a:rPr>
              <a:t>toků</a:t>
            </a:r>
          </a:p>
          <a:p>
            <a:pPr lvl="1"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000" dirty="0">
                <a:latin typeface="Open Sans"/>
                <a:cs typeface="Open Sans"/>
              </a:rPr>
              <a:t>úroveň zabezpečení 3</a:t>
            </a: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 smtClean="0">
                <a:latin typeface="Open Sans"/>
                <a:cs typeface="Open Sans"/>
              </a:rPr>
              <a:t>řízení přístupu a identity </a:t>
            </a:r>
            <a:r>
              <a:rPr lang="cs-CZ" sz="1600" dirty="0">
                <a:latin typeface="Open Sans"/>
                <a:cs typeface="Open Sans"/>
              </a:rPr>
              <a:t>uživatele </a:t>
            </a:r>
            <a:r>
              <a:rPr lang="cs-CZ" sz="1600" dirty="0" smtClean="0">
                <a:latin typeface="Open Sans"/>
                <a:cs typeface="Open Sans"/>
              </a:rPr>
              <a:t>či zařízení</a:t>
            </a:r>
          </a:p>
          <a:p>
            <a:pPr lvl="1"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000" dirty="0">
                <a:latin typeface="Open Sans"/>
                <a:cs typeface="Open Sans"/>
              </a:rPr>
              <a:t>úroveň zabezpečení </a:t>
            </a:r>
            <a:r>
              <a:rPr lang="cs-CZ" sz="1000" dirty="0" smtClean="0">
                <a:latin typeface="Open Sans"/>
                <a:cs typeface="Open Sans"/>
              </a:rPr>
              <a:t>4</a:t>
            </a:r>
            <a:endParaRPr lang="cs-CZ" sz="1000" dirty="0">
              <a:latin typeface="Open Sans"/>
              <a:cs typeface="Open Sans"/>
            </a:endParaRPr>
          </a:p>
          <a:p>
            <a:pPr lvl="1">
              <a:spcBef>
                <a:spcPts val="360"/>
              </a:spcBef>
              <a:buSzPct val="140000"/>
              <a:buBlip>
                <a:blip r:embed="rId3"/>
              </a:buBlip>
            </a:pPr>
            <a:endParaRPr lang="cs-CZ" sz="10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 smtClean="0">
                <a:solidFill>
                  <a:srgbClr val="1362AD"/>
                </a:solidFill>
                <a:latin typeface="Open Sans"/>
                <a:cs typeface="Open Sans"/>
              </a:rPr>
              <a:t>Agenda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09600" y="3750382"/>
            <a:ext cx="7444818" cy="388371"/>
            <a:chOff x="793537" y="2133825"/>
            <a:chExt cx="7551363" cy="850196"/>
          </a:xfrm>
        </p:grpSpPr>
        <p:sp>
          <p:nvSpPr>
            <p:cNvPr id="62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Produkty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Skupina 62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73" name="Šipka doprava 72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4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Služby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71" name="Šipka doprava 70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Servis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69" name="Šipka doprava 68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68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Řešení</a:t>
              </a:r>
              <a:endParaRPr lang="cs-CZ" sz="1200" kern="1200" dirty="0"/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8167502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6/25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010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05849" y="778726"/>
            <a:ext cx="8229600" cy="2946099"/>
          </a:xfrm>
        </p:spPr>
        <p:txBody>
          <a:bodyPr>
            <a:noAutofit/>
          </a:bodyPr>
          <a:lstStyle/>
          <a:p>
            <a:pPr marL="0" indent="0">
              <a:spcBef>
                <a:spcPts val="360"/>
              </a:spcBef>
              <a:buSzPct val="140000"/>
              <a:buNone/>
            </a:pPr>
            <a:r>
              <a:rPr lang="cs-CZ" sz="2400" dirty="0">
                <a:solidFill>
                  <a:srgbClr val="1362AD"/>
                </a:solidFill>
                <a:latin typeface="Open Sans"/>
                <a:cs typeface="Open Sans"/>
              </a:rPr>
              <a:t>Základní zabezpečení</a:t>
            </a:r>
            <a:endParaRPr lang="cs-CZ" sz="2400" dirty="0" smtClean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000" dirty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 smtClean="0">
                <a:latin typeface="Open Sans"/>
                <a:cs typeface="Open Sans"/>
              </a:rPr>
              <a:t>ochrana perimetru poč. sítě</a:t>
            </a: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endParaRPr lang="cs-CZ" sz="1600" dirty="0" smtClean="0">
              <a:latin typeface="Open Sans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 smtClean="0">
                <a:latin typeface="Open Sans"/>
                <a:cs typeface="Open Sans"/>
              </a:rPr>
              <a:t>vzdálené přístup do počítačové sítě</a:t>
            </a: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endParaRPr lang="cs-CZ" sz="1000" dirty="0">
              <a:latin typeface="Open Sans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 smtClean="0">
                <a:latin typeface="Open Sans"/>
                <a:cs typeface="Open Sans"/>
              </a:rPr>
              <a:t>poštovního serveru</a:t>
            </a: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endParaRPr lang="cs-CZ" sz="1600" dirty="0" smtClean="0">
              <a:latin typeface="Open Sans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 smtClean="0">
                <a:latin typeface="Open Sans"/>
                <a:cs typeface="Open Sans"/>
              </a:rPr>
              <a:t>proti různým typům virů</a:t>
            </a:r>
            <a:endParaRPr lang="cs-CZ" sz="10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 smtClean="0">
                <a:solidFill>
                  <a:srgbClr val="1362AD"/>
                </a:solidFill>
                <a:latin typeface="Open Sans"/>
                <a:cs typeface="Open Sans"/>
              </a:rPr>
              <a:t>Úroveň zabezpečení 1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09600" y="3750382"/>
            <a:ext cx="7444818" cy="388371"/>
            <a:chOff x="793537" y="2133825"/>
            <a:chExt cx="7551363" cy="850196"/>
          </a:xfrm>
        </p:grpSpPr>
        <p:sp>
          <p:nvSpPr>
            <p:cNvPr id="62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Produkty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Skupina 62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73" name="Šipka doprava 72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4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Služby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71" name="Šipka doprava 70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Servis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69" name="Šipka doprava 68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68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Řešení</a:t>
              </a:r>
              <a:endParaRPr lang="cs-CZ" sz="1200" kern="1200" dirty="0"/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8167502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7/25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224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05849" y="778726"/>
            <a:ext cx="8229600" cy="2946099"/>
          </a:xfrm>
        </p:spPr>
        <p:txBody>
          <a:bodyPr>
            <a:noAutofit/>
          </a:bodyPr>
          <a:lstStyle/>
          <a:p>
            <a:pPr marL="0" indent="0">
              <a:spcBef>
                <a:spcPts val="360"/>
              </a:spcBef>
              <a:buSzPct val="140000"/>
              <a:buNone/>
            </a:pPr>
            <a:r>
              <a:rPr lang="cs-CZ" sz="2400" dirty="0" smtClean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HW řešení (box) </a:t>
            </a:r>
            <a:r>
              <a:rPr lang="cs-CZ" sz="2400" dirty="0" smtClean="0">
                <a:solidFill>
                  <a:srgbClr val="FF0000"/>
                </a:solidFill>
                <a:latin typeface="Open Sans"/>
                <a:ea typeface="+mj-ea"/>
                <a:cs typeface="Open Sans"/>
              </a:rPr>
              <a:t>x </a:t>
            </a:r>
            <a:r>
              <a:rPr lang="cs-CZ" sz="2400" dirty="0" smtClean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nad </a:t>
            </a:r>
            <a:r>
              <a:rPr lang="cs-CZ" sz="2400" dirty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Operačním </a:t>
            </a:r>
            <a:r>
              <a:rPr lang="cs-CZ" sz="2400" dirty="0" smtClean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Systémem </a:t>
            </a:r>
            <a:r>
              <a:rPr lang="cs-CZ" sz="2400" dirty="0">
                <a:solidFill>
                  <a:srgbClr val="F37521"/>
                </a:solidFill>
                <a:latin typeface="Open Sans"/>
                <a:ea typeface="+mj-ea"/>
                <a:cs typeface="Open Sans"/>
              </a:rPr>
              <a:t>(OS)</a:t>
            </a: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000" dirty="0">
              <a:solidFill>
                <a:srgbClr val="1362AD"/>
              </a:solidFill>
              <a:latin typeface="Open Sans"/>
              <a:ea typeface="+mj-ea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 smtClean="0">
                <a:latin typeface="Open Sans"/>
                <a:cs typeface="Open Sans"/>
              </a:rPr>
              <a:t>ochrana perimetru poč. </a:t>
            </a:r>
            <a:r>
              <a:rPr lang="cs-CZ" sz="1600" dirty="0">
                <a:latin typeface="Open Sans"/>
                <a:cs typeface="Open Sans"/>
              </a:rPr>
              <a:t>sítě (nad OS </a:t>
            </a:r>
            <a:r>
              <a:rPr lang="cs-CZ" sz="1600" dirty="0">
                <a:solidFill>
                  <a:srgbClr val="FF0000"/>
                </a:solidFill>
                <a:latin typeface="Open Sans"/>
                <a:cs typeface="Open Sans"/>
              </a:rPr>
              <a:t>x</a:t>
            </a:r>
            <a:r>
              <a:rPr lang="cs-CZ" sz="1600" dirty="0">
                <a:latin typeface="Open Sans"/>
                <a:cs typeface="Open Sans"/>
              </a:rPr>
              <a:t> box)</a:t>
            </a:r>
            <a:endParaRPr lang="cs-CZ" sz="1600" dirty="0" smtClean="0">
              <a:latin typeface="Open Sans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endParaRPr lang="cs-CZ" sz="1600" dirty="0" smtClean="0">
              <a:latin typeface="Open Sans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 smtClean="0">
                <a:latin typeface="Open Sans"/>
                <a:cs typeface="Open Sans"/>
              </a:rPr>
              <a:t>virtuální privátní sítě (nad OS </a:t>
            </a:r>
            <a:r>
              <a:rPr lang="cs-CZ" sz="1600" dirty="0" smtClean="0">
                <a:solidFill>
                  <a:srgbClr val="FF0000"/>
                </a:solidFill>
                <a:latin typeface="Open Sans"/>
                <a:cs typeface="Open Sans"/>
              </a:rPr>
              <a:t>x</a:t>
            </a:r>
            <a:r>
              <a:rPr lang="cs-CZ" sz="1600" dirty="0" smtClean="0">
                <a:latin typeface="Open Sans"/>
                <a:cs typeface="Open Sans"/>
              </a:rPr>
              <a:t> box)</a:t>
            </a: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endParaRPr lang="cs-CZ" sz="1600" dirty="0">
              <a:latin typeface="Open Sans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>
                <a:latin typeface="Open Sans"/>
                <a:cs typeface="Open Sans"/>
              </a:rPr>
              <a:t>a</a:t>
            </a:r>
            <a:r>
              <a:rPr lang="cs-CZ" sz="1600" dirty="0" smtClean="0">
                <a:latin typeface="Open Sans"/>
                <a:cs typeface="Open Sans"/>
              </a:rPr>
              <a:t>nti </a:t>
            </a:r>
            <a:r>
              <a:rPr lang="cs-CZ" sz="1600" dirty="0">
                <a:latin typeface="Open Sans"/>
                <a:cs typeface="Open Sans"/>
              </a:rPr>
              <a:t>spam (nad OS </a:t>
            </a:r>
            <a:r>
              <a:rPr lang="cs-CZ" sz="1600" dirty="0">
                <a:solidFill>
                  <a:srgbClr val="FF0000"/>
                </a:solidFill>
                <a:latin typeface="Open Sans"/>
                <a:cs typeface="Open Sans"/>
              </a:rPr>
              <a:t>x</a:t>
            </a:r>
            <a:r>
              <a:rPr lang="cs-CZ" sz="1600" dirty="0">
                <a:latin typeface="Open Sans"/>
                <a:cs typeface="Open Sans"/>
              </a:rPr>
              <a:t> box</a:t>
            </a:r>
            <a:r>
              <a:rPr lang="cs-CZ" sz="1600" dirty="0" smtClean="0">
                <a:latin typeface="Open Sans"/>
                <a:cs typeface="Open Sans"/>
              </a:rPr>
              <a:t>)</a:t>
            </a: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endParaRPr lang="cs-CZ" sz="1600" dirty="0" smtClean="0">
              <a:latin typeface="Open Sans"/>
              <a:cs typeface="Open Sans"/>
            </a:endParaRPr>
          </a:p>
          <a:p>
            <a:pPr>
              <a:spcBef>
                <a:spcPts val="360"/>
              </a:spcBef>
              <a:buSzPct val="140000"/>
              <a:buBlip>
                <a:blip r:embed="rId3"/>
              </a:buBlip>
            </a:pPr>
            <a:r>
              <a:rPr lang="cs-CZ" sz="1600" dirty="0">
                <a:latin typeface="Open Sans"/>
                <a:cs typeface="Open Sans"/>
              </a:rPr>
              <a:t>antivir (nad OS </a:t>
            </a:r>
            <a:r>
              <a:rPr lang="cs-CZ" sz="1600" dirty="0">
                <a:solidFill>
                  <a:srgbClr val="FF0000"/>
                </a:solidFill>
                <a:latin typeface="Open Sans"/>
                <a:cs typeface="Open Sans"/>
              </a:rPr>
              <a:t>x</a:t>
            </a:r>
            <a:r>
              <a:rPr lang="cs-CZ" sz="1600" dirty="0">
                <a:latin typeface="Open Sans"/>
                <a:cs typeface="Open Sans"/>
              </a:rPr>
              <a:t> box</a:t>
            </a:r>
            <a:r>
              <a:rPr lang="cs-CZ" sz="1600" dirty="0" smtClean="0">
                <a:latin typeface="Open Sans"/>
                <a:cs typeface="Open Sans"/>
              </a:rPr>
              <a:t>) </a:t>
            </a:r>
            <a:r>
              <a:rPr lang="cs-CZ" sz="1600" dirty="0" smtClean="0">
                <a:solidFill>
                  <a:srgbClr val="FF0000"/>
                </a:solidFill>
                <a:latin typeface="Open Sans"/>
                <a:cs typeface="Open Sans"/>
              </a:rPr>
              <a:t>X</a:t>
            </a:r>
            <a:r>
              <a:rPr lang="cs-CZ" sz="1600" dirty="0" smtClean="0">
                <a:latin typeface="Open Sans"/>
                <a:cs typeface="Open Sans"/>
              </a:rPr>
              <a:t> (na vstupu </a:t>
            </a:r>
            <a:r>
              <a:rPr lang="cs-CZ" sz="1600" dirty="0" smtClean="0">
                <a:solidFill>
                  <a:srgbClr val="FF0000"/>
                </a:solidFill>
                <a:latin typeface="Open Sans"/>
                <a:cs typeface="Open Sans"/>
              </a:rPr>
              <a:t>x</a:t>
            </a:r>
            <a:r>
              <a:rPr lang="cs-CZ" sz="1600" dirty="0" smtClean="0">
                <a:latin typeface="Open Sans"/>
                <a:cs typeface="Open Sans"/>
              </a:rPr>
              <a:t> na koncových zařízení)</a:t>
            </a:r>
            <a:endParaRPr lang="cs-CZ" sz="16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 smtClean="0">
              <a:latin typeface="Open Sans"/>
              <a:cs typeface="Open Sans"/>
            </a:endParaRPr>
          </a:p>
          <a:p>
            <a:pPr marL="0" indent="0">
              <a:spcBef>
                <a:spcPts val="360"/>
              </a:spcBef>
              <a:buSzPct val="140000"/>
              <a:buNone/>
            </a:pPr>
            <a:endParaRPr lang="cs-CZ" sz="1400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12" y="117154"/>
            <a:ext cx="7148026" cy="516194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rgbClr val="1362AD"/>
                </a:solidFill>
                <a:latin typeface="Open Sans"/>
                <a:cs typeface="Open Sans"/>
              </a:rPr>
              <a:t>Úroveň zabezpečení 1</a:t>
            </a:r>
            <a:endParaRPr lang="en-US" sz="2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6764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839" y="4734698"/>
            <a:ext cx="1769806" cy="227371"/>
            <a:chOff x="3687097" y="4826000"/>
            <a:chExt cx="1769806" cy="303161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7097" y="4826000"/>
              <a:ext cx="1769806" cy="30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1200" dirty="0" err="1" smtClean="0">
                  <a:solidFill>
                    <a:srgbClr val="185BA7"/>
                  </a:solidFill>
                  <a:latin typeface="Open Sans"/>
                  <a:cs typeface="Open Sans"/>
                </a:rPr>
                <a:t>www.uniscomp.cz</a:t>
              </a:r>
              <a:endParaRPr lang="en-US" sz="1200" dirty="0">
                <a:solidFill>
                  <a:srgbClr val="185BA7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1705" y="4945219"/>
              <a:ext cx="72000" cy="96000"/>
            </a:xfrm>
            <a:prstGeom prst="rect">
              <a:avLst/>
            </a:prstGeom>
            <a:solidFill>
              <a:srgbClr val="185BA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09600" y="3750382"/>
            <a:ext cx="7444818" cy="388371"/>
            <a:chOff x="793537" y="2133825"/>
            <a:chExt cx="7551363" cy="850196"/>
          </a:xfrm>
        </p:grpSpPr>
        <p:sp>
          <p:nvSpPr>
            <p:cNvPr id="62" name="Zaoblený obdélník 4"/>
            <p:cNvSpPr txBox="1"/>
            <p:nvPr/>
          </p:nvSpPr>
          <p:spPr>
            <a:xfrm>
              <a:off x="793537" y="2159476"/>
              <a:ext cx="1408442" cy="82454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Produkty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Skupina 62"/>
            <p:cNvGrpSpPr/>
            <p:nvPr/>
          </p:nvGrpSpPr>
          <p:grpSpPr>
            <a:xfrm>
              <a:off x="2382377" y="2390741"/>
              <a:ext cx="309466" cy="362017"/>
              <a:chOff x="1609062" y="509159"/>
              <a:chExt cx="309466" cy="362017"/>
            </a:xfrm>
          </p:grpSpPr>
          <p:sp>
            <p:nvSpPr>
              <p:cNvPr id="73" name="Šipka doprava 72"/>
              <p:cNvSpPr/>
              <p:nvPr/>
            </p:nvSpPr>
            <p:spPr>
              <a:xfrm>
                <a:off x="1609062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Šipka doprava 6"/>
              <p:cNvSpPr txBox="1"/>
              <p:nvPr/>
            </p:nvSpPr>
            <p:spPr>
              <a:xfrm>
                <a:off x="1609062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4" name="Zaoblený obdélník 8"/>
            <p:cNvSpPr txBox="1"/>
            <p:nvPr/>
          </p:nvSpPr>
          <p:spPr>
            <a:xfrm>
              <a:off x="2848785" y="2159477"/>
              <a:ext cx="1408442" cy="824543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Služby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4426026" y="2390741"/>
              <a:ext cx="309466" cy="362017"/>
              <a:chOff x="3652711" y="509159"/>
              <a:chExt cx="309466" cy="362017"/>
            </a:xfrm>
          </p:grpSpPr>
          <p:sp>
            <p:nvSpPr>
              <p:cNvPr id="71" name="Šipka doprava 70"/>
              <p:cNvSpPr/>
              <p:nvPr/>
            </p:nvSpPr>
            <p:spPr>
              <a:xfrm>
                <a:off x="3652711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Šipka doprava 10"/>
              <p:cNvSpPr txBox="1"/>
              <p:nvPr/>
            </p:nvSpPr>
            <p:spPr>
              <a:xfrm>
                <a:off x="3652711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+</a:t>
                </a:r>
                <a:endParaRPr lang="cs-CZ" sz="1300" kern="1200" dirty="0"/>
              </a:p>
            </p:txBody>
          </p:sp>
        </p:grpSp>
        <p:sp>
          <p:nvSpPr>
            <p:cNvPr id="66" name="Zaoblený obdélník 12"/>
            <p:cNvSpPr txBox="1"/>
            <p:nvPr/>
          </p:nvSpPr>
          <p:spPr>
            <a:xfrm>
              <a:off x="4904033" y="2133825"/>
              <a:ext cx="1408442" cy="824543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>
                  <a:solidFill>
                    <a:schemeClr val="bg1"/>
                  </a:solidFill>
                </a:rPr>
                <a:t>Servis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6469674" y="2390741"/>
              <a:ext cx="309466" cy="362017"/>
              <a:chOff x="5696359" y="509159"/>
              <a:chExt cx="309466" cy="362017"/>
            </a:xfrm>
          </p:grpSpPr>
          <p:sp>
            <p:nvSpPr>
              <p:cNvPr id="69" name="Šipka doprava 68"/>
              <p:cNvSpPr/>
              <p:nvPr/>
            </p:nvSpPr>
            <p:spPr>
              <a:xfrm>
                <a:off x="5696359" y="509159"/>
                <a:ext cx="309466" cy="36201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Šipka doprava 14"/>
              <p:cNvSpPr txBox="1"/>
              <p:nvPr/>
            </p:nvSpPr>
            <p:spPr>
              <a:xfrm>
                <a:off x="5696359" y="581562"/>
                <a:ext cx="216626" cy="217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300" kern="1200" dirty="0" smtClean="0"/>
                  <a:t>=</a:t>
                </a:r>
                <a:endParaRPr lang="cs-CZ" sz="1300" kern="1200" dirty="0"/>
              </a:p>
            </p:txBody>
          </p:sp>
        </p:grpSp>
        <p:sp>
          <p:nvSpPr>
            <p:cNvPr id="68" name="Zaoblený obdélník 16"/>
            <p:cNvSpPr txBox="1"/>
            <p:nvPr/>
          </p:nvSpPr>
          <p:spPr>
            <a:xfrm>
              <a:off x="6936458" y="2159478"/>
              <a:ext cx="1408442" cy="82454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 smtClean="0"/>
                <a:t>Řešení</a:t>
              </a:r>
              <a:endParaRPr lang="cs-CZ" sz="1200" kern="1200" dirty="0"/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8167502" y="4409765"/>
            <a:ext cx="619432" cy="21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dirty="0" smtClean="0">
                <a:solidFill>
                  <a:srgbClr val="1362AD"/>
                </a:solidFill>
                <a:latin typeface="Open Sans"/>
                <a:cs typeface="Open Sans"/>
              </a:rPr>
              <a:t>8/25</a:t>
            </a:r>
            <a:endParaRPr lang="en-US" sz="1600" dirty="0">
              <a:solidFill>
                <a:srgbClr val="1362A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499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12989</TotalTime>
  <Words>686</Words>
  <Application>Microsoft Office PowerPoint</Application>
  <PresentationFormat>Předvádění na obrazovce (16:9)</PresentationFormat>
  <Paragraphs>338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Open Sans</vt:lpstr>
      <vt:lpstr>Office Theme</vt:lpstr>
      <vt:lpstr>Prezentace aplikace PowerPoint</vt:lpstr>
      <vt:lpstr>Agenda</vt:lpstr>
      <vt:lpstr>Web</vt:lpstr>
      <vt:lpstr>Produkty</vt:lpstr>
      <vt:lpstr>Služby</vt:lpstr>
      <vt:lpstr>Řešení</vt:lpstr>
      <vt:lpstr>Agenda</vt:lpstr>
      <vt:lpstr>Úroveň zabezpečení 1</vt:lpstr>
      <vt:lpstr>Úroveň zabezpečení 1</vt:lpstr>
      <vt:lpstr>Úroveň zabezpečení 1</vt:lpstr>
      <vt:lpstr>Úroveň zabezpečení 1</vt:lpstr>
      <vt:lpstr>Úroveň zabezpečení 2</vt:lpstr>
      <vt:lpstr>Úroveň zabezpečení 2</vt:lpstr>
      <vt:lpstr>Úroveň zabezpečení 2</vt:lpstr>
      <vt:lpstr>Úroveň zabezpečení 3</vt:lpstr>
      <vt:lpstr>Úroveň zabezpečení 3</vt:lpstr>
      <vt:lpstr>Úroveň zabezpečení 3</vt:lpstr>
      <vt:lpstr>Úroveň zabezpečení 3</vt:lpstr>
      <vt:lpstr>Úroveň zabezpečení 3</vt:lpstr>
      <vt:lpstr>Úroveň zabezpečení 4</vt:lpstr>
      <vt:lpstr>Úroveň zabezpečení 4</vt:lpstr>
      <vt:lpstr>Úroveň zabezpečení 4</vt:lpstr>
      <vt:lpstr>Dlouhodobé služby</vt:lpstr>
      <vt:lpstr>Dlouhodobé služby</vt:lpstr>
      <vt:lpstr>Dlouhodobé služby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ddd fd</dc:creator>
  <cp:lastModifiedBy>Drahomír Kalina</cp:lastModifiedBy>
  <cp:revision>201</cp:revision>
  <cp:lastPrinted>2015-11-20T14:41:45Z</cp:lastPrinted>
  <dcterms:created xsi:type="dcterms:W3CDTF">2015-10-14T14:57:31Z</dcterms:created>
  <dcterms:modified xsi:type="dcterms:W3CDTF">2017-04-07T12:17:06Z</dcterms:modified>
</cp:coreProperties>
</file>