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6"/>
  </p:handoutMasterIdLst>
  <p:sldIdLst>
    <p:sldId id="341" r:id="rId2"/>
    <p:sldId id="342" r:id="rId3"/>
    <p:sldId id="343" r:id="rId4"/>
    <p:sldId id="256" r:id="rId5"/>
    <p:sldId id="294" r:id="rId6"/>
    <p:sldId id="317" r:id="rId7"/>
    <p:sldId id="319" r:id="rId8"/>
    <p:sldId id="316" r:id="rId9"/>
    <p:sldId id="318" r:id="rId10"/>
    <p:sldId id="320" r:id="rId11"/>
    <p:sldId id="323" r:id="rId12"/>
    <p:sldId id="324" r:id="rId13"/>
    <p:sldId id="325" r:id="rId14"/>
    <p:sldId id="326" r:id="rId15"/>
    <p:sldId id="327" r:id="rId16"/>
    <p:sldId id="328" r:id="rId17"/>
    <p:sldId id="315" r:id="rId18"/>
    <p:sldId id="331" r:id="rId19"/>
    <p:sldId id="287" r:id="rId20"/>
    <p:sldId id="286" r:id="rId21"/>
    <p:sldId id="257" r:id="rId22"/>
    <p:sldId id="330" r:id="rId23"/>
    <p:sldId id="332" r:id="rId24"/>
    <p:sldId id="333" r:id="rId25"/>
    <p:sldId id="335" r:id="rId26"/>
    <p:sldId id="334" r:id="rId27"/>
    <p:sldId id="336" r:id="rId28"/>
    <p:sldId id="337" r:id="rId29"/>
    <p:sldId id="339" r:id="rId30"/>
    <p:sldId id="338" r:id="rId31"/>
    <p:sldId id="340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44" r:id="rId44"/>
    <p:sldId id="285" r:id="rId45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521"/>
    <a:srgbClr val="1362AD"/>
    <a:srgbClr val="185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6482" autoAdjust="0"/>
  </p:normalViewPr>
  <p:slideViewPr>
    <p:cSldViewPr snapToGrid="0" snapToObjects="1">
      <p:cViewPr varScale="1">
        <p:scale>
          <a:sx n="97" d="100"/>
          <a:sy n="97" d="100"/>
        </p:scale>
        <p:origin x="55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D0AF5-B50A-402A-81C3-BE16F10DDB1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9295-7B63-4A8B-84BC-C2F82A886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913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8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1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6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91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1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3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8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7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5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9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5589-BAB5-E24B-99E3-F779E6748775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FECC5-0AFA-C64C-A1D2-91E33D1D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8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time_continue=3&amp;v=RbHbFkh6eeE" TargetMode="External"/><Relationship Id="rId4" Type="http://schemas.openxmlformats.org/officeDocument/2006/relationships/hyperlink" Target="https://www.youtube.com/watch?v=syAdX44pok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y.com/gl/en/services/advisory/ey-global-information-security-survey-2017-18" TargetMode="External"/><Relationship Id="rId4" Type="http://schemas.openxmlformats.org/officeDocument/2006/relationships/hyperlink" Target="https://www.cisco.com/c/en/us/products/security/security-reports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s-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7" y="393285"/>
            <a:ext cx="1604444" cy="9288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85BA7"/>
                  </a:solidFill>
                  <a:effectLst/>
                  <a:uLnTx/>
                  <a:uFillTx/>
                  <a:latin typeface="Open Sans"/>
                  <a:ea typeface="+mn-ea"/>
                  <a:cs typeface="Open Sans"/>
                </a:rPr>
                <a:t>www.uniscomp.cz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85BA7"/>
                </a:solidFill>
                <a:effectLst/>
                <a:uLnTx/>
                <a:uFillTx/>
                <a:latin typeface="Open Sans"/>
                <a:ea typeface="+mn-ea"/>
                <a:cs typeface="Open San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38510" y="1537628"/>
            <a:ext cx="4122927" cy="1417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62AD"/>
                </a:solidFill>
                <a:effectLst/>
                <a:uLnTx/>
                <a:uFillTx/>
                <a:latin typeface="Open Sans"/>
                <a:ea typeface="+mj-ea"/>
                <a:cs typeface="Open Sans"/>
              </a:rPr>
              <a:t>NaC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62AD"/>
                </a:solidFill>
                <a:effectLst/>
                <a:uLnTx/>
                <a:uFillTx/>
                <a:latin typeface="Open Sans"/>
                <a:ea typeface="+mj-ea"/>
                <a:cs typeface="Open Sans"/>
              </a:rPr>
              <a:t> 2017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62AD"/>
                </a:solidFill>
                <a:effectLst/>
                <a:uLnTx/>
                <a:uFillTx/>
                <a:latin typeface="Open Sans"/>
                <a:ea typeface="+mj-ea"/>
                <a:cs typeface="Open Sans"/>
              </a:rPr>
              <a:t>Drahomír Kalina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62AD"/>
                </a:solidFill>
                <a:effectLst/>
                <a:uLnTx/>
                <a:uFillTx/>
                <a:latin typeface="Open Sans"/>
                <a:ea typeface="+mj-ea"/>
                <a:cs typeface="Open Sans"/>
              </a:rPr>
              <a:t>manažer marketingu</a:t>
            </a:r>
          </a:p>
        </p:txBody>
      </p:sp>
      <p:sp>
        <p:nvSpPr>
          <p:cNvPr id="2" name="Hexagon 1"/>
          <p:cNvSpPr/>
          <p:nvPr/>
        </p:nvSpPr>
        <p:spPr>
          <a:xfrm>
            <a:off x="-229183" y="1731716"/>
            <a:ext cx="408806" cy="352419"/>
          </a:xfrm>
          <a:prstGeom prst="hexagon">
            <a:avLst/>
          </a:prstGeom>
          <a:solidFill>
            <a:srgbClr val="185B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6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Internet věcí (</a:t>
            </a:r>
            <a:r>
              <a:rPr lang="cs-CZ" sz="2800" dirty="0" err="1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IoT</a:t>
            </a: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20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Test odolnosti vůči známý zranitelnostem – 7328 ks  </a:t>
            </a:r>
            <a:r>
              <a:rPr lang="cs-CZ" sz="1200" dirty="0" err="1" smtClean="0">
                <a:latin typeface="Open Sans"/>
                <a:cs typeface="Open Sans"/>
              </a:rPr>
              <a:t>IoT</a:t>
            </a:r>
            <a:r>
              <a:rPr lang="cs-CZ" sz="1200" dirty="0" smtClean="0">
                <a:latin typeface="Open Sans"/>
                <a:cs typeface="Open Sans"/>
              </a:rPr>
              <a:t> zařízení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>
                <a:latin typeface="Open Sans"/>
                <a:cs typeface="Open Sans"/>
              </a:rPr>
              <a:t>P</a:t>
            </a:r>
            <a:r>
              <a:rPr lang="cs-CZ" sz="1000" dirty="0" smtClean="0">
                <a:latin typeface="Open Sans"/>
                <a:cs typeface="Open Sans"/>
              </a:rPr>
              <a:t>ožární </a:t>
            </a:r>
            <a:r>
              <a:rPr lang="cs-CZ" sz="1000" dirty="0">
                <a:latin typeface="Open Sans"/>
                <a:cs typeface="Open Sans"/>
              </a:rPr>
              <a:t>alarmy,  čtečky karet, senzory</a:t>
            </a:r>
            <a:r>
              <a:rPr lang="cs-CZ" sz="1000" dirty="0" smtClean="0">
                <a:latin typeface="Open Sans"/>
                <a:cs typeface="Open Sans"/>
              </a:rPr>
              <a:t>…</a:t>
            </a:r>
            <a:endParaRPr lang="cs-CZ" sz="10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Kritická zranitelnost 83%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Zneužití ke krátkým, ale intenzivní </a:t>
            </a:r>
            <a:r>
              <a:rPr lang="cs-CZ" sz="1000" dirty="0" err="1" smtClean="0">
                <a:latin typeface="Open Sans"/>
                <a:cs typeface="Open Sans"/>
              </a:rPr>
              <a:t>DDoS</a:t>
            </a:r>
            <a:r>
              <a:rPr lang="cs-CZ" sz="1000" dirty="0" smtClean="0">
                <a:latin typeface="Open Sans"/>
                <a:cs typeface="Open Sans"/>
              </a:rPr>
              <a:t> útokům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S </a:t>
            </a:r>
            <a:r>
              <a:rPr lang="cs-CZ" sz="1000" dirty="0" err="1" smtClean="0">
                <a:latin typeface="Open Sans"/>
                <a:cs typeface="Open Sans"/>
              </a:rPr>
              <a:t>DDos</a:t>
            </a:r>
            <a:r>
              <a:rPr lang="cs-CZ" sz="1000" dirty="0" smtClean="0">
                <a:latin typeface="Open Sans"/>
                <a:cs typeface="Open Sans"/>
              </a:rPr>
              <a:t> útoky se setkalo 42% z 3600 zkoumaných organizací</a:t>
            </a: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Trendy v oblasti kybernetických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rizik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10/44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52" y="982430"/>
            <a:ext cx="3242748" cy="32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en-US" sz="24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EY Global Information Security </a:t>
            </a:r>
            <a:r>
              <a:rPr lang="en-US" sz="24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Survey</a:t>
            </a:r>
            <a:r>
              <a:rPr lang="cs-CZ" sz="24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 2017-2018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Bezpečnostní hrozba - </a:t>
            </a:r>
            <a:r>
              <a:rPr lang="cs-CZ" sz="1200" dirty="0" err="1" smtClean="0">
                <a:latin typeface="Open Sans"/>
                <a:cs typeface="Open Sans"/>
              </a:rPr>
              <a:t>phishing</a:t>
            </a:r>
            <a:r>
              <a:rPr lang="cs-CZ" sz="1200" dirty="0" smtClean="0">
                <a:latin typeface="Open Sans"/>
                <a:cs typeface="Open Sans"/>
              </a:rPr>
              <a:t> zaměřený na neopatrného uživatele (43%)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Nejčastější trajektorie útoku pomocí </a:t>
            </a:r>
            <a:r>
              <a:rPr lang="cs-CZ" sz="1000" dirty="0" err="1" smtClean="0">
                <a:latin typeface="Open Sans"/>
                <a:cs typeface="Open Sans"/>
              </a:rPr>
              <a:t>malware</a:t>
            </a:r>
            <a:r>
              <a:rPr lang="cs-CZ" sz="1000" dirty="0" smtClean="0">
                <a:latin typeface="Open Sans"/>
                <a:cs typeface="Open Sans"/>
              </a:rPr>
              <a:t> (43%)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Zranitelnost – nevědomý nebo nedbalý přístup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800" dirty="0">
                <a:latin typeface="Open Sans"/>
                <a:cs typeface="Open Sans"/>
              </a:rPr>
              <a:t>		         </a:t>
            </a:r>
            <a:r>
              <a:rPr lang="cs-CZ" sz="800" dirty="0" smtClean="0">
                <a:latin typeface="Open Sans"/>
                <a:cs typeface="Open Sans"/>
              </a:rPr>
              <a:t>     </a:t>
            </a:r>
            <a:r>
              <a:rPr lang="cs-CZ" sz="1200" dirty="0" smtClean="0">
                <a:latin typeface="Open Sans"/>
                <a:cs typeface="Open Sans"/>
              </a:rPr>
              <a:t>zaměstnanců </a:t>
            </a:r>
            <a:r>
              <a:rPr lang="cs-CZ" sz="1200" dirty="0">
                <a:latin typeface="Open Sans"/>
                <a:cs typeface="Open Sans"/>
              </a:rPr>
              <a:t>(40</a:t>
            </a:r>
            <a:r>
              <a:rPr lang="cs-CZ" sz="1200" dirty="0" smtClean="0">
                <a:latin typeface="Open Sans"/>
                <a:cs typeface="Open Sans"/>
              </a:rPr>
              <a:t>%)</a:t>
            </a:r>
            <a:endParaRPr lang="cs-CZ" sz="800" dirty="0" smtClean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Nedůsledné </a:t>
            </a:r>
            <a:r>
              <a:rPr lang="cs-CZ" sz="1000" dirty="0">
                <a:latin typeface="Open Sans"/>
                <a:cs typeface="Open Sans"/>
              </a:rPr>
              <a:t>záplatování HW, OS, aplikací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>
                <a:latin typeface="Open Sans"/>
                <a:cs typeface="Open Sans"/>
              </a:rPr>
              <a:t>Nedostatečné znalosti a povědomí uživatelů o rizicích </a:t>
            </a:r>
            <a:endParaRPr lang="cs-CZ" sz="1000" dirty="0" smtClean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r>
              <a:rPr lang="cs-CZ" sz="1000" dirty="0" smtClean="0">
                <a:latin typeface="Open Sans"/>
                <a:cs typeface="Open Sans"/>
              </a:rPr>
              <a:t>        a důsledcích</a:t>
            </a: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8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Nedostatečně integrované technologie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Vysoké požadavky technickou erudici zaměstnanců</a:t>
            </a:r>
            <a:endParaRPr lang="cs-CZ" sz="10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Trendy v oblasti kybernetických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rizik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004" y="1658558"/>
            <a:ext cx="4668329" cy="257120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11/44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080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Naše aktuální zkušenosti s kybernetickými riziky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Bývalá certifikační autorita společnosti Symantec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>
                <a:latin typeface="Open Sans"/>
                <a:cs typeface="Open Sans"/>
              </a:rPr>
              <a:t>Společnost </a:t>
            </a:r>
            <a:r>
              <a:rPr lang="cs-CZ" sz="1000" dirty="0" err="1">
                <a:latin typeface="Open Sans"/>
                <a:cs typeface="Open Sans"/>
              </a:rPr>
              <a:t>DigiCert</a:t>
            </a:r>
            <a:r>
              <a:rPr lang="cs-CZ" sz="1000" dirty="0">
                <a:latin typeface="Open Sans"/>
                <a:cs typeface="Open Sans"/>
              </a:rPr>
              <a:t>, Inc., k 31.10.2017 dokončila akvizici </a:t>
            </a:r>
            <a:endParaRPr lang="cs-CZ" sz="1000" dirty="0" smtClean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Certifikační </a:t>
            </a:r>
            <a:r>
              <a:rPr lang="cs-CZ" sz="1000" dirty="0">
                <a:latin typeface="Open Sans"/>
                <a:cs typeface="Open Sans"/>
              </a:rPr>
              <a:t>autority rodiny </a:t>
            </a:r>
            <a:r>
              <a:rPr lang="cs-CZ" sz="1000" dirty="0" smtClean="0">
                <a:latin typeface="Open Sans"/>
                <a:cs typeface="Open Sans"/>
              </a:rPr>
              <a:t>Symantec </a:t>
            </a:r>
            <a:r>
              <a:rPr lang="cs-CZ" sz="1000" dirty="0">
                <a:latin typeface="Open Sans"/>
                <a:cs typeface="Open Sans"/>
              </a:rPr>
              <a:t>přešli na novou PKI infrastrukturu </a:t>
            </a:r>
            <a:r>
              <a:rPr lang="cs-CZ" sz="1000" dirty="0" err="1" smtClean="0">
                <a:latin typeface="Open Sans"/>
                <a:cs typeface="Open Sans"/>
              </a:rPr>
              <a:t>DigiCert</a:t>
            </a:r>
            <a:r>
              <a:rPr lang="cs-CZ" sz="1000" dirty="0">
                <a:latin typeface="Open Sans"/>
                <a:cs typeface="Open Sans"/>
              </a:rPr>
              <a:t> (kořenových (</a:t>
            </a:r>
            <a:r>
              <a:rPr lang="cs-CZ" sz="1000" dirty="0" err="1">
                <a:latin typeface="Open Sans"/>
                <a:cs typeface="Open Sans"/>
              </a:rPr>
              <a:t>Root</a:t>
            </a:r>
            <a:r>
              <a:rPr lang="cs-CZ" sz="1000" dirty="0">
                <a:latin typeface="Open Sans"/>
                <a:cs typeface="Open Sans"/>
              </a:rPr>
              <a:t> CA) </a:t>
            </a:r>
            <a:r>
              <a:rPr lang="cs-CZ" sz="1000" dirty="0" smtClean="0">
                <a:latin typeface="Open Sans"/>
                <a:cs typeface="Open Sans"/>
              </a:rPr>
              <a:t>certifikátů)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Nutnost </a:t>
            </a:r>
            <a:r>
              <a:rPr lang="cs-CZ" sz="1200" dirty="0" err="1" smtClean="0">
                <a:latin typeface="Open Sans"/>
                <a:cs typeface="Open Sans"/>
              </a:rPr>
              <a:t>přegenerovat</a:t>
            </a:r>
            <a:r>
              <a:rPr lang="cs-CZ" sz="1200" dirty="0" smtClean="0">
                <a:latin typeface="Open Sans"/>
                <a:cs typeface="Open Sans"/>
              </a:rPr>
              <a:t> všechny SSL certifikáty vydané v původní </a:t>
            </a:r>
            <a:r>
              <a:rPr lang="cs-CZ" sz="1200" dirty="0">
                <a:latin typeface="Open Sans"/>
                <a:cs typeface="Open Sans"/>
              </a:rPr>
              <a:t>infrastruktuře </a:t>
            </a:r>
            <a:r>
              <a:rPr lang="cs-CZ" sz="1200" dirty="0" err="1">
                <a:latin typeface="Open Sans"/>
                <a:cs typeface="Open Sans"/>
              </a:rPr>
              <a:t>VeriSign</a:t>
            </a:r>
            <a:r>
              <a:rPr lang="cs-CZ" sz="1200" dirty="0">
                <a:latin typeface="Open Sans"/>
                <a:cs typeface="Open Sans"/>
              </a:rPr>
              <a:t> a </a:t>
            </a:r>
            <a:r>
              <a:rPr lang="cs-CZ" sz="1200" dirty="0" smtClean="0">
                <a:latin typeface="Open Sans"/>
                <a:cs typeface="Open Sans"/>
              </a:rPr>
              <a:t>Symantec včetně CA: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err="1" smtClean="0">
                <a:latin typeface="Open Sans"/>
                <a:cs typeface="Open Sans"/>
              </a:rPr>
              <a:t>AlpiroSSL</a:t>
            </a:r>
            <a:r>
              <a:rPr lang="cs-CZ" sz="1000" dirty="0" smtClean="0">
                <a:latin typeface="Open Sans"/>
                <a:cs typeface="Open Sans"/>
              </a:rPr>
              <a:t>   </a:t>
            </a:r>
            <a:endParaRPr lang="cs-CZ" sz="10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err="1" smtClean="0">
                <a:latin typeface="Open Sans"/>
                <a:cs typeface="Open Sans"/>
              </a:rPr>
              <a:t>Thawte</a:t>
            </a:r>
            <a:endParaRPr lang="cs-CZ" sz="10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err="1" smtClean="0">
                <a:latin typeface="Open Sans"/>
                <a:cs typeface="Open Sans"/>
              </a:rPr>
              <a:t>GeoTrust</a:t>
            </a:r>
            <a:r>
              <a:rPr lang="cs-CZ" sz="1000" dirty="0" smtClean="0">
                <a:latin typeface="Open Sans"/>
                <a:cs typeface="Open Sans"/>
              </a:rPr>
              <a:t>   </a:t>
            </a:r>
            <a:endParaRPr lang="cs-CZ" sz="10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err="1" smtClean="0">
                <a:latin typeface="Open Sans"/>
                <a:cs typeface="Open Sans"/>
              </a:rPr>
              <a:t>RapidSSL</a:t>
            </a: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Proč je to nutné?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Dotčené </a:t>
            </a:r>
            <a:r>
              <a:rPr lang="cs-CZ" sz="1000" dirty="0">
                <a:latin typeface="Open Sans"/>
                <a:cs typeface="Open Sans"/>
              </a:rPr>
              <a:t>SSL certifikáty vystavené po 01.06.2016 </a:t>
            </a:r>
            <a:r>
              <a:rPr lang="cs-CZ" sz="1000" dirty="0" smtClean="0">
                <a:latin typeface="Open Sans"/>
                <a:cs typeface="Open Sans"/>
              </a:rPr>
              <a:t>se v </a:t>
            </a:r>
            <a:r>
              <a:rPr lang="cs-CZ" sz="1000" dirty="0">
                <a:latin typeface="Open Sans"/>
                <a:cs typeface="Open Sans"/>
              </a:rPr>
              <a:t>prohlížeči Google Chrome od verze 70 </a:t>
            </a:r>
            <a:r>
              <a:rPr lang="cs-CZ" sz="1000" dirty="0" smtClean="0">
                <a:latin typeface="Open Sans"/>
                <a:cs typeface="Open Sans"/>
              </a:rPr>
              <a:t>budou chovat </a:t>
            </a:r>
            <a:r>
              <a:rPr lang="cs-CZ" sz="1000" dirty="0">
                <a:latin typeface="Open Sans"/>
                <a:cs typeface="Open Sans"/>
              </a:rPr>
              <a:t>jako </a:t>
            </a:r>
            <a:r>
              <a:rPr lang="cs-CZ" sz="1000" dirty="0" smtClean="0">
                <a:latin typeface="Open Sans"/>
                <a:cs typeface="Open Sans"/>
              </a:rPr>
              <a:t>nedůvěryhodné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Starší </a:t>
            </a:r>
            <a:r>
              <a:rPr lang="cs-CZ" sz="1000" dirty="0">
                <a:latin typeface="Open Sans"/>
                <a:cs typeface="Open Sans"/>
              </a:rPr>
              <a:t>SSL certifikáty vystavené před 01.06.2016 se budou chovat jako nedůvěryhodné v prohlížeči Google Chrome od verze </a:t>
            </a:r>
            <a:r>
              <a:rPr lang="cs-CZ" sz="1000" dirty="0" smtClean="0">
                <a:latin typeface="Open Sans"/>
                <a:cs typeface="Open Sans"/>
              </a:rPr>
              <a:t>66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Je předpoklad, že postupně připojí i ostatní výrobci („distributoři“) </a:t>
            </a:r>
            <a:r>
              <a:rPr lang="cs-CZ" sz="1000" dirty="0" err="1" smtClean="0">
                <a:latin typeface="Open Sans"/>
                <a:cs typeface="Open Sans"/>
              </a:rPr>
              <a:t>Root</a:t>
            </a:r>
            <a:r>
              <a:rPr lang="cs-CZ" sz="1000" dirty="0" smtClean="0">
                <a:latin typeface="Open Sans"/>
                <a:cs typeface="Open Sans"/>
              </a:rPr>
              <a:t> CA (Microsoft, </a:t>
            </a:r>
            <a:r>
              <a:rPr lang="cs-CZ" sz="1000" dirty="0" err="1" smtClean="0">
                <a:latin typeface="Open Sans"/>
                <a:cs typeface="Open Sans"/>
              </a:rPr>
              <a:t>Firefox</a:t>
            </a:r>
            <a:r>
              <a:rPr lang="cs-CZ" sz="1000" dirty="0" smtClean="0">
                <a:latin typeface="Open Sans"/>
                <a:cs typeface="Open Sans"/>
              </a:rPr>
              <a:t>…)</a:t>
            </a:r>
          </a:p>
          <a:p>
            <a:pPr marL="457200" lvl="1" indent="0" algn="ctr">
              <a:spcBef>
                <a:spcPts val="360"/>
              </a:spcBef>
              <a:buSzPct val="140000"/>
              <a:buNone/>
            </a:pPr>
            <a:r>
              <a:rPr lang="cs-CZ" sz="1200" dirty="0" smtClean="0">
                <a:solidFill>
                  <a:srgbClr val="FF0000"/>
                </a:solidFill>
                <a:latin typeface="Open Sans"/>
                <a:cs typeface="Open Sans"/>
              </a:rPr>
              <a:t>Celý </a:t>
            </a:r>
            <a:r>
              <a:rPr lang="cs-CZ" sz="1200" dirty="0">
                <a:solidFill>
                  <a:srgbClr val="FF0000"/>
                </a:solidFill>
                <a:latin typeface="Open Sans"/>
                <a:cs typeface="Open Sans"/>
              </a:rPr>
              <a:t>proces </a:t>
            </a:r>
            <a:r>
              <a:rPr lang="cs-CZ" sz="1200" dirty="0" err="1">
                <a:solidFill>
                  <a:srgbClr val="FF0000"/>
                </a:solidFill>
                <a:latin typeface="Open Sans"/>
                <a:cs typeface="Open Sans"/>
              </a:rPr>
              <a:t>přegenerování</a:t>
            </a:r>
            <a:r>
              <a:rPr lang="cs-CZ" sz="1200" dirty="0">
                <a:solidFill>
                  <a:srgbClr val="FF0000"/>
                </a:solidFill>
                <a:latin typeface="Open Sans"/>
                <a:cs typeface="Open Sans"/>
              </a:rPr>
              <a:t> a instalace nového certifikátu musí proběhnout do 17.04.2018.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Trendy v oblasti </a:t>
            </a: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kybernetických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rizik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12/44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052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Naše aktuální zkušenosti s kybernetickými riziky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Zneužití optimalizace </a:t>
            </a:r>
            <a:r>
              <a:rPr lang="cs-CZ" sz="1200" dirty="0" smtClean="0">
                <a:latin typeface="Open Sans"/>
                <a:cs typeface="Open Sans"/>
              </a:rPr>
              <a:t>procesorů (</a:t>
            </a:r>
            <a:r>
              <a:rPr lang="cs-CZ" sz="1200" dirty="0" err="1" smtClean="0">
                <a:latin typeface="Open Sans"/>
                <a:cs typeface="Open Sans"/>
              </a:rPr>
              <a:t>Meltdown</a:t>
            </a:r>
            <a:r>
              <a:rPr lang="cs-CZ" sz="1200" dirty="0" smtClean="0">
                <a:latin typeface="Open Sans"/>
                <a:cs typeface="Open Sans"/>
              </a:rPr>
              <a:t>, Spectre)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Zneužití spekulativního provádění instrukcí 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Analogie baru a předvídání co si host objedná</a:t>
            </a:r>
          </a:p>
          <a:p>
            <a:pPr lvl="2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600" dirty="0">
                <a:latin typeface="Open Sans"/>
                <a:cs typeface="Open Sans"/>
                <a:hlinkClick r:id="rId4"/>
              </a:rPr>
              <a:t>https://</a:t>
            </a:r>
            <a:r>
              <a:rPr lang="cs-CZ" sz="600" dirty="0" smtClean="0">
                <a:latin typeface="Open Sans"/>
                <a:cs typeface="Open Sans"/>
                <a:hlinkClick r:id="rId4"/>
              </a:rPr>
              <a:t>www.youtube.com/watch?v=syAdX44pokE</a:t>
            </a:r>
            <a:endParaRPr lang="cs-CZ" sz="600" dirty="0" smtClean="0">
              <a:latin typeface="Open Sans"/>
              <a:cs typeface="Open Sans"/>
            </a:endParaRPr>
          </a:p>
          <a:p>
            <a:pPr lvl="2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600" dirty="0" smtClean="0">
                <a:latin typeface="Open Sans"/>
                <a:cs typeface="Open Sans"/>
              </a:rPr>
              <a:t>Zdroj: společnost </a:t>
            </a:r>
            <a:r>
              <a:rPr lang="cs-CZ" sz="600" dirty="0" err="1" smtClean="0">
                <a:latin typeface="Open Sans"/>
                <a:cs typeface="Open Sans"/>
              </a:rPr>
              <a:t>RedHat</a:t>
            </a:r>
            <a:endParaRPr lang="cs-CZ" sz="600" dirty="0" smtClean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>
                <a:latin typeface="Open Sans"/>
                <a:cs typeface="Open Sans"/>
              </a:rPr>
              <a:t>Vše je založené na správných odhadech, které obvykle ušetří čas až v 99</a:t>
            </a:r>
            <a:r>
              <a:rPr lang="cs-CZ" sz="1000" dirty="0" smtClean="0">
                <a:latin typeface="Open Sans"/>
                <a:cs typeface="Open Sans"/>
              </a:rPr>
              <a:t>%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Předpokládalo se, že vše co se děje během této spekulace je buď použito nebo bezpečně zahozeno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Existují </a:t>
            </a:r>
            <a:r>
              <a:rPr lang="cs-CZ" sz="1000" dirty="0">
                <a:latin typeface="Open Sans"/>
                <a:cs typeface="Open Sans"/>
              </a:rPr>
              <a:t>způsoby, jakými mohou útočníci sledovat, co se během </a:t>
            </a:r>
            <a:r>
              <a:rPr lang="cs-CZ" sz="1000" dirty="0" smtClean="0">
                <a:latin typeface="Open Sans"/>
                <a:cs typeface="Open Sans"/>
              </a:rPr>
              <a:t>spekulativního procesu </a:t>
            </a:r>
            <a:r>
              <a:rPr lang="cs-CZ" sz="1000" dirty="0">
                <a:latin typeface="Open Sans"/>
                <a:cs typeface="Open Sans"/>
              </a:rPr>
              <a:t>dělo a na základě toho pak mohou se systémem </a:t>
            </a:r>
            <a:r>
              <a:rPr lang="cs-CZ" sz="1000" dirty="0" smtClean="0">
                <a:latin typeface="Open Sans"/>
                <a:cs typeface="Open Sans"/>
              </a:rPr>
              <a:t>manipulovat</a:t>
            </a:r>
            <a:endParaRPr lang="cs-CZ" sz="800" dirty="0">
              <a:latin typeface="Open Sans"/>
              <a:cs typeface="Open Sans"/>
            </a:endParaRPr>
          </a:p>
          <a:p>
            <a:pPr lvl="2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600" dirty="0">
                <a:latin typeface="Open Sans"/>
                <a:cs typeface="Open Sans"/>
                <a:hlinkClick r:id="rId5"/>
              </a:rPr>
              <a:t>https://</a:t>
            </a:r>
            <a:r>
              <a:rPr lang="cs-CZ" sz="600" dirty="0" smtClean="0">
                <a:latin typeface="Open Sans"/>
                <a:cs typeface="Open Sans"/>
                <a:hlinkClick r:id="rId5"/>
              </a:rPr>
              <a:t>www.youtube.com/watch?time_continue=3&amp;v=RbHbFkh6eeE</a:t>
            </a:r>
            <a:endParaRPr lang="cs-CZ" sz="600" dirty="0" smtClean="0">
              <a:latin typeface="Open Sans"/>
              <a:cs typeface="Open Sans"/>
            </a:endParaRPr>
          </a:p>
          <a:p>
            <a:pPr lvl="2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600" dirty="0">
                <a:latin typeface="Open Sans"/>
                <a:cs typeface="Open Sans"/>
              </a:rPr>
              <a:t>Zdroj: </a:t>
            </a:r>
            <a:r>
              <a:rPr lang="cs-CZ" sz="600" dirty="0" smtClean="0">
                <a:latin typeface="Open Sans"/>
                <a:cs typeface="Open Sans"/>
              </a:rPr>
              <a:t>meltdownattack.com, spectreattack.com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Trendy v oblasti </a:t>
            </a: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kybernetických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rizik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13/44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004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 err="1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Meltdown</a:t>
            </a:r>
            <a:r>
              <a:rPr lang="cs-CZ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 (varianta 3)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Způsob útoku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Spekulativní proces (okno) načte citlivá do </a:t>
            </a:r>
            <a:r>
              <a:rPr lang="cs-CZ" sz="1000" dirty="0" err="1" smtClean="0">
                <a:latin typeface="Open Sans"/>
                <a:cs typeface="Open Sans"/>
              </a:rPr>
              <a:t>cache</a:t>
            </a:r>
            <a:r>
              <a:rPr lang="cs-CZ" sz="1000" dirty="0" smtClean="0">
                <a:latin typeface="Open Sans"/>
                <a:cs typeface="Open Sans"/>
              </a:rPr>
              <a:t> procesoru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Kontrola oprávnění přístupu k těmto datům se provede až po dokončení spekulativního okna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Za normálních okolností jsou tato data zahozena jako nepotřebná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Útočník použije techniku analýzy postranním kanálem a z </a:t>
            </a:r>
            <a:r>
              <a:rPr lang="cs-CZ" sz="1000" dirty="0" err="1" smtClean="0">
                <a:latin typeface="Open Sans"/>
                <a:cs typeface="Open Sans"/>
              </a:rPr>
              <a:t>cache</a:t>
            </a:r>
            <a:r>
              <a:rPr lang="cs-CZ" sz="1000" dirty="0" smtClean="0">
                <a:latin typeface="Open Sans"/>
                <a:cs typeface="Open Sans"/>
              </a:rPr>
              <a:t> data vyčte</a:t>
            </a:r>
            <a:endParaRPr lang="cs-CZ" sz="10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Ochrana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Změna správy paměti mezi aplikacemi a OS tzn. přidání další akcí při systémových voláních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Důsledkem může být zásadní snížení výkonu (závislost na počtu </a:t>
            </a:r>
            <a:r>
              <a:rPr lang="cs-CZ" sz="1000" dirty="0" err="1" smtClean="0">
                <a:latin typeface="Open Sans"/>
                <a:cs typeface="Open Sans"/>
              </a:rPr>
              <a:t>sys</a:t>
            </a:r>
            <a:r>
              <a:rPr lang="cs-CZ" sz="1000" dirty="0" smtClean="0">
                <a:latin typeface="Open Sans"/>
                <a:cs typeface="Open Sans"/>
              </a:rPr>
              <a:t>. volání)</a:t>
            </a: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8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Řešení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Většina „velkých“ výrobců OS již aplikoval do svých oprav a updatů s větším či menším úspěchem</a:t>
            </a:r>
            <a:endParaRPr lang="cs-CZ" sz="10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000" dirty="0" smtClean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500" dirty="0">
                <a:solidFill>
                  <a:srgbClr val="1362AD"/>
                </a:solidFill>
                <a:latin typeface="Open Sans"/>
                <a:cs typeface="Open Sans"/>
              </a:rPr>
              <a:t>Naše aktuální zkušenosti s kybernetickými riziky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14/44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656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Spectre (</a:t>
            </a:r>
            <a:r>
              <a:rPr lang="en-US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variant</a:t>
            </a:r>
            <a:r>
              <a:rPr lang="cs-CZ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a</a:t>
            </a:r>
            <a:r>
              <a:rPr lang="en-US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 1</a:t>
            </a:r>
            <a:r>
              <a:rPr lang="cs-CZ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Způsob útoku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Porušuje kontrolu omezení při spekulativním procesu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Může </a:t>
            </a:r>
            <a:r>
              <a:rPr lang="cs-CZ" sz="1000" dirty="0">
                <a:latin typeface="Open Sans"/>
                <a:cs typeface="Open Sans"/>
              </a:rPr>
              <a:t>načíst nějaká data, která jsou pak použita k lokalizaci jiných</a:t>
            </a:r>
            <a:endParaRPr lang="cs-CZ" sz="1000" dirty="0" smtClean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Zneužití spočívá v neautorizované možnosti načtení rovnou druhé části do </a:t>
            </a:r>
            <a:r>
              <a:rPr lang="cs-CZ" sz="1000" dirty="0" err="1" smtClean="0">
                <a:latin typeface="Open Sans"/>
                <a:cs typeface="Open Sans"/>
              </a:rPr>
              <a:t>cache</a:t>
            </a:r>
            <a:r>
              <a:rPr lang="cs-CZ" sz="1000" dirty="0" smtClean="0">
                <a:latin typeface="Open Sans"/>
                <a:cs typeface="Open Sans"/>
              </a:rPr>
              <a:t> </a:t>
            </a:r>
            <a:r>
              <a:rPr lang="cs-CZ" sz="1000" dirty="0" smtClean="0">
                <a:latin typeface="Open Sans"/>
                <a:cs typeface="Open Sans"/>
              </a:rPr>
              <a:t>procesoru v rámci optimalizace výkonu formou spekulace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Útočník použije techniku analýzy postranním kanálem a z </a:t>
            </a:r>
            <a:r>
              <a:rPr lang="cs-CZ" sz="1000" dirty="0" err="1" smtClean="0">
                <a:latin typeface="Open Sans"/>
                <a:cs typeface="Open Sans"/>
              </a:rPr>
              <a:t>cache</a:t>
            </a:r>
            <a:r>
              <a:rPr lang="cs-CZ" sz="1000" dirty="0" smtClean="0">
                <a:latin typeface="Open Sans"/>
                <a:cs typeface="Open Sans"/>
              </a:rPr>
              <a:t> data vyčte</a:t>
            </a:r>
            <a:endParaRPr lang="cs-CZ" sz="10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Ochrana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Přidání „paměťové bariéry“ (</a:t>
            </a:r>
            <a:r>
              <a:rPr lang="cs-CZ" sz="1000" dirty="0" err="1" smtClean="0">
                <a:latin typeface="Open Sans"/>
                <a:cs typeface="Open Sans"/>
              </a:rPr>
              <a:t>load</a:t>
            </a:r>
            <a:r>
              <a:rPr lang="cs-CZ" sz="1000" dirty="0" smtClean="0">
                <a:latin typeface="Open Sans"/>
                <a:cs typeface="Open Sans"/>
              </a:rPr>
              <a:t> </a:t>
            </a:r>
            <a:r>
              <a:rPr lang="cs-CZ" sz="1000" dirty="0" err="1" smtClean="0">
                <a:latin typeface="Open Sans"/>
                <a:cs typeface="Open Sans"/>
              </a:rPr>
              <a:t>fences</a:t>
            </a:r>
            <a:r>
              <a:rPr lang="cs-CZ" sz="1000" dirty="0" smtClean="0">
                <a:latin typeface="Open Sans"/>
                <a:cs typeface="Open Sans"/>
              </a:rPr>
              <a:t>) kolem celého jádra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Spekulativní </a:t>
            </a:r>
            <a:r>
              <a:rPr lang="cs-CZ" sz="1000" dirty="0" smtClean="0">
                <a:latin typeface="Open Sans"/>
                <a:cs typeface="Open Sans"/>
              </a:rPr>
              <a:t>hardware </a:t>
            </a:r>
            <a:r>
              <a:rPr lang="cs-CZ" sz="1000" dirty="0" smtClean="0">
                <a:latin typeface="Open Sans"/>
                <a:cs typeface="Open Sans"/>
              </a:rPr>
              <a:t>provede </a:t>
            </a:r>
            <a:r>
              <a:rPr lang="cs-CZ" sz="1000" dirty="0">
                <a:latin typeface="Open Sans"/>
                <a:cs typeface="Open Sans"/>
              </a:rPr>
              <a:t>druhé načtení </a:t>
            </a:r>
            <a:r>
              <a:rPr lang="cs-CZ" sz="1000" dirty="0" smtClean="0">
                <a:latin typeface="Open Sans"/>
                <a:cs typeface="Open Sans"/>
              </a:rPr>
              <a:t>dat založené </a:t>
            </a:r>
            <a:r>
              <a:rPr lang="cs-CZ" sz="1000" dirty="0">
                <a:latin typeface="Open Sans"/>
                <a:cs typeface="Open Sans"/>
              </a:rPr>
              <a:t>na tom prvním</a:t>
            </a:r>
            <a:endParaRPr lang="cs-CZ" sz="1000" dirty="0" smtClean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8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Řešení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Většina „velkých“ výrobců procesorů se snaží aplikovat do aktualizace firmware s větším či menším úspěchem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solidFill>
                  <a:srgbClr val="FF0000"/>
                </a:solidFill>
                <a:latin typeface="Open Sans"/>
                <a:cs typeface="Open Sans"/>
              </a:rPr>
              <a:t>Doporučujeme zatím vyčkat s jejich nasazením</a:t>
            </a:r>
            <a:endParaRPr lang="cs-CZ" sz="1000" dirty="0">
              <a:solidFill>
                <a:srgbClr val="FF0000"/>
              </a:solidFill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000" dirty="0" smtClean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500" dirty="0">
                <a:solidFill>
                  <a:srgbClr val="1362AD"/>
                </a:solidFill>
                <a:latin typeface="Open Sans"/>
                <a:cs typeface="Open Sans"/>
              </a:rPr>
              <a:t>Naše aktuální zkušenosti s kybernetickými riziky</a:t>
            </a:r>
            <a:endParaRPr lang="en-US" sz="25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15/44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769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Spectre (</a:t>
            </a:r>
            <a:r>
              <a:rPr lang="en-US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variant</a:t>
            </a:r>
            <a:r>
              <a:rPr lang="cs-CZ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a</a:t>
            </a:r>
            <a:r>
              <a:rPr lang="en-US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Open Sans"/>
                <a:ea typeface="+mj-ea"/>
                <a:cs typeface="Open Sans"/>
              </a:rPr>
              <a:t>2)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Způsob útoku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>
                <a:latin typeface="Open Sans"/>
                <a:cs typeface="Open Sans"/>
              </a:rPr>
              <a:t>Pracuje s </a:t>
            </a:r>
            <a:r>
              <a:rPr lang="cs-CZ" sz="1000" dirty="0" smtClean="0">
                <a:latin typeface="Open Sans"/>
                <a:cs typeface="Open Sans"/>
              </a:rPr>
              <a:t>vlastností trénování předvídání HW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Rozhodování o větvení </a:t>
            </a:r>
            <a:r>
              <a:rPr lang="cs-CZ" sz="1000" dirty="0">
                <a:latin typeface="Open Sans"/>
                <a:cs typeface="Open Sans"/>
              </a:rPr>
              <a:t>programu </a:t>
            </a:r>
            <a:r>
              <a:rPr lang="cs-CZ" sz="1000" dirty="0" smtClean="0">
                <a:latin typeface="Open Sans"/>
                <a:cs typeface="Open Sans"/>
              </a:rPr>
              <a:t>se děje na </a:t>
            </a:r>
            <a:r>
              <a:rPr lang="cs-CZ" sz="1000" dirty="0">
                <a:latin typeface="Open Sans"/>
                <a:cs typeface="Open Sans"/>
              </a:rPr>
              <a:t>základě adresy kódu dané větve v </a:t>
            </a:r>
            <a:r>
              <a:rPr lang="cs-CZ" sz="1000" dirty="0" smtClean="0">
                <a:latin typeface="Open Sans"/>
                <a:cs typeface="Open Sans"/>
              </a:rPr>
              <a:t>paměti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>
                <a:latin typeface="Open Sans"/>
                <a:cs typeface="Open Sans"/>
              </a:rPr>
              <a:t>Z</a:t>
            </a:r>
            <a:r>
              <a:rPr lang="cs-CZ" sz="1000" dirty="0" smtClean="0">
                <a:latin typeface="Open Sans"/>
                <a:cs typeface="Open Sans"/>
              </a:rPr>
              <a:t>působ </a:t>
            </a:r>
            <a:r>
              <a:rPr lang="cs-CZ" sz="1000" dirty="0">
                <a:latin typeface="Open Sans"/>
                <a:cs typeface="Open Sans"/>
              </a:rPr>
              <a:t>uložení této adresy není mezi aplikacemi a jádrem operačního systému </a:t>
            </a:r>
            <a:r>
              <a:rPr lang="cs-CZ" sz="1000" dirty="0" smtClean="0">
                <a:latin typeface="Open Sans"/>
                <a:cs typeface="Open Sans"/>
              </a:rPr>
              <a:t>unikátní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Umožňuje při </a:t>
            </a:r>
            <a:r>
              <a:rPr lang="cs-CZ" sz="1000" dirty="0">
                <a:latin typeface="Open Sans"/>
                <a:cs typeface="Open Sans"/>
              </a:rPr>
              <a:t>spekulativním procesu </a:t>
            </a:r>
            <a:r>
              <a:rPr lang="cs-CZ" sz="1000" dirty="0" smtClean="0">
                <a:latin typeface="Open Sans"/>
                <a:cs typeface="Open Sans"/>
              </a:rPr>
              <a:t>upřednostnit </a:t>
            </a:r>
            <a:r>
              <a:rPr lang="cs-CZ" sz="1000" dirty="0">
                <a:latin typeface="Open Sans"/>
                <a:cs typeface="Open Sans"/>
              </a:rPr>
              <a:t>jiný kód </a:t>
            </a:r>
            <a:r>
              <a:rPr lang="cs-CZ" sz="1000" dirty="0" smtClean="0">
                <a:latin typeface="Open Sans"/>
                <a:cs typeface="Open Sans"/>
              </a:rPr>
              <a:t>díky </a:t>
            </a:r>
            <a:r>
              <a:rPr lang="cs-CZ" sz="1000" dirty="0">
                <a:latin typeface="Open Sans"/>
                <a:cs typeface="Open Sans"/>
              </a:rPr>
              <a:t>závadnému </a:t>
            </a:r>
            <a:r>
              <a:rPr lang="cs-CZ" sz="1000" dirty="0" smtClean="0">
                <a:latin typeface="Open Sans"/>
                <a:cs typeface="Open Sans"/>
              </a:rPr>
              <a:t>natrénování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Existuje možnost </a:t>
            </a:r>
            <a:r>
              <a:rPr lang="cs-CZ" sz="1000" dirty="0">
                <a:latin typeface="Open Sans"/>
                <a:cs typeface="Open Sans"/>
              </a:rPr>
              <a:t>obejít hranice mezi jádrem </a:t>
            </a:r>
            <a:r>
              <a:rPr lang="cs-CZ" sz="1000" dirty="0" smtClean="0">
                <a:latin typeface="Open Sans"/>
                <a:cs typeface="Open Sans"/>
              </a:rPr>
              <a:t>OS </a:t>
            </a:r>
            <a:r>
              <a:rPr lang="cs-CZ" sz="1000" dirty="0" smtClean="0">
                <a:latin typeface="Open Sans"/>
                <a:cs typeface="Open Sans"/>
              </a:rPr>
              <a:t>a </a:t>
            </a:r>
            <a:r>
              <a:rPr lang="cs-CZ" sz="1000" dirty="0" err="1">
                <a:latin typeface="Open Sans"/>
                <a:cs typeface="Open Sans"/>
              </a:rPr>
              <a:t>hypervizorem</a:t>
            </a:r>
            <a:r>
              <a:rPr lang="cs-CZ" sz="1000" dirty="0">
                <a:latin typeface="Open Sans"/>
                <a:cs typeface="Open Sans"/>
              </a:rPr>
              <a:t> </a:t>
            </a:r>
            <a:r>
              <a:rPr lang="cs-CZ" sz="1000" dirty="0" smtClean="0">
                <a:latin typeface="Open Sans"/>
                <a:cs typeface="Open Sans"/>
              </a:rPr>
              <a:t>(</a:t>
            </a:r>
            <a:r>
              <a:rPr lang="cs-CZ" sz="1000" dirty="0" err="1" smtClean="0">
                <a:latin typeface="Open Sans"/>
                <a:cs typeface="Open Sans"/>
              </a:rPr>
              <a:t>virtualizace</a:t>
            </a:r>
            <a:r>
              <a:rPr lang="cs-CZ" sz="1000" dirty="0" smtClean="0">
                <a:latin typeface="Open Sans"/>
                <a:cs typeface="Open Sans"/>
              </a:rPr>
              <a:t>) nebo </a:t>
            </a:r>
            <a:r>
              <a:rPr lang="cs-CZ" sz="1000" dirty="0">
                <a:latin typeface="Open Sans"/>
                <a:cs typeface="Open Sans"/>
              </a:rPr>
              <a:t>mezi různými virtuálními stroji běžícími na společném hardware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Ochrana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OS bude selektivně vypínat HW </a:t>
            </a:r>
            <a:r>
              <a:rPr lang="cs-CZ" sz="1000" dirty="0">
                <a:latin typeface="Open Sans"/>
                <a:cs typeface="Open Sans"/>
              </a:rPr>
              <a:t>pro </a:t>
            </a:r>
            <a:r>
              <a:rPr lang="cs-CZ" sz="1000" dirty="0" smtClean="0">
                <a:latin typeface="Open Sans"/>
                <a:cs typeface="Open Sans"/>
              </a:rPr>
              <a:t>předvídání tzn. systémové volání s požadavkem na algoritmus </a:t>
            </a:r>
            <a:r>
              <a:rPr lang="cs-CZ" sz="1000" smtClean="0">
                <a:latin typeface="Open Sans"/>
                <a:cs typeface="Open Sans"/>
              </a:rPr>
              <a:t>trénování </a:t>
            </a:r>
            <a:r>
              <a:rPr lang="cs-CZ" sz="1000" smtClean="0">
                <a:latin typeface="Open Sans"/>
                <a:cs typeface="Open Sans"/>
              </a:rPr>
              <a:t>HW </a:t>
            </a:r>
            <a:r>
              <a:rPr lang="cs-CZ" sz="1000" dirty="0" smtClean="0">
                <a:latin typeface="Open Sans"/>
                <a:cs typeface="Open Sans"/>
              </a:rPr>
              <a:t>nebude předán vždy stejnému procesoru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Toto opatření funguje dobře, ale přináší nezanedbatelné snížení výkonu</a:t>
            </a: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6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Řešení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Většina „velkých“ výrobců </a:t>
            </a:r>
            <a:r>
              <a:rPr lang="cs-CZ" sz="1000" dirty="0" err="1" smtClean="0">
                <a:latin typeface="Open Sans"/>
                <a:cs typeface="Open Sans"/>
              </a:rPr>
              <a:t>virtualizačních</a:t>
            </a:r>
            <a:r>
              <a:rPr lang="cs-CZ" sz="1000" dirty="0" smtClean="0">
                <a:latin typeface="Open Sans"/>
                <a:cs typeface="Open Sans"/>
              </a:rPr>
              <a:t> řešení se snaží aplikovat do aktualizací s větším či menším úspěchem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solidFill>
                  <a:srgbClr val="FF0000"/>
                </a:solidFill>
                <a:latin typeface="Open Sans"/>
                <a:cs typeface="Open Sans"/>
              </a:rPr>
              <a:t>Doporučujeme zatím vyčkat s jejich nasazením</a:t>
            </a:r>
            <a:endParaRPr lang="cs-CZ" sz="1000" dirty="0">
              <a:solidFill>
                <a:srgbClr val="FF0000"/>
              </a:solidFill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000" dirty="0" smtClean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Naše aktuální zkušenosti s kybernetickými riziky</a:t>
            </a:r>
            <a:endParaRPr lang="en-US" sz="20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16/44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195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pl-PL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O čem </a:t>
            </a:r>
            <a:r>
              <a:rPr lang="pl-PL" sz="28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prezentace </a:t>
            </a:r>
            <a:r>
              <a:rPr lang="pl-PL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zabezpečení IT </a:t>
            </a:r>
            <a:r>
              <a:rPr lang="pl-PL" sz="28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nebude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 </a:t>
            </a:r>
            <a:r>
              <a:rPr lang="cs-CZ" sz="2800" dirty="0">
                <a:solidFill>
                  <a:srgbClr val="FFC000"/>
                </a:solidFill>
                <a:latin typeface="Open Sans"/>
                <a:cs typeface="Open Sans"/>
                <a:sym typeface="Wingdings" panose="05000000000000000000" pitchFamily="2" charset="2"/>
              </a:rPr>
              <a:t>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0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>
                <a:latin typeface="Open Sans"/>
                <a:cs typeface="Open Sans"/>
              </a:rPr>
              <a:t>Zákon o ochraně osobních údajů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celým </a:t>
            </a:r>
            <a:r>
              <a:rPr lang="cs-CZ" sz="1200" dirty="0">
                <a:latin typeface="Open Sans"/>
                <a:cs typeface="Open Sans"/>
              </a:rPr>
              <a:t>názvem Zákon č. 101/2000 Sb., o ochraně osobních údajů a o změně některých zákonů, ve znění účinném od 1. července 2017)</a:t>
            </a:r>
            <a:endParaRPr lang="cs-CZ" sz="1200" dirty="0" smtClean="0">
              <a:latin typeface="Open Sans"/>
              <a:cs typeface="Open Sans"/>
            </a:endParaRPr>
          </a:p>
          <a:p>
            <a:pPr lvl="2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800" dirty="0" smtClean="0">
                <a:latin typeface="Open Sans"/>
                <a:cs typeface="Open Sans"/>
              </a:rPr>
              <a:t>Zdroj: </a:t>
            </a:r>
            <a:r>
              <a:rPr lang="cs-CZ" sz="800" dirty="0">
                <a:latin typeface="Open Sans"/>
                <a:cs typeface="Open Sans"/>
              </a:rPr>
              <a:t>https://</a:t>
            </a:r>
            <a:r>
              <a:rPr lang="cs-CZ" sz="800" dirty="0" smtClean="0">
                <a:latin typeface="Open Sans"/>
                <a:cs typeface="Open Sans"/>
              </a:rPr>
              <a:t>www.uoou.cz/zakon-c-101-2000-sb-o-ochrane-osobnich-udaju-a-o-zmene-nekterych-zakonu-ve-zneni-ucinnem-od-6-rijna-2016/ds-3109/archiv=0&amp;p1=1257</a:t>
            </a:r>
            <a:endParaRPr lang="cs-CZ" sz="12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>
                <a:latin typeface="Open Sans"/>
                <a:cs typeface="Open Sans"/>
              </a:rPr>
              <a:t>Obecné nařízení o ochraně osobních </a:t>
            </a:r>
            <a:r>
              <a:rPr lang="cs-CZ" sz="1600" dirty="0" smtClean="0">
                <a:latin typeface="Open Sans"/>
                <a:cs typeface="Open Sans"/>
              </a:rPr>
              <a:t>údajů – GDPR </a:t>
            </a:r>
            <a:r>
              <a:rPr lang="en-US" sz="1600" dirty="0" smtClean="0">
                <a:latin typeface="Open Sans"/>
                <a:cs typeface="Open Sans"/>
              </a:rPr>
              <a:t>(General </a:t>
            </a:r>
            <a:r>
              <a:rPr lang="en-US" sz="1600" dirty="0">
                <a:latin typeface="Open Sans"/>
                <a:cs typeface="Open Sans"/>
              </a:rPr>
              <a:t>Data Protection </a:t>
            </a:r>
            <a:r>
              <a:rPr lang="en-US" sz="1600" dirty="0" smtClean="0">
                <a:latin typeface="Open Sans"/>
                <a:cs typeface="Open Sans"/>
              </a:rPr>
              <a:t>Regulation</a:t>
            </a:r>
            <a:r>
              <a:rPr lang="cs-CZ" sz="1600" dirty="0">
                <a:latin typeface="Open Sans"/>
                <a:cs typeface="Open Sans"/>
              </a:rPr>
              <a:t>)</a:t>
            </a:r>
            <a:endParaRPr lang="cs-CZ" sz="1600" dirty="0" smtClean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>
                <a:latin typeface="Open Sans"/>
                <a:cs typeface="Open Sans"/>
              </a:rPr>
              <a:t>plným názvem Nařízení Evropského parlamentu a Rady (EU) č. 2016/679 ze dne 27. dubna 2016 o ochraně fyzických osob v souvislosti se zpracováním osobních údajů a o volném pohybu těchto údajů a o zrušení směrnice 95/46/ES (obecné nařízení o ochraně osobních údajů</a:t>
            </a:r>
            <a:r>
              <a:rPr lang="cs-CZ" sz="1200" dirty="0" smtClean="0">
                <a:latin typeface="Open Sans"/>
                <a:cs typeface="Open Sans"/>
              </a:rPr>
              <a:t>)</a:t>
            </a:r>
          </a:p>
          <a:p>
            <a:pPr lvl="2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800" dirty="0">
                <a:latin typeface="Open Sans"/>
                <a:cs typeface="Open Sans"/>
              </a:rPr>
              <a:t>Zdroj: </a:t>
            </a:r>
            <a:r>
              <a:rPr lang="cs-CZ" sz="800" dirty="0">
                <a:latin typeface="Open Sans"/>
                <a:cs typeface="Open Sans"/>
                <a:hlinkClick r:id="rId4"/>
              </a:rPr>
              <a:t>https://cs.wikipedia.org/wiki</a:t>
            </a:r>
            <a:r>
              <a:rPr lang="cs-CZ" sz="800" dirty="0" smtClean="0">
                <a:latin typeface="Open Sans"/>
                <a:cs typeface="Open Sans"/>
                <a:hlinkClick r:id="rId4"/>
              </a:rPr>
              <a:t>/</a:t>
            </a:r>
            <a:endParaRPr lang="cs-CZ" sz="8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I když, možná…? </a:t>
            </a:r>
            <a:r>
              <a:rPr lang="cs-CZ" sz="1600" dirty="0" smtClean="0">
                <a:solidFill>
                  <a:srgbClr val="FFC000"/>
                </a:solidFill>
                <a:latin typeface="Open Sans"/>
                <a:cs typeface="Open Sans"/>
                <a:sym typeface="Wingdings" panose="05000000000000000000" pitchFamily="2" charset="2"/>
              </a:rPr>
              <a:t>;-)</a:t>
            </a:r>
            <a:endParaRPr lang="cs-CZ" sz="16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Agenda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17/44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270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4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IT bezpečnost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Úrovně zabezpečení IT dle našich zkušeností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elementární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standardní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nadstandardní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Maximální</a:t>
            </a:r>
            <a:endParaRPr lang="cs-CZ" sz="6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Cíl</a:t>
            </a:r>
            <a:endParaRPr lang="cs-CZ" sz="16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Zajištění bez výpadkového chodu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Rychlá diagnostika a odstranění případných problémů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Ochrana před napadením</a:t>
            </a: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Agenda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18/44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617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5189517" cy="516194"/>
          </a:xfrm>
        </p:spPr>
        <p:txBody>
          <a:bodyPr>
            <a:noAutofit/>
          </a:bodyPr>
          <a:lstStyle/>
          <a:p>
            <a:pPr algn="l"/>
            <a:r>
              <a:rPr lang="cs-CZ" sz="3600" dirty="0" smtClean="0">
                <a:solidFill>
                  <a:srgbClr val="1362AD"/>
                </a:solidFill>
                <a:latin typeface="Open Sans"/>
                <a:cs typeface="Open Sans"/>
              </a:rPr>
              <a:t>Produkty</a:t>
            </a:r>
            <a:endParaRPr lang="en-US" sz="3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chemata-Unis-PP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2" y="814457"/>
            <a:ext cx="6940698" cy="337761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19/44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24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6901114" cy="516194"/>
          </a:xfrm>
        </p:spPr>
        <p:txBody>
          <a:bodyPr>
            <a:noAutofit/>
          </a:bodyPr>
          <a:lstStyle/>
          <a:p>
            <a:pPr algn="l"/>
            <a:r>
              <a:rPr lang="cs-CZ" sz="3600" dirty="0" smtClean="0">
                <a:solidFill>
                  <a:srgbClr val="1362AD"/>
                </a:solidFill>
                <a:latin typeface="Open Sans"/>
                <a:cs typeface="Open Sans"/>
              </a:rPr>
              <a:t>Uvítání a co nás dnes čeká</a:t>
            </a:r>
            <a:endParaRPr lang="en-US" sz="3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80" y="849263"/>
            <a:ext cx="8229600" cy="2313086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62AD"/>
              </a:solidFill>
              <a:effectLst/>
              <a:uLnTx/>
              <a:uFillTx/>
              <a:latin typeface="Open Sans"/>
              <a:ea typeface="+mj-ea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85BA7"/>
                  </a:solidFill>
                  <a:effectLst/>
                  <a:uLnTx/>
                  <a:uFillTx/>
                  <a:latin typeface="Open Sans"/>
                  <a:ea typeface="+mn-ea"/>
                  <a:cs typeface="Open Sans"/>
                </a:rPr>
                <a:t>www.uniscomp.cz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85BA7"/>
                </a:solidFill>
                <a:effectLst/>
                <a:uLnTx/>
                <a:uFillTx/>
                <a:latin typeface="Open Sans"/>
                <a:ea typeface="+mn-ea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528447" y="901536"/>
            <a:ext cx="8346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Unis-pozvanka-networking-computing-2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36" y="901536"/>
            <a:ext cx="2453734" cy="346805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67502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432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5189517" cy="516194"/>
          </a:xfrm>
        </p:spPr>
        <p:txBody>
          <a:bodyPr>
            <a:noAutofit/>
          </a:bodyPr>
          <a:lstStyle/>
          <a:p>
            <a:pPr algn="l"/>
            <a:r>
              <a:rPr lang="cs-CZ" sz="3600" dirty="0" smtClean="0">
                <a:solidFill>
                  <a:srgbClr val="1362AD"/>
                </a:solidFill>
                <a:latin typeface="Open Sans"/>
                <a:cs typeface="Open Sans"/>
              </a:rPr>
              <a:t>Služby</a:t>
            </a:r>
            <a:endParaRPr lang="en-US" sz="3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Schemata-Unis-PP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8" y="860350"/>
            <a:ext cx="7408581" cy="337550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20/44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3927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5189517" cy="516194"/>
          </a:xfrm>
        </p:spPr>
        <p:txBody>
          <a:bodyPr>
            <a:noAutofit/>
          </a:bodyPr>
          <a:lstStyle/>
          <a:p>
            <a:pPr algn="l"/>
            <a:r>
              <a:rPr lang="cs-CZ" sz="3600" dirty="0" smtClean="0">
                <a:solidFill>
                  <a:srgbClr val="1362AD"/>
                </a:solidFill>
                <a:latin typeface="Open Sans"/>
                <a:cs typeface="Open Sans"/>
              </a:rPr>
              <a:t>Řešení</a:t>
            </a:r>
            <a:endParaRPr lang="en-US" sz="3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Schemata-Unis-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0" y="826976"/>
            <a:ext cx="7888149" cy="325513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21/44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912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 err="1">
                <a:solidFill>
                  <a:srgbClr val="1362AD"/>
                </a:solidFill>
                <a:latin typeface="Open Sans"/>
                <a:cs typeface="Open Sans"/>
              </a:rPr>
              <a:t>Serverovna</a:t>
            </a:r>
            <a:endParaRPr lang="cs-CZ" sz="28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>
                <a:latin typeface="Open Sans"/>
                <a:cs typeface="Open Sans"/>
              </a:rPr>
              <a:t>Umístění na bezpečném místě z pohledu: 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Fyzického přístupu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Záplavy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Zátopy…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C000"/>
                </a:solidFill>
                <a:latin typeface="Open Sans"/>
                <a:cs typeface="Open Sans"/>
              </a:rPr>
              <a:t>Elementární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814" y="1953452"/>
            <a:ext cx="3904688" cy="207911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22/44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987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Záloha </a:t>
            </a:r>
            <a:r>
              <a:rPr lang="cs-CZ" sz="2000" dirty="0" smtClean="0">
                <a:solidFill>
                  <a:srgbClr val="1362AD"/>
                </a:solidFill>
                <a:latin typeface="Open Sans"/>
                <a:cs typeface="Open Sans"/>
              </a:rPr>
              <a:t>napájení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 </a:t>
            </a:r>
            <a:endParaRPr lang="cs-CZ" sz="800" b="1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Záložními </a:t>
            </a:r>
            <a:r>
              <a:rPr lang="cs-CZ" sz="1400" dirty="0">
                <a:latin typeface="Open Sans"/>
                <a:cs typeface="Open Sans"/>
              </a:rPr>
              <a:t>zdroji pro případné výpadky </a:t>
            </a:r>
            <a:r>
              <a:rPr lang="cs-CZ" sz="1400" dirty="0" smtClean="0">
                <a:latin typeface="Open Sans"/>
                <a:cs typeface="Open Sans"/>
              </a:rPr>
              <a:t>proudu min. bez monitoringu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Minimálně UPS</a:t>
            </a:r>
            <a:endParaRPr lang="cs-CZ" sz="8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Chladící systém (klimatizace)</a:t>
            </a: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 </a:t>
            </a:r>
            <a:endParaRPr lang="cs-CZ" sz="800" b="1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Redundance chladícího systému proti výpadku chlazení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b="1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Elektronické zabezpečovací a </a:t>
            </a:r>
            <a:r>
              <a:rPr lang="cs-CZ" sz="2000" dirty="0" smtClean="0">
                <a:solidFill>
                  <a:srgbClr val="1362AD"/>
                </a:solidFill>
                <a:latin typeface="Open Sans"/>
                <a:cs typeface="Open Sans"/>
              </a:rPr>
              <a:t>požární </a:t>
            </a:r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systémy 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El. zabezpečovací systém (EZS) pro bezpečné zpřístupnění prostor autorizovaným osobám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El. požární systém (EPS) jako prevence proti </a:t>
            </a:r>
            <a:r>
              <a:rPr lang="cs-CZ" sz="1400" dirty="0" smtClean="0">
                <a:latin typeface="Open Sans"/>
                <a:cs typeface="Open Sans"/>
              </a:rPr>
              <a:t>požárům</a:t>
            </a: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C000"/>
                </a:solidFill>
                <a:latin typeface="Open Sans"/>
                <a:cs typeface="Open Sans"/>
              </a:rPr>
              <a:t>Elementární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991" y="984833"/>
            <a:ext cx="865077" cy="86507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23/44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159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Strukturovaný kabelážní systém</a:t>
            </a:r>
            <a:endParaRPr lang="cs-CZ" sz="28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A</a:t>
            </a:r>
            <a:r>
              <a:rPr lang="cs-CZ" sz="1400" dirty="0" smtClean="0">
                <a:latin typeface="Open Sans"/>
                <a:cs typeface="Open Sans"/>
              </a:rPr>
              <a:t>ktuální </a:t>
            </a:r>
            <a:r>
              <a:rPr lang="cs-CZ" sz="1400" dirty="0">
                <a:latin typeface="Open Sans"/>
                <a:cs typeface="Open Sans"/>
              </a:rPr>
              <a:t>výkresová dokumentace pro diagnostiku, údržbu a rozvoj IT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M</a:t>
            </a:r>
            <a:r>
              <a:rPr lang="cs-CZ" sz="1400" dirty="0" smtClean="0">
                <a:latin typeface="Open Sans"/>
                <a:cs typeface="Open Sans"/>
              </a:rPr>
              <a:t>ěřící </a:t>
            </a:r>
            <a:r>
              <a:rPr lang="cs-CZ" sz="1400" dirty="0">
                <a:latin typeface="Open Sans"/>
                <a:cs typeface="Open Sans"/>
              </a:rPr>
              <a:t>protokoly jednotlivých kabelových tras pro snadnou diagnostiku případných </a:t>
            </a:r>
            <a:r>
              <a:rPr lang="cs-CZ" sz="1400" dirty="0" smtClean="0">
                <a:latin typeface="Open Sans"/>
                <a:cs typeface="Open Sans"/>
              </a:rPr>
              <a:t>problémů</a:t>
            </a: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C000"/>
                </a:solidFill>
                <a:latin typeface="Open Sans"/>
                <a:cs typeface="Open Sans"/>
              </a:rPr>
              <a:t>Elementární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39" y="2617402"/>
            <a:ext cx="8695173" cy="158509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875" y="819404"/>
            <a:ext cx="1036188" cy="87866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24/44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411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8" y="778726"/>
            <a:ext cx="7794089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Aktivní prvky,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Wi-Fi</a:t>
            </a:r>
            <a:endParaRPr lang="cs-CZ" sz="2800" dirty="0">
              <a:solidFill>
                <a:srgbClr val="1362AD"/>
              </a:solidFill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K</a:t>
            </a:r>
            <a:r>
              <a:rPr lang="cs-CZ" sz="1400" dirty="0" smtClean="0">
                <a:latin typeface="Open Sans"/>
                <a:cs typeface="Open Sans"/>
              </a:rPr>
              <a:t>onfigurovatelné minimálně přes </a:t>
            </a:r>
            <a:r>
              <a:rPr lang="cs-CZ" sz="1400" dirty="0">
                <a:latin typeface="Open Sans"/>
                <a:cs typeface="Open Sans"/>
              </a:rPr>
              <a:t>webové rozhraní pro správnou funkci počítačové sítě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P</a:t>
            </a:r>
            <a:r>
              <a:rPr lang="cs-CZ" sz="1400" dirty="0" smtClean="0">
                <a:latin typeface="Open Sans"/>
                <a:cs typeface="Open Sans"/>
              </a:rPr>
              <a:t>ravidelné </a:t>
            </a:r>
            <a:r>
              <a:rPr lang="cs-CZ" sz="1400" dirty="0">
                <a:latin typeface="Open Sans"/>
                <a:cs typeface="Open Sans"/>
              </a:rPr>
              <a:t>zálohování konfigurace pro rychlou výměnu a zprovoznění vadného zařízení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C000"/>
                </a:solidFill>
                <a:latin typeface="Open Sans"/>
                <a:cs typeface="Open Sans"/>
              </a:rPr>
              <a:t>Elementární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294" y="2481129"/>
            <a:ext cx="2276130" cy="166812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25/44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759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Servery, </a:t>
            </a:r>
            <a:r>
              <a:rPr lang="cs-CZ" sz="2800" dirty="0" err="1">
                <a:solidFill>
                  <a:srgbClr val="1362AD"/>
                </a:solidFill>
                <a:latin typeface="Open Sans"/>
                <a:cs typeface="Open Sans"/>
              </a:rPr>
              <a:t>storage</a:t>
            </a:r>
            <a:endParaRPr lang="cs-CZ" sz="2800" dirty="0">
              <a:solidFill>
                <a:srgbClr val="1362AD"/>
              </a:solidFill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Fyzická </a:t>
            </a:r>
            <a:r>
              <a:rPr lang="cs-CZ" sz="1400" dirty="0">
                <a:latin typeface="Open Sans"/>
                <a:cs typeface="Open Sans"/>
              </a:rPr>
              <a:t>instalace HW ve vhodném prostředí – </a:t>
            </a:r>
            <a:r>
              <a:rPr lang="cs-CZ" sz="1400" dirty="0" err="1">
                <a:latin typeface="Open Sans"/>
                <a:cs typeface="Open Sans"/>
              </a:rPr>
              <a:t>serverovně</a:t>
            </a:r>
            <a:endParaRPr lang="cs-CZ" sz="14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Redundance </a:t>
            </a:r>
            <a:r>
              <a:rPr lang="cs-CZ" sz="1400" dirty="0">
                <a:latin typeface="Open Sans"/>
                <a:cs typeface="Open Sans"/>
              </a:rPr>
              <a:t>HW (zdroj, paměti, disky, řadiče) pro zajištění chodu bez přerušení provozu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SW </a:t>
            </a:r>
            <a:r>
              <a:rPr lang="cs-CZ" sz="1400" dirty="0">
                <a:latin typeface="Open Sans"/>
                <a:cs typeface="Open Sans"/>
              </a:rPr>
              <a:t>pro korektní a </a:t>
            </a:r>
            <a:r>
              <a:rPr lang="cs-CZ" sz="1400" dirty="0" smtClean="0">
                <a:latin typeface="Open Sans"/>
                <a:cs typeface="Open Sans"/>
              </a:rPr>
              <a:t>bezpečné </a:t>
            </a:r>
            <a:r>
              <a:rPr lang="cs-CZ" sz="1400" dirty="0">
                <a:latin typeface="Open Sans"/>
                <a:cs typeface="Open Sans"/>
              </a:rPr>
              <a:t>vypínání OS a aplikací při výpadku elektrické energie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P</a:t>
            </a:r>
            <a:r>
              <a:rPr lang="cs-CZ" sz="1400" dirty="0" smtClean="0">
                <a:latin typeface="Open Sans"/>
                <a:cs typeface="Open Sans"/>
              </a:rPr>
              <a:t>ravidelný </a:t>
            </a:r>
            <a:r>
              <a:rPr lang="cs-CZ" sz="1400" dirty="0">
                <a:latin typeface="Open Sans"/>
                <a:cs typeface="Open Sans"/>
              </a:rPr>
              <a:t>update firmware serverů (BIOS, řadiče disků a další) pro stabilitu IT systémů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Pravidelné </a:t>
            </a:r>
            <a:r>
              <a:rPr lang="cs-CZ" sz="1400" dirty="0">
                <a:latin typeface="Open Sans"/>
                <a:cs typeface="Open Sans"/>
              </a:rPr>
              <a:t>instalace bezpečnostních aktualizací OS a aplikací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Řízení </a:t>
            </a:r>
            <a:r>
              <a:rPr lang="cs-CZ" sz="1400" dirty="0">
                <a:latin typeface="Open Sans"/>
                <a:cs typeface="Open Sans"/>
              </a:rPr>
              <a:t>oprávnění pro přístup k souborovým a aplikačním službám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Zálohování </a:t>
            </a:r>
            <a:r>
              <a:rPr lang="cs-CZ" sz="1400" dirty="0">
                <a:latin typeface="Open Sans"/>
                <a:cs typeface="Open Sans"/>
              </a:rPr>
              <a:t>OS, uživatelských účtů, aplikací a uživatelských dat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C000"/>
                </a:solidFill>
                <a:latin typeface="Open Sans"/>
                <a:cs typeface="Open Sans"/>
              </a:rPr>
              <a:t>Elementární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869" y="2848307"/>
            <a:ext cx="1746895" cy="121898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26/44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830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4750306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Pracovní stanice (PC)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Pravidelné </a:t>
            </a:r>
            <a:r>
              <a:rPr lang="cs-CZ" sz="1400" dirty="0">
                <a:latin typeface="Open Sans"/>
                <a:cs typeface="Open Sans"/>
              </a:rPr>
              <a:t>instalace bezpečnostních aktualizací OS a aplikací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SW </a:t>
            </a:r>
            <a:r>
              <a:rPr lang="cs-CZ" sz="1400" dirty="0">
                <a:latin typeface="Open Sans"/>
                <a:cs typeface="Open Sans"/>
              </a:rPr>
              <a:t>pro zabezpečení proti virům, </a:t>
            </a:r>
            <a:r>
              <a:rPr lang="cs-CZ" sz="1400" dirty="0" err="1">
                <a:latin typeface="Open Sans"/>
                <a:cs typeface="Open Sans"/>
              </a:rPr>
              <a:t>malwaru</a:t>
            </a:r>
            <a:r>
              <a:rPr lang="cs-CZ" sz="1400" dirty="0">
                <a:latin typeface="Open Sans"/>
                <a:cs typeface="Open Sans"/>
              </a:rPr>
              <a:t> a počítačovým útokům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C000"/>
                </a:solidFill>
                <a:latin typeface="Open Sans"/>
                <a:cs typeface="Open Sans"/>
              </a:rPr>
              <a:t>Elementární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155" y="2532692"/>
            <a:ext cx="2349067" cy="143880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27/44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681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Vybrané síťové služby a bezpečnostní prvky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Správně </a:t>
            </a:r>
            <a:r>
              <a:rPr lang="cs-CZ" sz="1400" dirty="0">
                <a:latin typeface="Open Sans"/>
                <a:cs typeface="Open Sans"/>
              </a:rPr>
              <a:t>nakonfigurovaný firewall proti počítačovým útokům různými způsoby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C000"/>
                </a:solidFill>
                <a:latin typeface="Open Sans"/>
                <a:cs typeface="Open Sans"/>
              </a:rPr>
              <a:t>Elementární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703" y="1970333"/>
            <a:ext cx="5763673" cy="216264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027" y="2489072"/>
            <a:ext cx="1889056" cy="1010645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28/44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31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Záloha </a:t>
            </a:r>
            <a:r>
              <a:rPr lang="cs-CZ" sz="2000" dirty="0" smtClean="0">
                <a:solidFill>
                  <a:srgbClr val="1362AD"/>
                </a:solidFill>
                <a:latin typeface="Open Sans"/>
                <a:cs typeface="Open Sans"/>
              </a:rPr>
              <a:t>napájení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 </a:t>
            </a:r>
            <a:endParaRPr lang="cs-CZ" sz="800" b="1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záložními zdroji pro případné výpadky proudu </a:t>
            </a:r>
            <a:r>
              <a:rPr lang="cs-CZ" sz="1400" dirty="0" smtClean="0">
                <a:latin typeface="Open Sans"/>
                <a:cs typeface="Open Sans"/>
              </a:rPr>
              <a:t>s </a:t>
            </a:r>
            <a:r>
              <a:rPr lang="cs-CZ" sz="1400" dirty="0">
                <a:latin typeface="Open Sans"/>
                <a:cs typeface="Open Sans"/>
              </a:rPr>
              <a:t>online monitoringem (SNMP)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UPS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Ideálně v kombinaci s motorgenerátorem</a:t>
            </a:r>
            <a:endParaRPr lang="cs-CZ" sz="8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72" y="2297334"/>
            <a:ext cx="8687553" cy="17984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0" y="889076"/>
            <a:ext cx="1084730" cy="103727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29/44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581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222731" cy="516194"/>
          </a:xfrm>
        </p:spPr>
        <p:txBody>
          <a:bodyPr>
            <a:noAutofit/>
          </a:bodyPr>
          <a:lstStyle/>
          <a:p>
            <a:pPr algn="l"/>
            <a:r>
              <a:rPr lang="cs-CZ" sz="3600" dirty="0" smtClean="0">
                <a:solidFill>
                  <a:srgbClr val="1362AD"/>
                </a:solidFill>
                <a:latin typeface="Open Sans"/>
                <a:cs typeface="Open Sans"/>
              </a:rPr>
              <a:t>Co jsme si pro Vás připravili</a:t>
            </a:r>
            <a:endParaRPr lang="en-US" sz="3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839" y="909940"/>
            <a:ext cx="8229600" cy="3252818"/>
          </a:xfrm>
        </p:spPr>
        <p:txBody>
          <a:bodyPr>
            <a:noAutofit/>
          </a:bodyPr>
          <a:lstStyle/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Dnes si podrobně projdeme konkrétní body, které jsou potřeba, aby jsme dostali bezpečnost IT infrastruktury na určitou úroveň: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1400" dirty="0" smtClean="0">
                <a:latin typeface="Open Sans"/>
                <a:cs typeface="Open Sans"/>
              </a:rPr>
              <a:t>Můžete si také formou testu prakticky sami ověřit, na jakou úroveň bezpečnosti dosáhnete: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1) Elementární úroveň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2) Standardní úroveň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3) Nadstandardní úroveň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4) Maximální úroveň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 smtClean="0"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62AD"/>
              </a:solidFill>
              <a:effectLst/>
              <a:uLnTx/>
              <a:uFillTx/>
              <a:latin typeface="Open Sans"/>
              <a:ea typeface="+mj-ea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85BA7"/>
                  </a:solidFill>
                  <a:effectLst/>
                  <a:uLnTx/>
                  <a:uFillTx/>
                  <a:latin typeface="Open Sans"/>
                  <a:ea typeface="+mn-ea"/>
                  <a:cs typeface="Open Sans"/>
                </a:rPr>
                <a:t>www.uniscomp.cz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85BA7"/>
                </a:solidFill>
                <a:effectLst/>
                <a:uLnTx/>
                <a:uFillTx/>
                <a:latin typeface="Open Sans"/>
                <a:ea typeface="+mn-ea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8167502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892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 smtClean="0">
                <a:solidFill>
                  <a:srgbClr val="1362AD"/>
                </a:solidFill>
                <a:latin typeface="Open Sans"/>
                <a:cs typeface="Open Sans"/>
              </a:rPr>
              <a:t>Chladící </a:t>
            </a:r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systém (klimatizace</a:t>
            </a:r>
            <a:r>
              <a:rPr lang="cs-CZ" sz="2000" dirty="0" smtClean="0">
                <a:solidFill>
                  <a:srgbClr val="1362AD"/>
                </a:solidFill>
                <a:latin typeface="Open Sans"/>
                <a:cs typeface="Open Sans"/>
              </a:rPr>
              <a:t>)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800" b="1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Pravidelný </a:t>
            </a:r>
            <a:r>
              <a:rPr lang="cs-CZ" sz="1400" dirty="0">
                <a:latin typeface="Open Sans"/>
                <a:cs typeface="Open Sans"/>
              </a:rPr>
              <a:t>servis pro zajištění </a:t>
            </a:r>
            <a:r>
              <a:rPr lang="cs-CZ" sz="1400" dirty="0" smtClean="0">
                <a:latin typeface="Open Sans"/>
                <a:cs typeface="Open Sans"/>
              </a:rPr>
              <a:t>kontinuálního chodu</a:t>
            </a:r>
            <a:endParaRPr lang="cs-CZ" sz="14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Čidla </a:t>
            </a:r>
            <a:r>
              <a:rPr lang="cs-CZ" sz="1400" dirty="0">
                <a:latin typeface="Open Sans"/>
                <a:cs typeface="Open Sans"/>
              </a:rPr>
              <a:t>a SW pro sledování environmentálních dat (minimálně teploty a vlhkosti</a:t>
            </a:r>
            <a:r>
              <a:rPr lang="cs-CZ" sz="1400" dirty="0" smtClean="0">
                <a:latin typeface="Open Sans"/>
                <a:cs typeface="Open Sans"/>
              </a:rPr>
              <a:t>)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800" b="1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800" b="1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Elektronické zabezpečení a monitorování </a:t>
            </a:r>
            <a:endParaRPr lang="cs-CZ" sz="20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kamerovým </a:t>
            </a:r>
            <a:r>
              <a:rPr lang="cs-CZ" sz="1400" dirty="0">
                <a:latin typeface="Open Sans"/>
                <a:cs typeface="Open Sans"/>
              </a:rPr>
              <a:t>systémem pro neustálý dohled nad pohybem </a:t>
            </a:r>
            <a:r>
              <a:rPr lang="cs-CZ" sz="1400" dirty="0" smtClean="0">
                <a:latin typeface="Open Sans"/>
                <a:cs typeface="Open Sans"/>
              </a:rPr>
              <a:t>osob minimálně v </a:t>
            </a:r>
            <a:r>
              <a:rPr lang="cs-CZ" sz="1400" dirty="0" err="1" smtClean="0">
                <a:latin typeface="Open Sans"/>
                <a:cs typeface="Open Sans"/>
              </a:rPr>
              <a:t>serverovně</a:t>
            </a:r>
            <a:endParaRPr lang="cs-CZ" sz="1400" b="1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361" y="2789988"/>
            <a:ext cx="4304305" cy="1619777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136" y="845919"/>
            <a:ext cx="941660" cy="1571394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990" y="2998989"/>
            <a:ext cx="1201774" cy="120177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30/44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719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7579026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000" dirty="0">
                <a:solidFill>
                  <a:srgbClr val="1362AD"/>
                </a:solidFill>
                <a:latin typeface="Open Sans"/>
                <a:cs typeface="Open Sans"/>
              </a:rPr>
              <a:t>Aktivní prvky, </a:t>
            </a:r>
            <a:r>
              <a:rPr lang="cs-CZ" sz="2000" dirty="0" smtClean="0">
                <a:solidFill>
                  <a:srgbClr val="1362AD"/>
                </a:solidFill>
                <a:latin typeface="Open Sans"/>
                <a:cs typeface="Open Sans"/>
              </a:rPr>
              <a:t>Wi-Fi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S redundancí napájení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Redundance </a:t>
            </a:r>
            <a:r>
              <a:rPr lang="cs-CZ" sz="1400" dirty="0">
                <a:latin typeface="Open Sans"/>
                <a:cs typeface="Open Sans"/>
              </a:rPr>
              <a:t>aktivních prvků pro dvoucestnou komunikaci a dostatečnou propustnost dat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Podpora ukládání </a:t>
            </a:r>
            <a:r>
              <a:rPr lang="cs-CZ" sz="1400" dirty="0">
                <a:latin typeface="Open Sans"/>
                <a:cs typeface="Open Sans"/>
              </a:rPr>
              <a:t>datových </a:t>
            </a:r>
            <a:r>
              <a:rPr lang="cs-CZ" sz="1400" dirty="0" smtClean="0">
                <a:latin typeface="Open Sans"/>
                <a:cs typeface="Open Sans"/>
              </a:rPr>
              <a:t>toků </a:t>
            </a:r>
            <a:r>
              <a:rPr lang="cs-CZ" sz="1400" dirty="0">
                <a:latin typeface="Open Sans"/>
                <a:cs typeface="Open Sans"/>
              </a:rPr>
              <a:t>pro následnou analýzu např. v případě napadení </a:t>
            </a:r>
            <a:r>
              <a:rPr lang="cs-CZ" sz="1400" dirty="0" smtClean="0">
                <a:latin typeface="Open Sans"/>
                <a:cs typeface="Open Sans"/>
              </a:rPr>
              <a:t>LAN</a:t>
            </a: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39" y="2377615"/>
            <a:ext cx="4990196" cy="104710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459" y="3177332"/>
            <a:ext cx="3585825" cy="105243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31/44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143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400" dirty="0">
                <a:solidFill>
                  <a:srgbClr val="1362AD"/>
                </a:solidFill>
                <a:latin typeface="Open Sans"/>
                <a:cs typeface="Open Sans"/>
              </a:rPr>
              <a:t>Servery, </a:t>
            </a:r>
            <a:r>
              <a:rPr lang="cs-CZ" sz="2400" dirty="0" err="1">
                <a:solidFill>
                  <a:srgbClr val="1362AD"/>
                </a:solidFill>
                <a:latin typeface="Open Sans"/>
                <a:cs typeface="Open Sans"/>
              </a:rPr>
              <a:t>storage</a:t>
            </a:r>
            <a:endParaRPr lang="cs-CZ" sz="2400" dirty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Pravidelné </a:t>
            </a:r>
            <a:r>
              <a:rPr lang="cs-CZ" sz="1400" dirty="0">
                <a:latin typeface="Open Sans"/>
                <a:cs typeface="Open Sans"/>
              </a:rPr>
              <a:t>testy obnovy zálohovaných </a:t>
            </a:r>
            <a:r>
              <a:rPr lang="cs-CZ" sz="1400" dirty="0" smtClean="0">
                <a:latin typeface="Open Sans"/>
                <a:cs typeface="Open Sans"/>
              </a:rPr>
              <a:t>dat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400" dirty="0" err="1">
                <a:solidFill>
                  <a:srgbClr val="1362AD"/>
                </a:solidFill>
                <a:latin typeface="Open Sans"/>
                <a:cs typeface="Open Sans"/>
              </a:rPr>
              <a:t>Virtualizace</a:t>
            </a:r>
            <a:endParaRPr lang="cs-CZ" sz="2400" dirty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serverů </a:t>
            </a:r>
            <a:r>
              <a:rPr lang="cs-CZ" sz="1400" dirty="0">
                <a:latin typeface="Open Sans"/>
                <a:cs typeface="Open Sans"/>
              </a:rPr>
              <a:t>v redundantním zapojení fyzických serverů jako prevence selhání HW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39" y="2586783"/>
            <a:ext cx="3908500" cy="11977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932" y="3071042"/>
            <a:ext cx="4690705" cy="1120169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706" y="964764"/>
            <a:ext cx="1175657" cy="64008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1129" y="1978852"/>
            <a:ext cx="1375805" cy="87363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32/44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2937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400" dirty="0">
                <a:solidFill>
                  <a:srgbClr val="1362AD"/>
                </a:solidFill>
                <a:latin typeface="Open Sans"/>
                <a:cs typeface="Open Sans"/>
              </a:rPr>
              <a:t>Pracovní stanice (PC</a:t>
            </a:r>
            <a:r>
              <a:rPr lang="cs-CZ" sz="2400" dirty="0" smtClean="0">
                <a:solidFill>
                  <a:srgbClr val="1362AD"/>
                </a:solidFill>
                <a:latin typeface="Open Sans"/>
                <a:cs typeface="Open Sans"/>
              </a:rPr>
              <a:t>)</a:t>
            </a:r>
            <a:endParaRPr lang="cs-CZ" sz="2400" dirty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Řízené </a:t>
            </a:r>
            <a:r>
              <a:rPr lang="cs-CZ" sz="1400" dirty="0">
                <a:latin typeface="Open Sans"/>
                <a:cs typeface="Open Sans"/>
              </a:rPr>
              <a:t>politikami přístupu do zařízení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SW </a:t>
            </a:r>
            <a:r>
              <a:rPr lang="cs-CZ" sz="1400" dirty="0">
                <a:latin typeface="Open Sans"/>
                <a:cs typeface="Open Sans"/>
              </a:rPr>
              <a:t>pro evidenci a vynucení licenční politiky u SW chráněnými autorskými </a:t>
            </a:r>
            <a:r>
              <a:rPr lang="cs-CZ" sz="1400" dirty="0" smtClean="0">
                <a:latin typeface="Open Sans"/>
                <a:cs typeface="Open Sans"/>
              </a:rPr>
              <a:t>právy</a:t>
            </a: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7" y="1817122"/>
            <a:ext cx="4307840" cy="12518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925" y="2897512"/>
            <a:ext cx="4279108" cy="125260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785" y="3295264"/>
            <a:ext cx="1453060" cy="859122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33/44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5528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Vybrané síťové služby a bezpečnostní prvky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Správně </a:t>
            </a:r>
            <a:r>
              <a:rPr lang="cs-CZ" sz="1400" dirty="0">
                <a:latin typeface="Open Sans"/>
                <a:cs typeface="Open Sans"/>
              </a:rPr>
              <a:t>nastavená a monitorovaná virtuální síť (VPN)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Z</a:t>
            </a:r>
            <a:r>
              <a:rPr lang="cs-CZ" sz="1400" dirty="0" smtClean="0">
                <a:latin typeface="Open Sans"/>
                <a:cs typeface="Open Sans"/>
              </a:rPr>
              <a:t>abezpečení </a:t>
            </a:r>
            <a:r>
              <a:rPr lang="cs-CZ" sz="1400" dirty="0">
                <a:latin typeface="Open Sans"/>
                <a:cs typeface="Open Sans"/>
              </a:rPr>
              <a:t>poštovních služeb proti výpadku zdvojením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Ochrana </a:t>
            </a:r>
            <a:r>
              <a:rPr lang="cs-CZ" sz="1400" dirty="0">
                <a:latin typeface="Open Sans"/>
                <a:cs typeface="Open Sans"/>
              </a:rPr>
              <a:t>proti doručování nevyžádané pošty centrálně spravovaná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Antivir </a:t>
            </a:r>
            <a:r>
              <a:rPr lang="cs-CZ" sz="1400" dirty="0">
                <a:latin typeface="Open Sans"/>
                <a:cs typeface="Open Sans"/>
              </a:rPr>
              <a:t>na poštovním serveru jako centrální ochrana proti známým typům virů a napadení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b="1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318" y="2729036"/>
            <a:ext cx="5526850" cy="146670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34/44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52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Řízení životního cyklu uživatele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Centrální </a:t>
            </a:r>
            <a:r>
              <a:rPr lang="cs-CZ" sz="1400" dirty="0">
                <a:latin typeface="Open Sans"/>
                <a:cs typeface="Open Sans"/>
              </a:rPr>
              <a:t>databáze uživatelů (LDAP) pro zvýšení řízení </a:t>
            </a:r>
            <a:r>
              <a:rPr lang="cs-CZ" sz="1400" dirty="0" smtClean="0">
                <a:latin typeface="Open Sans"/>
                <a:cs typeface="Open Sans"/>
              </a:rPr>
              <a:t>přístupu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VPN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E-mail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Souborová práva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err="1" smtClean="0">
                <a:latin typeface="Open Sans"/>
                <a:cs typeface="Open Sans"/>
              </a:rPr>
              <a:t>Radius</a:t>
            </a:r>
            <a:r>
              <a:rPr lang="cs-CZ" sz="1200" dirty="0" smtClean="0">
                <a:latin typeface="Open Sans"/>
                <a:cs typeface="Open Sans"/>
              </a:rPr>
              <a:t> server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Informační systém</a:t>
            </a:r>
            <a:endParaRPr lang="cs-CZ" sz="1200" dirty="0">
              <a:latin typeface="Open Sans"/>
              <a:cs typeface="Open Sans"/>
            </a:endParaRPr>
          </a:p>
          <a:p>
            <a:pPr marL="457200" lvl="1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01" y="2186674"/>
            <a:ext cx="3008446" cy="188062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35/44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736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Monitoring IT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infrastruktury a datových toků</a:t>
            </a:r>
            <a:endParaRPr lang="cs-CZ" sz="2800" dirty="0">
              <a:solidFill>
                <a:srgbClr val="1362AD"/>
              </a:solidFill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Monitorování </a:t>
            </a:r>
            <a:r>
              <a:rPr lang="cs-CZ" sz="1400" dirty="0">
                <a:latin typeface="Open Sans"/>
                <a:cs typeface="Open Sans"/>
              </a:rPr>
              <a:t>funkčnosti IT zařízení a dostupnosti </a:t>
            </a:r>
            <a:r>
              <a:rPr lang="cs-CZ" sz="1400" dirty="0" smtClean="0">
                <a:latin typeface="Open Sans"/>
                <a:cs typeface="Open Sans"/>
              </a:rPr>
              <a:t>služeb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D</a:t>
            </a:r>
            <a:r>
              <a:rPr lang="cs-CZ" sz="1400" dirty="0" smtClean="0">
                <a:latin typeface="Open Sans"/>
                <a:cs typeface="Open Sans"/>
              </a:rPr>
              <a:t>etailní </a:t>
            </a:r>
            <a:r>
              <a:rPr lang="cs-CZ" sz="1400" dirty="0">
                <a:latin typeface="Open Sans"/>
                <a:cs typeface="Open Sans"/>
              </a:rPr>
              <a:t>přehled a kontrola nad děním v síťové infrastruktuře na bázi datových toků (</a:t>
            </a:r>
            <a:r>
              <a:rPr lang="cs-CZ" sz="1400" dirty="0" err="1">
                <a:latin typeface="Open Sans"/>
                <a:cs typeface="Open Sans"/>
              </a:rPr>
              <a:t>NetFlow</a:t>
            </a:r>
            <a:r>
              <a:rPr lang="cs-CZ" sz="1400" dirty="0">
                <a:latin typeface="Open Sans"/>
                <a:cs typeface="Open Sans"/>
              </a:rPr>
              <a:t>, </a:t>
            </a:r>
            <a:r>
              <a:rPr lang="cs-CZ" sz="1400" dirty="0" smtClean="0">
                <a:latin typeface="Open Sans"/>
                <a:cs typeface="Open Sans"/>
              </a:rPr>
              <a:t>IPFIX)</a:t>
            </a:r>
            <a:endParaRPr lang="cs-CZ" sz="14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D</a:t>
            </a:r>
            <a:r>
              <a:rPr lang="cs-CZ" sz="1400" dirty="0" smtClean="0">
                <a:latin typeface="Open Sans"/>
                <a:cs typeface="Open Sans"/>
              </a:rPr>
              <a:t>etekce </a:t>
            </a:r>
            <a:r>
              <a:rPr lang="cs-CZ" sz="1400" dirty="0">
                <a:latin typeface="Open Sans"/>
                <a:cs typeface="Open Sans"/>
              </a:rPr>
              <a:t>anomálií a analýzu chování sítě pro ochranu před </a:t>
            </a:r>
            <a:r>
              <a:rPr lang="cs-CZ" sz="1400" dirty="0" err="1">
                <a:latin typeface="Open Sans"/>
                <a:cs typeface="Open Sans"/>
              </a:rPr>
              <a:t>botnety</a:t>
            </a:r>
            <a:r>
              <a:rPr lang="cs-CZ" sz="1400" dirty="0">
                <a:latin typeface="Open Sans"/>
                <a:cs typeface="Open Sans"/>
              </a:rPr>
              <a:t>, pokročilými hrozbami, </a:t>
            </a:r>
            <a:r>
              <a:rPr lang="cs-CZ" sz="1400" dirty="0" err="1">
                <a:latin typeface="Open Sans"/>
                <a:cs typeface="Open Sans"/>
              </a:rPr>
              <a:t>DDoS</a:t>
            </a:r>
            <a:r>
              <a:rPr lang="cs-CZ" sz="1400" dirty="0">
                <a:latin typeface="Open Sans"/>
                <a:cs typeface="Open Sans"/>
              </a:rPr>
              <a:t> útoky a dalšími riziky, které obchází zabezpečení na perimetru a koncových </a:t>
            </a:r>
            <a:r>
              <a:rPr lang="cs-CZ" sz="1400" dirty="0" smtClean="0">
                <a:latin typeface="Open Sans"/>
                <a:cs typeface="Open Sans"/>
              </a:rPr>
              <a:t>stanic</a:t>
            </a:r>
            <a:endParaRPr lang="cs-CZ" sz="14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39" y="2679129"/>
            <a:ext cx="4240133" cy="10097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17" y="3072112"/>
            <a:ext cx="3971575" cy="11576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580" y="1307288"/>
            <a:ext cx="1494616" cy="48589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/>
          <a:srcRect l="11259" t="9355" r="12447" b="9037"/>
          <a:stretch/>
        </p:blipFill>
        <p:spPr>
          <a:xfrm>
            <a:off x="3262229" y="3806764"/>
            <a:ext cx="1002681" cy="60300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36/44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187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Servisní podpora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V</a:t>
            </a:r>
            <a:r>
              <a:rPr lang="cs-CZ" sz="1400" dirty="0" smtClean="0">
                <a:latin typeface="Open Sans"/>
                <a:cs typeface="Open Sans"/>
              </a:rPr>
              <a:t> </a:t>
            </a:r>
            <a:r>
              <a:rPr lang="cs-CZ" sz="1400" dirty="0">
                <a:latin typeface="Open Sans"/>
                <a:cs typeface="Open Sans"/>
              </a:rPr>
              <a:t>pracovní dny s garancí nástupu na řešení </a:t>
            </a:r>
            <a:r>
              <a:rPr lang="cs-CZ" sz="1400" dirty="0" smtClean="0">
                <a:latin typeface="Open Sans"/>
                <a:cs typeface="Open Sans"/>
              </a:rPr>
              <a:t>problémů</a:t>
            </a: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accent3">
                    <a:lumMod val="75000"/>
                  </a:schemeClr>
                </a:solidFill>
                <a:latin typeface="Open Sans"/>
                <a:cs typeface="Open Sans"/>
              </a:rPr>
              <a:t>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/>
          <a:srcRect l="33287" t="18843" r="1116" b="48040"/>
          <a:stretch/>
        </p:blipFill>
        <p:spPr>
          <a:xfrm>
            <a:off x="1024288" y="2030536"/>
            <a:ext cx="7403273" cy="210141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205" y="873857"/>
            <a:ext cx="1484684" cy="106154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37/44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372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 err="1" smtClean="0">
                <a:solidFill>
                  <a:srgbClr val="1362AD"/>
                </a:solidFill>
                <a:latin typeface="Open Sans"/>
                <a:cs typeface="Open Sans"/>
              </a:rPr>
              <a:t>Serverovna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err="1" smtClean="0">
                <a:latin typeface="Open Sans"/>
                <a:cs typeface="Open Sans"/>
              </a:rPr>
              <a:t>Samozhášecí</a:t>
            </a:r>
            <a:r>
              <a:rPr lang="cs-CZ" sz="1400" dirty="0" smtClean="0">
                <a:latin typeface="Open Sans"/>
                <a:cs typeface="Open Sans"/>
              </a:rPr>
              <a:t> systém pro okamžité zahašení případných požárů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Servery, </a:t>
            </a:r>
            <a:r>
              <a:rPr lang="cs-CZ" sz="2800" dirty="0" err="1" smtClean="0">
                <a:solidFill>
                  <a:srgbClr val="1362AD"/>
                </a:solidFill>
                <a:latin typeface="Open Sans"/>
                <a:cs typeface="Open Sans"/>
              </a:rPr>
              <a:t>storage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Vypracovaný detailní plán obnovy dat (DRP - </a:t>
            </a:r>
            <a:r>
              <a:rPr lang="cs-CZ" sz="1400" dirty="0" err="1" smtClean="0">
                <a:latin typeface="Open Sans"/>
                <a:cs typeface="Open Sans"/>
              </a:rPr>
              <a:t>Disaster</a:t>
            </a:r>
            <a:r>
              <a:rPr lang="cs-CZ" sz="1400" dirty="0" smtClean="0">
                <a:latin typeface="Open Sans"/>
                <a:cs typeface="Open Sans"/>
              </a:rPr>
              <a:t> </a:t>
            </a:r>
            <a:r>
              <a:rPr lang="cs-CZ" sz="1400" dirty="0" err="1" smtClean="0">
                <a:latin typeface="Open Sans"/>
                <a:cs typeface="Open Sans"/>
              </a:rPr>
              <a:t>Recovery</a:t>
            </a:r>
            <a:r>
              <a:rPr lang="cs-CZ" sz="1400" dirty="0" smtClean="0">
                <a:latin typeface="Open Sans"/>
                <a:cs typeface="Open Sans"/>
              </a:rPr>
              <a:t> </a:t>
            </a:r>
            <a:r>
              <a:rPr lang="cs-CZ" sz="1400" dirty="0" err="1" smtClean="0">
                <a:latin typeface="Open Sans"/>
                <a:cs typeface="Open Sans"/>
              </a:rPr>
              <a:t>Plan</a:t>
            </a:r>
            <a:r>
              <a:rPr lang="cs-CZ" sz="1400" dirty="0" smtClean="0">
                <a:latin typeface="Open Sans"/>
                <a:cs typeface="Open Sans"/>
              </a:rPr>
              <a:t>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Pracovní </a:t>
            </a: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stanice (PC)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Nastavený zákaz </a:t>
            </a:r>
            <a:r>
              <a:rPr lang="cs-CZ" sz="1400" dirty="0">
                <a:latin typeface="Open Sans"/>
                <a:cs typeface="Open Sans"/>
              </a:rPr>
              <a:t>ukládání uživatelských dat na lokální </a:t>
            </a:r>
            <a:r>
              <a:rPr lang="cs-CZ" sz="1400" dirty="0" smtClean="0">
                <a:latin typeface="Open Sans"/>
                <a:cs typeface="Open Sans"/>
              </a:rPr>
              <a:t>i externí disky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Open Sans"/>
                <a:cs typeface="Open Sans"/>
              </a:rPr>
              <a:t>Nadstandardní </a:t>
            </a:r>
            <a:r>
              <a:rPr lang="cs-CZ" sz="2800" dirty="0" smtClean="0">
                <a:solidFill>
                  <a:srgbClr val="FF0000"/>
                </a:solidFill>
                <a:latin typeface="Open Sans"/>
                <a:cs typeface="Open Sans"/>
              </a:rPr>
              <a:t>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908" y="933985"/>
            <a:ext cx="1620030" cy="1081567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859" y="2381021"/>
            <a:ext cx="1359079" cy="839972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38/44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721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Aktivní prvky, Wi-Fi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Řízení </a:t>
            </a:r>
            <a:r>
              <a:rPr lang="cs-CZ" sz="1400" dirty="0">
                <a:latin typeface="Open Sans"/>
                <a:cs typeface="Open Sans"/>
              </a:rPr>
              <a:t>přístupu do počítačové sítě dle typu zařízení či uživatelské identity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Detekce </a:t>
            </a:r>
            <a:r>
              <a:rPr lang="cs-CZ" sz="1400" dirty="0">
                <a:latin typeface="Open Sans"/>
                <a:cs typeface="Open Sans"/>
              </a:rPr>
              <a:t>anomálií chování v síťové komunikaci v reálném </a:t>
            </a:r>
            <a:r>
              <a:rPr lang="cs-CZ" sz="1400" dirty="0" smtClean="0">
                <a:latin typeface="Open Sans"/>
                <a:cs typeface="Open Sans"/>
              </a:rPr>
              <a:t>čase (ADS,…) </a:t>
            </a: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Open Sans"/>
                <a:cs typeface="Open Sans"/>
              </a:rPr>
              <a:t>Nadstandardní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81" y="2251775"/>
            <a:ext cx="4435274" cy="154981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89" y="2484851"/>
            <a:ext cx="1909214" cy="183716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39/44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122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s-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7" y="393285"/>
            <a:ext cx="1604444" cy="9288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528447" y="1922674"/>
            <a:ext cx="3213161" cy="973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smtClean="0">
                <a:solidFill>
                  <a:srgbClr val="1362AD"/>
                </a:solidFill>
                <a:latin typeface="Open Sans"/>
                <a:cs typeface="Open Sans"/>
              </a:rPr>
              <a:t>Úrovně zabezpečení IT</a:t>
            </a:r>
          </a:p>
        </p:txBody>
      </p:sp>
      <p:sp>
        <p:nvSpPr>
          <p:cNvPr id="2" name="Hexagon 1"/>
          <p:cNvSpPr/>
          <p:nvPr/>
        </p:nvSpPr>
        <p:spPr>
          <a:xfrm>
            <a:off x="-229183" y="1731716"/>
            <a:ext cx="408806" cy="352419"/>
          </a:xfrm>
          <a:prstGeom prst="hexagon">
            <a:avLst/>
          </a:prstGeom>
          <a:solidFill>
            <a:srgbClr val="185B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528447" y="3637865"/>
            <a:ext cx="221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Petr Lacina</a:t>
            </a:r>
          </a:p>
          <a:p>
            <a:r>
              <a:rPr lang="cs-CZ" dirty="0" smtClean="0"/>
              <a:t>placina@uniscomp.cz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Vybrané síťové služby a bezpečnostní prvky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Hierarchický </a:t>
            </a:r>
            <a:r>
              <a:rPr lang="cs-CZ" sz="1400" dirty="0">
                <a:latin typeface="Open Sans"/>
                <a:cs typeface="Open Sans"/>
              </a:rPr>
              <a:t>systém doménových jmen (DNS) pro zajištění výpadku služby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I</a:t>
            </a:r>
            <a:r>
              <a:rPr lang="cs-CZ" sz="1400" dirty="0" smtClean="0">
                <a:latin typeface="Open Sans"/>
                <a:cs typeface="Open Sans"/>
              </a:rPr>
              <a:t>nstalace </a:t>
            </a:r>
            <a:r>
              <a:rPr lang="cs-CZ" sz="1400" dirty="0">
                <a:latin typeface="Open Sans"/>
                <a:cs typeface="Open Sans"/>
              </a:rPr>
              <a:t>redundantních DHCP (</a:t>
            </a:r>
            <a:r>
              <a:rPr lang="cs-CZ" sz="1400" dirty="0" err="1">
                <a:latin typeface="Open Sans"/>
                <a:cs typeface="Open Sans"/>
              </a:rPr>
              <a:t>Dynamic</a:t>
            </a:r>
            <a:r>
              <a:rPr lang="cs-CZ" sz="1400" dirty="0">
                <a:latin typeface="Open Sans"/>
                <a:cs typeface="Open Sans"/>
              </a:rPr>
              <a:t> Host </a:t>
            </a:r>
            <a:r>
              <a:rPr lang="cs-CZ" sz="1400" dirty="0" err="1">
                <a:latin typeface="Open Sans"/>
                <a:cs typeface="Open Sans"/>
              </a:rPr>
              <a:t>Configuration</a:t>
            </a:r>
            <a:r>
              <a:rPr lang="cs-CZ" sz="1400" dirty="0">
                <a:latin typeface="Open Sans"/>
                <a:cs typeface="Open Sans"/>
              </a:rPr>
              <a:t> </a:t>
            </a:r>
            <a:r>
              <a:rPr lang="cs-CZ" sz="1400" dirty="0" err="1">
                <a:latin typeface="Open Sans"/>
                <a:cs typeface="Open Sans"/>
              </a:rPr>
              <a:t>Protocol</a:t>
            </a:r>
            <a:r>
              <a:rPr lang="cs-CZ" sz="1400" dirty="0">
                <a:latin typeface="Open Sans"/>
                <a:cs typeface="Open Sans"/>
              </a:rPr>
              <a:t>) </a:t>
            </a:r>
            <a:r>
              <a:rPr lang="cs-CZ" sz="1400" dirty="0" smtClean="0">
                <a:latin typeface="Open Sans"/>
                <a:cs typeface="Open Sans"/>
              </a:rPr>
              <a:t>serverů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Řízení životního cyklu uživatele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SW pro zajištění jedné identity uživatele (IDM) v LDAP a aplikacích s automatizovanými funkcemi</a:t>
            </a:r>
            <a:endParaRPr lang="cs-CZ" sz="1400" dirty="0" smtClean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Open Sans"/>
                <a:cs typeface="Open Sans"/>
              </a:rPr>
              <a:t>Nadstandardní </a:t>
            </a:r>
            <a:r>
              <a:rPr lang="cs-CZ" sz="2800" dirty="0" smtClean="0">
                <a:solidFill>
                  <a:srgbClr val="FF0000"/>
                </a:solidFill>
                <a:latin typeface="Open Sans"/>
                <a:cs typeface="Open Sans"/>
              </a:rPr>
              <a:t>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645" y="2884803"/>
            <a:ext cx="5508156" cy="14591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40/44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734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Profylaxe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Pravidelné </a:t>
            </a:r>
            <a:r>
              <a:rPr lang="cs-CZ" sz="1400" dirty="0">
                <a:latin typeface="Open Sans"/>
                <a:cs typeface="Open Sans"/>
              </a:rPr>
              <a:t>servisní prohlídky, aktivní přístup pro předcházení výpadků IT zařízení a </a:t>
            </a:r>
            <a:r>
              <a:rPr lang="cs-CZ" sz="1400" dirty="0" smtClean="0">
                <a:latin typeface="Open Sans"/>
                <a:cs typeface="Open Sans"/>
              </a:rPr>
              <a:t>služeb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Plná servisní podpora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>
                <a:latin typeface="Open Sans"/>
                <a:cs typeface="Open Sans"/>
              </a:rPr>
              <a:t>nastavená dle Vašich individuálních potřeb např. 24x7 s garancí nástupu na řešení a odstranění problému</a:t>
            </a:r>
            <a:endParaRPr lang="cs-CZ" sz="1400" dirty="0" smtClean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Open Sans"/>
                <a:cs typeface="Open Sans"/>
              </a:rPr>
              <a:t>Nadstandardní </a:t>
            </a:r>
            <a:r>
              <a:rPr lang="cs-CZ" sz="2800" dirty="0" smtClean="0">
                <a:solidFill>
                  <a:srgbClr val="FF0000"/>
                </a:solidFill>
                <a:latin typeface="Open Sans"/>
                <a:cs typeface="Open Sans"/>
              </a:rPr>
              <a:t>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40" y="2812457"/>
            <a:ext cx="4115436" cy="11433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285" y="3115759"/>
            <a:ext cx="4323448" cy="1082755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41/44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396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565788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Šifrování na úrovni diskových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polí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Pro </a:t>
            </a:r>
            <a:r>
              <a:rPr lang="cs-CZ" sz="1400" dirty="0">
                <a:latin typeface="Open Sans"/>
                <a:cs typeface="Open Sans"/>
              </a:rPr>
              <a:t>nejvyšší zabezpečení Vašich dat</a:t>
            </a: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 err="1" smtClean="0">
                <a:solidFill>
                  <a:srgbClr val="1362AD"/>
                </a:solidFill>
                <a:latin typeface="Open Sans"/>
                <a:cs typeface="Open Sans"/>
              </a:rPr>
              <a:t>Sandbox</a:t>
            </a:r>
            <a:endParaRPr lang="cs-CZ" sz="2800" dirty="0" smtClean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Na úrovni OS, antiviru, perimetru sítě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A další sofistikované metody</a:t>
            </a:r>
            <a:endParaRPr lang="cs-CZ" sz="2800" dirty="0">
              <a:solidFill>
                <a:srgbClr val="1362AD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…</a:t>
            </a: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C00000"/>
                </a:solidFill>
                <a:latin typeface="Open Sans"/>
                <a:cs typeface="Open Sans"/>
              </a:rPr>
              <a:t>Maximální úroveň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971" y="1481153"/>
            <a:ext cx="2490967" cy="176858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42/44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017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222731" cy="516194"/>
          </a:xfrm>
        </p:spPr>
        <p:txBody>
          <a:bodyPr>
            <a:noAutofit/>
          </a:bodyPr>
          <a:lstStyle/>
          <a:p>
            <a:pPr algn="l"/>
            <a:r>
              <a:rPr lang="cs-CZ" sz="3600" dirty="0" smtClean="0">
                <a:solidFill>
                  <a:srgbClr val="1362AD"/>
                </a:solidFill>
                <a:latin typeface="Open Sans"/>
                <a:cs typeface="Open Sans"/>
              </a:rPr>
              <a:t>Co jsme si pro Vás připravili</a:t>
            </a:r>
            <a:endParaRPr lang="en-US" sz="3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839" y="909940"/>
            <a:ext cx="8229600" cy="3252818"/>
          </a:xfrm>
        </p:spPr>
        <p:txBody>
          <a:bodyPr>
            <a:noAutofit/>
          </a:bodyPr>
          <a:lstStyle/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400" dirty="0" smtClean="0">
                <a:latin typeface="Open Sans"/>
                <a:cs typeface="Open Sans"/>
              </a:rPr>
              <a:t>Ve složce naleznete: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1400" dirty="0" smtClean="0">
                <a:latin typeface="Open Sans"/>
                <a:cs typeface="Open Sans"/>
              </a:rPr>
              <a:t>					Průzkum spokojenosti a test IT zabezpečení.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 smtClean="0"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85BA7"/>
                  </a:solidFill>
                  <a:effectLst/>
                  <a:uLnTx/>
                  <a:uFillTx/>
                  <a:latin typeface="Open Sans"/>
                  <a:ea typeface="+mn-ea"/>
                  <a:cs typeface="Open Sans"/>
                </a:rPr>
                <a:t>www.uniscomp.cz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85BA7"/>
                </a:solidFill>
                <a:effectLst/>
                <a:uLnTx/>
                <a:uFillTx/>
                <a:latin typeface="Open Sans"/>
                <a:ea typeface="+mn-ea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43/44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15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692"/>
            <a:ext cx="8229600" cy="2313086"/>
          </a:xfrm>
        </p:spPr>
        <p:txBody>
          <a:bodyPr>
            <a:noAutofit/>
          </a:bodyPr>
          <a:lstStyle/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/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311839" y="1237081"/>
            <a:ext cx="846648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dirty="0" smtClean="0"/>
              <a:t>  Děkujeme za pozornost.</a:t>
            </a:r>
          </a:p>
          <a:p>
            <a:pPr>
              <a:spcBef>
                <a:spcPts val="360"/>
              </a:spcBef>
              <a:buSzPct val="140000"/>
            </a:pPr>
            <a:endParaRPr lang="cs-CZ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04997" y="1264340"/>
            <a:ext cx="4424516" cy="2326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cs-CZ" sz="1200" b="1" smtClean="0">
                <a:solidFill>
                  <a:srgbClr val="185BA7"/>
                </a:solidFill>
                <a:latin typeface="Open Sans"/>
                <a:cs typeface="Open Sans"/>
              </a:rPr>
              <a:t>UNIS COMPUTERS, a.s. </a:t>
            </a:r>
          </a:p>
          <a:p>
            <a:pPr marL="0" indent="0" algn="ctr">
              <a:buFont typeface="Arial"/>
              <a:buNone/>
            </a:pPr>
            <a:r>
              <a:rPr lang="cs-CZ" sz="1200" smtClean="0">
                <a:solidFill>
                  <a:srgbClr val="185BA7"/>
                </a:solidFill>
                <a:latin typeface="Open Sans"/>
                <a:cs typeface="Open Sans"/>
              </a:rPr>
              <a:t>Jundrovská 31, 624 00 Brno</a:t>
            </a:r>
          </a:p>
          <a:p>
            <a:pPr marL="0" indent="0" algn="ctr">
              <a:buFont typeface="Arial"/>
              <a:buNone/>
            </a:pPr>
            <a:r>
              <a:rPr lang="cs-CZ" sz="1200" smtClean="0">
                <a:solidFill>
                  <a:srgbClr val="185BA7"/>
                </a:solidFill>
                <a:latin typeface="Open Sans"/>
                <a:cs typeface="Open Sans"/>
              </a:rPr>
              <a:t>tel.: +420 544 528 301</a:t>
            </a:r>
          </a:p>
          <a:p>
            <a:pPr marL="0" indent="0" algn="ctr">
              <a:buFont typeface="Arial"/>
              <a:buNone/>
            </a:pPr>
            <a:r>
              <a:rPr lang="cs-CZ" sz="1200" smtClean="0">
                <a:solidFill>
                  <a:srgbClr val="185BA7"/>
                </a:solidFill>
                <a:latin typeface="Open Sans"/>
                <a:cs typeface="Open Sans"/>
              </a:rPr>
              <a:t>fax: +420 541 223 134</a:t>
            </a:r>
          </a:p>
          <a:p>
            <a:pPr marL="0" indent="0" algn="ctr">
              <a:buFont typeface="Arial"/>
              <a:buNone/>
            </a:pPr>
            <a:r>
              <a:rPr lang="cs-CZ" sz="1200" smtClean="0">
                <a:solidFill>
                  <a:srgbClr val="185BA7"/>
                </a:solidFill>
                <a:latin typeface="Open Sans"/>
                <a:cs typeface="Open Sans"/>
              </a:rPr>
              <a:t>obchod@uniscomp.cz</a:t>
            </a:r>
          </a:p>
          <a:p>
            <a:pPr marL="0" indent="0" algn="ctr">
              <a:buFont typeface="Arial"/>
              <a:buNone/>
            </a:pPr>
            <a:endParaRPr lang="cs-CZ" sz="1200" smtClean="0">
              <a:solidFill>
                <a:srgbClr val="185BA7"/>
              </a:solidFill>
              <a:latin typeface="Open Sans"/>
              <a:cs typeface="Open Sans"/>
            </a:endParaRPr>
          </a:p>
          <a:p>
            <a:pPr marL="0" indent="0" algn="ctr">
              <a:buFont typeface="Arial"/>
              <a:buNone/>
            </a:pPr>
            <a:endParaRPr lang="cs-CZ" sz="1200" b="1" smtClean="0">
              <a:solidFill>
                <a:srgbClr val="185BA7"/>
              </a:solidFill>
              <a:latin typeface="Open Sans"/>
              <a:cs typeface="Open Sans"/>
            </a:endParaRPr>
          </a:p>
          <a:p>
            <a:pPr marL="0" indent="0" algn="ctr">
              <a:buFont typeface="Arial"/>
              <a:buNone/>
            </a:pPr>
            <a:r>
              <a:rPr lang="cs-CZ" sz="1200" b="1" smtClean="0">
                <a:solidFill>
                  <a:srgbClr val="185BA7"/>
                </a:solidFill>
                <a:latin typeface="Open Sans"/>
                <a:cs typeface="Open Sans"/>
              </a:rPr>
              <a:t>Pobočka Praha</a:t>
            </a:r>
            <a:r>
              <a:rPr lang="cs-CZ" sz="1200" smtClean="0">
                <a:solidFill>
                  <a:srgbClr val="185BA7"/>
                </a:solidFill>
                <a:latin typeface="Open Sans"/>
                <a:cs typeface="Open Sans"/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cs-CZ" sz="1200" smtClean="0">
                <a:solidFill>
                  <a:srgbClr val="185BA7"/>
                </a:solidFill>
                <a:latin typeface="Open Sans"/>
                <a:cs typeface="Open Sans"/>
              </a:rPr>
              <a:t>Zelený pruh 95/97, 140 00 Praha 4</a:t>
            </a:r>
          </a:p>
          <a:p>
            <a:pPr marL="0" indent="0" algn="ctr">
              <a:buFont typeface="Arial"/>
              <a:buNone/>
            </a:pPr>
            <a:r>
              <a:rPr lang="cs-CZ" sz="1200" smtClean="0">
                <a:solidFill>
                  <a:srgbClr val="185BA7"/>
                </a:solidFill>
                <a:latin typeface="Open Sans"/>
                <a:cs typeface="Open Sans"/>
              </a:rPr>
              <a:t>tel.: +420 227 230 080</a:t>
            </a:r>
            <a:endParaRPr lang="en-US" sz="1200" dirty="0">
              <a:solidFill>
                <a:srgbClr val="185BA7"/>
              </a:solidFill>
              <a:latin typeface="Open Sans"/>
              <a:cs typeface="Open Sans"/>
            </a:endParaRPr>
          </a:p>
        </p:txBody>
      </p:sp>
      <p:grpSp>
        <p:nvGrpSpPr>
          <p:cNvPr id="9" name="Group 6"/>
          <p:cNvGrpSpPr/>
          <p:nvPr/>
        </p:nvGrpSpPr>
        <p:grpSpPr>
          <a:xfrm>
            <a:off x="3532352" y="3779256"/>
            <a:ext cx="1769806" cy="303161"/>
            <a:chOff x="3687097" y="4826000"/>
            <a:chExt cx="1769806" cy="303161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5" name="Rectangle 5"/>
            <p:cNvSpPr/>
            <p:nvPr/>
          </p:nvSpPr>
          <p:spPr>
            <a:xfrm>
              <a:off x="3780905" y="4945218"/>
              <a:ext cx="90000" cy="90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8105583" y="4409765"/>
            <a:ext cx="721794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44/44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049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4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IT bezpečnost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6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Trendy v oblasti kybernetických rizik</a:t>
            </a:r>
            <a:endParaRPr lang="cs-CZ" sz="16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Cisco </a:t>
            </a:r>
            <a:r>
              <a:rPr lang="cs-CZ" sz="1200" dirty="0" err="1" smtClean="0">
                <a:latin typeface="Open Sans"/>
                <a:cs typeface="Open Sans"/>
              </a:rPr>
              <a:t>Annual</a:t>
            </a:r>
            <a:r>
              <a:rPr lang="cs-CZ" sz="1200" dirty="0" smtClean="0">
                <a:latin typeface="Open Sans"/>
                <a:cs typeface="Open Sans"/>
              </a:rPr>
              <a:t> </a:t>
            </a:r>
            <a:r>
              <a:rPr lang="cs-CZ" sz="1200" dirty="0" err="1">
                <a:latin typeface="Open Sans"/>
                <a:cs typeface="Open Sans"/>
              </a:rPr>
              <a:t>Cybersecurity</a:t>
            </a:r>
            <a:r>
              <a:rPr lang="cs-CZ" sz="1200" dirty="0">
                <a:latin typeface="Open Sans"/>
                <a:cs typeface="Open Sans"/>
              </a:rPr>
              <a:t> </a:t>
            </a:r>
            <a:r>
              <a:rPr lang="cs-CZ" sz="1200" dirty="0" smtClean="0">
                <a:latin typeface="Open Sans"/>
                <a:cs typeface="Open Sans"/>
              </a:rPr>
              <a:t>Report</a:t>
            </a:r>
          </a:p>
          <a:p>
            <a:pPr lvl="2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800" dirty="0" smtClean="0">
                <a:latin typeface="Open Sans"/>
                <a:cs typeface="Open Sans"/>
              </a:rPr>
              <a:t>Zdroj: </a:t>
            </a:r>
            <a:r>
              <a:rPr lang="cs-CZ" sz="800" dirty="0">
                <a:latin typeface="Open Sans"/>
                <a:cs typeface="Open Sans"/>
                <a:hlinkClick r:id="rId4"/>
              </a:rPr>
              <a:t>https://</a:t>
            </a:r>
            <a:r>
              <a:rPr lang="cs-CZ" sz="800" dirty="0" smtClean="0">
                <a:latin typeface="Open Sans"/>
                <a:cs typeface="Open Sans"/>
                <a:hlinkClick r:id="rId4"/>
              </a:rPr>
              <a:t>www.cisco.com/c/en/us/products/security/security-reports.html</a:t>
            </a:r>
            <a:endParaRPr lang="cs-CZ" sz="800" dirty="0" smtClean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en-US" sz="1200" dirty="0">
                <a:latin typeface="Open Sans"/>
                <a:cs typeface="Open Sans"/>
              </a:rPr>
              <a:t>EY Global Information Security </a:t>
            </a:r>
            <a:r>
              <a:rPr lang="en-US" sz="1200" dirty="0" smtClean="0">
                <a:latin typeface="Open Sans"/>
                <a:cs typeface="Open Sans"/>
              </a:rPr>
              <a:t>Survey</a:t>
            </a:r>
            <a:endParaRPr lang="cs-CZ" sz="1200" dirty="0" smtClean="0">
              <a:latin typeface="Open Sans"/>
              <a:cs typeface="Open Sans"/>
            </a:endParaRPr>
          </a:p>
          <a:p>
            <a:pPr lvl="2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800" dirty="0">
                <a:latin typeface="Open Sans"/>
                <a:cs typeface="Open Sans"/>
              </a:rPr>
              <a:t>Zdroj: </a:t>
            </a:r>
            <a:r>
              <a:rPr lang="cs-CZ" sz="800" dirty="0">
                <a:latin typeface="Open Sans"/>
                <a:cs typeface="Open Sans"/>
                <a:hlinkClick r:id="rId5"/>
              </a:rPr>
              <a:t>http://</a:t>
            </a:r>
            <a:r>
              <a:rPr lang="cs-CZ" sz="800" dirty="0" smtClean="0">
                <a:latin typeface="Open Sans"/>
                <a:cs typeface="Open Sans"/>
                <a:hlinkClick r:id="rId5"/>
              </a:rPr>
              <a:t>www.ey.com/gl/en/services/advisory/ey-global-information-security-survey-2017-18</a:t>
            </a:r>
            <a:endParaRPr lang="cs-CZ" sz="8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Naše aktuální zkušenosti s kybernetickými riziky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O </a:t>
            </a:r>
            <a:r>
              <a:rPr lang="cs-CZ" sz="1600" dirty="0">
                <a:latin typeface="Open Sans"/>
                <a:cs typeface="Open Sans"/>
              </a:rPr>
              <a:t>čem </a:t>
            </a:r>
            <a:r>
              <a:rPr lang="cs-CZ" sz="1600" dirty="0" smtClean="0">
                <a:latin typeface="Open Sans"/>
                <a:cs typeface="Open Sans"/>
              </a:rPr>
              <a:t>prezentace zabezpečení IT nebude </a:t>
            </a:r>
            <a:r>
              <a:rPr lang="cs-CZ" sz="1600" dirty="0" smtClean="0">
                <a:solidFill>
                  <a:srgbClr val="FFC000"/>
                </a:solidFill>
                <a:latin typeface="Open Sans"/>
                <a:cs typeface="Open Sans"/>
                <a:sym typeface="Wingdings" panose="05000000000000000000" pitchFamily="2" charset="2"/>
              </a:rPr>
              <a:t></a:t>
            </a:r>
            <a:endParaRPr lang="cs-CZ" sz="1200" dirty="0">
              <a:solidFill>
                <a:srgbClr val="FFC000"/>
              </a:solidFill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Úrovně zabezpečení IT dle našich zkušeností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elementární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standardní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nadstandardní</a:t>
            </a:r>
            <a:endParaRPr lang="cs-CZ" sz="1200" dirty="0">
              <a:latin typeface="Open Sans"/>
              <a:cs typeface="Open Sans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maximální</a:t>
            </a:r>
            <a:endParaRPr lang="cs-CZ" sz="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Agenda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8167502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5/44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010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Cisco </a:t>
            </a:r>
            <a:r>
              <a:rPr lang="cs-CZ" sz="2800" dirty="0" err="1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Annual</a:t>
            </a: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 </a:t>
            </a:r>
            <a:r>
              <a:rPr lang="cs-CZ" sz="2800" dirty="0" err="1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Cybersecurity</a:t>
            </a: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Report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20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>
                <a:latin typeface="Open Sans"/>
                <a:cs typeface="Open Sans"/>
              </a:rPr>
              <a:t>Nevyžádaná pošta (SPAM</a:t>
            </a:r>
            <a:r>
              <a:rPr lang="cs-CZ" sz="1600" dirty="0" smtClean="0">
                <a:latin typeface="Open Sans"/>
                <a:cs typeface="Open Sans"/>
              </a:rPr>
              <a:t>)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2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Zneužití šifrované komunikace (HTTPS)</a:t>
            </a: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2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Nové techniky hackerů (</a:t>
            </a:r>
            <a:r>
              <a:rPr lang="cs-CZ" sz="1600" dirty="0" err="1" smtClean="0">
                <a:latin typeface="Open Sans"/>
                <a:cs typeface="Open Sans"/>
              </a:rPr>
              <a:t>Cloud</a:t>
            </a:r>
            <a:r>
              <a:rPr lang="cs-CZ" sz="1600" dirty="0" smtClean="0">
                <a:latin typeface="Open Sans"/>
                <a:cs typeface="Open Sans"/>
              </a:rPr>
              <a:t>)</a:t>
            </a:r>
            <a:endParaRPr lang="cs-CZ" sz="1600" dirty="0">
              <a:solidFill>
                <a:srgbClr val="FFC000"/>
              </a:solidFill>
              <a:latin typeface="Open Sans"/>
              <a:cs typeface="Open Sans"/>
              <a:sym typeface="Wingdings" panose="05000000000000000000" pitchFamily="2" charset="2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2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600" dirty="0" smtClean="0">
                <a:latin typeface="Open Sans"/>
                <a:cs typeface="Open Sans"/>
              </a:rPr>
              <a:t>Internet věcí (</a:t>
            </a:r>
            <a:r>
              <a:rPr lang="cs-CZ" sz="1600" dirty="0" err="1" smtClean="0">
                <a:latin typeface="Open Sans"/>
                <a:cs typeface="Open Sans"/>
              </a:rPr>
              <a:t>IoT</a:t>
            </a:r>
            <a:r>
              <a:rPr lang="cs-CZ" sz="1600" dirty="0" smtClean="0">
                <a:latin typeface="Open Sans"/>
                <a:cs typeface="Open Sans"/>
              </a:rPr>
              <a:t>)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Trendy v oblasti kybernetických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rizik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8167502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6/44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4644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Nevyžádaná pošta (SPAM)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20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Stále nejčastější způsob proniknutí do zařízení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Office (.doc, .</a:t>
            </a:r>
            <a:r>
              <a:rPr lang="cs-CZ" sz="1000" dirty="0" err="1" smtClean="0">
                <a:latin typeface="Open Sans"/>
                <a:cs typeface="Open Sans"/>
              </a:rPr>
              <a:t>xls</a:t>
            </a:r>
            <a:r>
              <a:rPr lang="cs-CZ" sz="1000" dirty="0" smtClean="0">
                <a:latin typeface="Open Sans"/>
                <a:cs typeface="Open Sans"/>
              </a:rPr>
              <a:t>, .</a:t>
            </a:r>
            <a:r>
              <a:rPr lang="cs-CZ" sz="1000" dirty="0" err="1" smtClean="0">
                <a:latin typeface="Open Sans"/>
                <a:cs typeface="Open Sans"/>
              </a:rPr>
              <a:t>ppt</a:t>
            </a:r>
            <a:r>
              <a:rPr lang="cs-CZ" sz="1000" dirty="0" smtClean="0">
                <a:latin typeface="Open Sans"/>
                <a:cs typeface="Open Sans"/>
              </a:rPr>
              <a:t>…) </a:t>
            </a:r>
            <a:r>
              <a:rPr lang="cs-CZ" sz="1000" dirty="0">
                <a:latin typeface="Open Sans"/>
                <a:cs typeface="Open Sans"/>
              </a:rPr>
              <a:t>–</a:t>
            </a:r>
            <a:r>
              <a:rPr lang="cs-CZ" sz="1000" dirty="0" smtClean="0">
                <a:latin typeface="Open Sans"/>
                <a:cs typeface="Open Sans"/>
              </a:rPr>
              <a:t> </a:t>
            </a:r>
            <a:r>
              <a:rPr lang="cs-CZ" sz="1000" dirty="0">
                <a:latin typeface="Open Sans"/>
                <a:cs typeface="Open Sans"/>
              </a:rPr>
              <a:t>38</a:t>
            </a:r>
            <a:r>
              <a:rPr lang="cs-CZ" sz="1000" dirty="0" smtClean="0">
                <a:latin typeface="Open Sans"/>
                <a:cs typeface="Open Sans"/>
              </a:rPr>
              <a:t>%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Archivační formáty (.zip, .jar,…) – 37%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PDF soubory – 14%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0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  <a:sym typeface="Wingdings" panose="05000000000000000000" pitchFamily="2" charset="2"/>
              </a:rPr>
              <a:t>60% škodlivých domén je spojeno se SPAM kampaněmi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  <a:sym typeface="Wingdings" panose="05000000000000000000" pitchFamily="2" charset="2"/>
              </a:rPr>
              <a:t>Intenzita </a:t>
            </a:r>
            <a:r>
              <a:rPr lang="cs-CZ" sz="1000" dirty="0" err="1" smtClean="0">
                <a:latin typeface="Open Sans"/>
                <a:cs typeface="Open Sans"/>
                <a:sym typeface="Wingdings" panose="05000000000000000000" pitchFamily="2" charset="2"/>
              </a:rPr>
              <a:t>SPAMu</a:t>
            </a:r>
            <a:r>
              <a:rPr lang="cs-CZ" sz="1000" dirty="0" smtClean="0">
                <a:latin typeface="Open Sans"/>
                <a:cs typeface="Open Sans"/>
                <a:sym typeface="Wingdings" panose="05000000000000000000" pitchFamily="2" charset="2"/>
              </a:rPr>
              <a:t> není konstantní, závislá na probíhající kampani </a:t>
            </a:r>
            <a:r>
              <a:rPr lang="cs-CZ" sz="1000" dirty="0" err="1" smtClean="0">
                <a:latin typeface="Open Sans"/>
                <a:cs typeface="Open Sans"/>
                <a:sym typeface="Wingdings" panose="05000000000000000000" pitchFamily="2" charset="2"/>
              </a:rPr>
              <a:t>botnetů</a:t>
            </a:r>
            <a:endParaRPr lang="cs-CZ" sz="1000" dirty="0" smtClean="0">
              <a:latin typeface="Open Sans"/>
              <a:cs typeface="Open Sans"/>
              <a:sym typeface="Wingdings" panose="05000000000000000000" pitchFamily="2" charset="2"/>
            </a:endParaRP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  <a:sym typeface="Wingdings" panose="05000000000000000000" pitchFamily="2" charset="2"/>
              </a:rPr>
              <a:t>Nejaktivnější </a:t>
            </a:r>
            <a:r>
              <a:rPr lang="cs-CZ" sz="1000" dirty="0" err="1" smtClean="0">
                <a:latin typeface="Open Sans"/>
                <a:cs typeface="Open Sans"/>
                <a:sym typeface="Wingdings" panose="05000000000000000000" pitchFamily="2" charset="2"/>
              </a:rPr>
              <a:t>botnet</a:t>
            </a:r>
            <a:r>
              <a:rPr lang="cs-CZ" sz="1000" dirty="0" smtClean="0">
                <a:latin typeface="Open Sans"/>
                <a:cs typeface="Open Sans"/>
                <a:sym typeface="Wingdings" panose="05000000000000000000" pitchFamily="2" charset="2"/>
              </a:rPr>
              <a:t> </a:t>
            </a:r>
            <a:r>
              <a:rPr lang="cs-CZ" sz="1000" dirty="0">
                <a:latin typeface="Open Sans"/>
                <a:cs typeface="Open Sans"/>
                <a:sym typeface="Wingdings" panose="05000000000000000000" pitchFamily="2" charset="2"/>
              </a:rPr>
              <a:t>- </a:t>
            </a:r>
            <a:r>
              <a:rPr lang="cs-CZ" sz="1000" dirty="0" err="1" smtClean="0">
                <a:latin typeface="Open Sans"/>
                <a:cs typeface="Open Sans"/>
                <a:sym typeface="Wingdings" panose="05000000000000000000" pitchFamily="2" charset="2"/>
              </a:rPr>
              <a:t>Necurs</a:t>
            </a: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Trendy v oblasti kybernetických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rizik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8167502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7/44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27" y="890724"/>
            <a:ext cx="3519041" cy="35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Zneužití šifrované komunikace (HTTPS)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20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</a:rPr>
              <a:t>„Dobrý sluha, ale zlý pán“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šifrovaná komunikace chrání soukromí uživatelů, ale dává útočníkovi možnosti jak se vyhnout detekci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0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>
                <a:latin typeface="Open Sans"/>
                <a:cs typeface="Open Sans"/>
                <a:sym typeface="Wingdings" panose="05000000000000000000" pitchFamily="2" charset="2"/>
              </a:rPr>
              <a:t>M</a:t>
            </a:r>
            <a:r>
              <a:rPr lang="cs-CZ" sz="1200" dirty="0" smtClean="0">
                <a:latin typeface="Open Sans"/>
                <a:cs typeface="Open Sans"/>
                <a:sym typeface="Wingdings" panose="05000000000000000000" pitchFamily="2" charset="2"/>
              </a:rPr>
              <a:t>eziroční nárůst globálního webového provozu z 38% na 50%</a:t>
            </a:r>
            <a:endParaRPr lang="cs-CZ" sz="12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Trendy v oblasti kybernetických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rizik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8167502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8/44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2" y="2049379"/>
            <a:ext cx="2466084" cy="24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5849" y="778726"/>
            <a:ext cx="8229600" cy="2946099"/>
          </a:xfrm>
        </p:spPr>
        <p:txBody>
          <a:bodyPr>
            <a:noAutofit/>
          </a:bodyPr>
          <a:lstStyle/>
          <a:p>
            <a:pPr marL="0" indent="0">
              <a:spcBef>
                <a:spcPts val="360"/>
              </a:spcBef>
              <a:buSzPct val="140000"/>
              <a:buNone/>
            </a:pP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Nové techniky hackerů (</a:t>
            </a:r>
            <a:r>
              <a:rPr lang="cs-CZ" sz="2800" dirty="0" err="1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Cloud</a:t>
            </a:r>
            <a:r>
              <a:rPr lang="cs-CZ" sz="2800" dirty="0">
                <a:solidFill>
                  <a:srgbClr val="1362AD"/>
                </a:solidFill>
                <a:latin typeface="Open Sans"/>
                <a:ea typeface="+mj-ea"/>
                <a:cs typeface="Open Sans"/>
              </a:rPr>
              <a:t>)</a:t>
            </a: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2000" dirty="0" smtClean="0">
              <a:solidFill>
                <a:srgbClr val="1362AD"/>
              </a:solidFill>
              <a:latin typeface="Open Sans"/>
              <a:ea typeface="+mj-ea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err="1" smtClean="0">
                <a:latin typeface="Open Sans"/>
                <a:cs typeface="Open Sans"/>
              </a:rPr>
              <a:t>Comand</a:t>
            </a:r>
            <a:r>
              <a:rPr lang="cs-CZ" sz="1200" dirty="0" smtClean="0">
                <a:latin typeface="Open Sans"/>
                <a:cs typeface="Open Sans"/>
              </a:rPr>
              <a:t> </a:t>
            </a:r>
            <a:r>
              <a:rPr lang="cs-CZ" sz="1200" dirty="0" err="1" smtClean="0">
                <a:latin typeface="Open Sans"/>
                <a:cs typeface="Open Sans"/>
              </a:rPr>
              <a:t>control</a:t>
            </a:r>
            <a:r>
              <a:rPr lang="cs-CZ" sz="1200" dirty="0" smtClean="0">
                <a:latin typeface="Open Sans"/>
                <a:cs typeface="Open Sans"/>
              </a:rPr>
              <a:t> protokoly (C2) zneužívající šifrovanou komunikaci (SSL)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</a:rPr>
              <a:t>Maskování legitimní komunikace typicky do </a:t>
            </a:r>
            <a:r>
              <a:rPr lang="cs-CZ" sz="1000" dirty="0" err="1" smtClean="0">
                <a:latin typeface="Open Sans"/>
                <a:cs typeface="Open Sans"/>
              </a:rPr>
              <a:t>cloud</a:t>
            </a:r>
            <a:r>
              <a:rPr lang="cs-CZ" sz="1000" dirty="0" smtClean="0">
                <a:latin typeface="Open Sans"/>
                <a:cs typeface="Open Sans"/>
              </a:rPr>
              <a:t> úložiště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0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  <a:sym typeface="Wingdings" panose="05000000000000000000" pitchFamily="2" charset="2"/>
              </a:rPr>
              <a:t>Obtížná detekce „z venku“</a:t>
            </a:r>
          </a:p>
          <a:p>
            <a:pPr lvl="1"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000" dirty="0" smtClean="0">
                <a:latin typeface="Open Sans"/>
                <a:cs typeface="Open Sans"/>
                <a:sym typeface="Wingdings" panose="05000000000000000000" pitchFamily="2" charset="2"/>
              </a:rPr>
              <a:t>Používají se náhradní odhadovací techniky s různou mírou úspešnosti</a:t>
            </a: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400" dirty="0">
              <a:latin typeface="Open Sans"/>
              <a:cs typeface="Open Sans"/>
              <a:sym typeface="Wingdings" panose="05000000000000000000" pitchFamily="2" charset="2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r>
              <a:rPr lang="cs-CZ" sz="1200" dirty="0" smtClean="0">
                <a:latin typeface="Open Sans"/>
                <a:cs typeface="Open Sans"/>
                <a:sym typeface="Wingdings" panose="05000000000000000000" pitchFamily="2" charset="2"/>
              </a:rPr>
              <a:t>Zákaz používání veřejných </a:t>
            </a:r>
            <a:r>
              <a:rPr lang="cs-CZ" sz="1200" dirty="0" err="1" smtClean="0">
                <a:latin typeface="Open Sans"/>
                <a:cs typeface="Open Sans"/>
                <a:sym typeface="Wingdings" panose="05000000000000000000" pitchFamily="2" charset="2"/>
              </a:rPr>
              <a:t>cloud</a:t>
            </a:r>
            <a:r>
              <a:rPr lang="cs-CZ" sz="1200" dirty="0" smtClean="0">
                <a:latin typeface="Open Sans"/>
                <a:cs typeface="Open Sans"/>
                <a:sym typeface="Wingdings" panose="05000000000000000000" pitchFamily="2" charset="2"/>
              </a:rPr>
              <a:t> úložišť</a:t>
            </a:r>
            <a:endParaRPr lang="cs-CZ" sz="1200" dirty="0" smtClean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>
              <a:latin typeface="Open Sans"/>
              <a:cs typeface="Open Sans"/>
            </a:endParaRPr>
          </a:p>
          <a:p>
            <a:pPr>
              <a:spcBef>
                <a:spcPts val="360"/>
              </a:spcBef>
              <a:buSzPct val="140000"/>
              <a:buBlip>
                <a:blip r:embed="rId3"/>
              </a:buBlip>
            </a:pPr>
            <a:endParaRPr lang="cs-CZ" sz="16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 smtClean="0">
              <a:latin typeface="Open Sans"/>
              <a:cs typeface="Open Sans"/>
            </a:endParaRPr>
          </a:p>
          <a:p>
            <a:pPr marL="0" indent="0">
              <a:spcBef>
                <a:spcPts val="360"/>
              </a:spcBef>
              <a:buSzPct val="140000"/>
              <a:buNone/>
            </a:pPr>
            <a:endParaRPr lang="cs-CZ" sz="1400" dirty="0">
              <a:latin typeface="Open Sans"/>
              <a:cs typeface="Open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12" y="117154"/>
            <a:ext cx="7148026" cy="516194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rgbClr val="1362AD"/>
                </a:solidFill>
                <a:latin typeface="Open Sans"/>
                <a:cs typeface="Open Sans"/>
              </a:rPr>
              <a:t>Trendy v oblasti kybernetických </a:t>
            </a:r>
            <a:r>
              <a:rPr lang="cs-CZ" sz="2800" dirty="0" smtClean="0">
                <a:solidFill>
                  <a:srgbClr val="1362AD"/>
                </a:solidFill>
                <a:latin typeface="Open Sans"/>
                <a:cs typeface="Open Sans"/>
              </a:rPr>
              <a:t>rizik</a:t>
            </a:r>
            <a:endParaRPr lang="en-US" sz="2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6764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839" y="4734698"/>
            <a:ext cx="1769806" cy="227371"/>
            <a:chOff x="3687097" y="4826000"/>
            <a:chExt cx="1769806" cy="30316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687097" y="4826000"/>
              <a:ext cx="1769806" cy="3031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cs-CZ" sz="1200" dirty="0" err="1" smtClean="0">
                  <a:solidFill>
                    <a:srgbClr val="185BA7"/>
                  </a:solidFill>
                  <a:latin typeface="Open Sans"/>
                  <a:cs typeface="Open Sans"/>
                </a:rPr>
                <a:t>www.uniscomp.cz</a:t>
              </a:r>
              <a:endParaRPr lang="en-US" sz="1200" dirty="0">
                <a:solidFill>
                  <a:srgbClr val="185BA7"/>
                </a:solidFill>
                <a:latin typeface="Open Sans"/>
                <a:cs typeface="Open San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1705" y="4945219"/>
              <a:ext cx="72000" cy="96000"/>
            </a:xfrm>
            <a:prstGeom prst="rect">
              <a:avLst/>
            </a:prstGeom>
            <a:solidFill>
              <a:srgbClr val="185B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8167502" y="4409765"/>
            <a:ext cx="619432" cy="211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smtClean="0">
                <a:solidFill>
                  <a:srgbClr val="1362AD"/>
                </a:solidFill>
                <a:latin typeface="Open Sans"/>
                <a:cs typeface="Open Sans"/>
              </a:rPr>
              <a:t>9/44</a:t>
            </a:r>
            <a:endParaRPr lang="en-US" sz="1600" dirty="0">
              <a:solidFill>
                <a:srgbClr val="1362AD"/>
              </a:solidFill>
              <a:latin typeface="Open Sans"/>
              <a:cs typeface="Open San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62" y="2163647"/>
            <a:ext cx="3993099" cy="224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13890</TotalTime>
  <Words>1990</Words>
  <Application>Microsoft Office PowerPoint</Application>
  <PresentationFormat>Předvádění na obrazovce (16:9)</PresentationFormat>
  <Paragraphs>505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Calibri</vt:lpstr>
      <vt:lpstr>Open Sans</vt:lpstr>
      <vt:lpstr>Wingdings</vt:lpstr>
      <vt:lpstr>Office Theme</vt:lpstr>
      <vt:lpstr>Prezentace aplikace PowerPoint</vt:lpstr>
      <vt:lpstr>Uvítání a co nás dnes čeká</vt:lpstr>
      <vt:lpstr>Co jsme si pro Vás připravili</vt:lpstr>
      <vt:lpstr>Prezentace aplikace PowerPoint</vt:lpstr>
      <vt:lpstr>Agenda</vt:lpstr>
      <vt:lpstr>Trendy v oblasti kybernetických rizik</vt:lpstr>
      <vt:lpstr>Trendy v oblasti kybernetických rizik</vt:lpstr>
      <vt:lpstr>Trendy v oblasti kybernetických rizik</vt:lpstr>
      <vt:lpstr>Trendy v oblasti kybernetických rizik</vt:lpstr>
      <vt:lpstr>Trendy v oblasti kybernetických rizik</vt:lpstr>
      <vt:lpstr>Trendy v oblasti kybernetických rizik</vt:lpstr>
      <vt:lpstr>Trendy v oblasti kybernetických rizik</vt:lpstr>
      <vt:lpstr>Trendy v oblasti kybernetických rizik</vt:lpstr>
      <vt:lpstr>Naše aktuální zkušenosti s kybernetickými riziky</vt:lpstr>
      <vt:lpstr>Naše aktuální zkušenosti s kybernetickými riziky</vt:lpstr>
      <vt:lpstr>Naše aktuální zkušenosti s kybernetickými riziky</vt:lpstr>
      <vt:lpstr>Agenda</vt:lpstr>
      <vt:lpstr>Agenda</vt:lpstr>
      <vt:lpstr>Produkty</vt:lpstr>
      <vt:lpstr>Služby</vt:lpstr>
      <vt:lpstr>Řešení</vt:lpstr>
      <vt:lpstr>Elementární úroveň</vt:lpstr>
      <vt:lpstr>Elementární úroveň</vt:lpstr>
      <vt:lpstr>Elementární úroveň</vt:lpstr>
      <vt:lpstr>Elementární úroveň</vt:lpstr>
      <vt:lpstr>Elementární úroveň</vt:lpstr>
      <vt:lpstr>Elementární úroveň</vt:lpstr>
      <vt:lpstr>Elementární úroveň</vt:lpstr>
      <vt:lpstr>Standardní úroveň</vt:lpstr>
      <vt:lpstr>Standardní úroveň</vt:lpstr>
      <vt:lpstr>Standardní úroveň</vt:lpstr>
      <vt:lpstr>Standardní úroveň</vt:lpstr>
      <vt:lpstr>Standardní úroveň</vt:lpstr>
      <vt:lpstr>Standardní úroveň</vt:lpstr>
      <vt:lpstr>Standardní úroveň</vt:lpstr>
      <vt:lpstr>Standardní úroveň</vt:lpstr>
      <vt:lpstr>Standardní úroveň</vt:lpstr>
      <vt:lpstr>Nadstandardní úroveň</vt:lpstr>
      <vt:lpstr>Nadstandardní úroveň</vt:lpstr>
      <vt:lpstr>Nadstandardní úroveň</vt:lpstr>
      <vt:lpstr>Nadstandardní úroveň</vt:lpstr>
      <vt:lpstr>Maximální úroveň</vt:lpstr>
      <vt:lpstr>Co jsme si pro Vás připravili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ddd fd</dc:creator>
  <cp:lastModifiedBy>Petr Lacina</cp:lastModifiedBy>
  <cp:revision>311</cp:revision>
  <cp:lastPrinted>2015-11-20T14:41:45Z</cp:lastPrinted>
  <dcterms:created xsi:type="dcterms:W3CDTF">2015-10-14T14:57:31Z</dcterms:created>
  <dcterms:modified xsi:type="dcterms:W3CDTF">2018-04-05T06:12:51Z</dcterms:modified>
</cp:coreProperties>
</file>