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8" r:id="rId1"/>
    <p:sldMasterId id="2147483956" r:id="rId2"/>
    <p:sldMasterId id="2147483954" r:id="rId3"/>
    <p:sldMasterId id="2147483997" r:id="rId4"/>
    <p:sldMasterId id="2147484027" r:id="rId5"/>
  </p:sldMasterIdLst>
  <p:notesMasterIdLst>
    <p:notesMasterId r:id="rId31"/>
  </p:notesMasterIdLst>
  <p:handoutMasterIdLst>
    <p:handoutMasterId r:id="rId32"/>
  </p:handoutMasterIdLst>
  <p:sldIdLst>
    <p:sldId id="259" r:id="rId6"/>
    <p:sldId id="669" r:id="rId7"/>
    <p:sldId id="668" r:id="rId8"/>
    <p:sldId id="596" r:id="rId9"/>
    <p:sldId id="588" r:id="rId10"/>
    <p:sldId id="597" r:id="rId11"/>
    <p:sldId id="598" r:id="rId12"/>
    <p:sldId id="599" r:id="rId13"/>
    <p:sldId id="601" r:id="rId14"/>
    <p:sldId id="605" r:id="rId15"/>
    <p:sldId id="607" r:id="rId16"/>
    <p:sldId id="618" r:id="rId17"/>
    <p:sldId id="619" r:id="rId18"/>
    <p:sldId id="665" r:id="rId19"/>
    <p:sldId id="666" r:id="rId20"/>
    <p:sldId id="649" r:id="rId21"/>
    <p:sldId id="680" r:id="rId22"/>
    <p:sldId id="657" r:id="rId23"/>
    <p:sldId id="617" r:id="rId24"/>
    <p:sldId id="614" r:id="rId25"/>
    <p:sldId id="615" r:id="rId26"/>
    <p:sldId id="611" r:id="rId27"/>
    <p:sldId id="608" r:id="rId28"/>
    <p:sldId id="679" r:id="rId29"/>
    <p:sldId id="681" r:id="rId30"/>
  </p:sldIdLst>
  <p:sldSz cx="12192000" cy="6858000"/>
  <p:notesSz cx="6985000" cy="9283700"/>
  <p:defaultTextStyle>
    <a:defPPr>
      <a:defRPr lang="en-US"/>
    </a:defPPr>
    <a:lvl1pPr algn="l" rtl="0" fontAlgn="base">
      <a:spcBef>
        <a:spcPct val="0"/>
      </a:spcBef>
      <a:spcAft>
        <a:spcPct val="0"/>
      </a:spcAft>
      <a:defRPr kern="1200">
        <a:solidFill>
          <a:schemeClr val="tx1"/>
        </a:solidFill>
        <a:latin typeface="Helvetica Neue" pitchFamily="2" charset="0"/>
        <a:ea typeface="+mn-ea"/>
        <a:cs typeface="Arial" charset="0"/>
      </a:defRPr>
    </a:lvl1pPr>
    <a:lvl2pPr marL="608013" indent="-150813" algn="l" rtl="0" fontAlgn="base">
      <a:spcBef>
        <a:spcPct val="0"/>
      </a:spcBef>
      <a:spcAft>
        <a:spcPct val="0"/>
      </a:spcAft>
      <a:defRPr kern="1200">
        <a:solidFill>
          <a:schemeClr val="tx1"/>
        </a:solidFill>
        <a:latin typeface="Helvetica Neue" pitchFamily="2" charset="0"/>
        <a:ea typeface="+mn-ea"/>
        <a:cs typeface="Arial" charset="0"/>
      </a:defRPr>
    </a:lvl2pPr>
    <a:lvl3pPr marL="1217613" indent="-303213" algn="l" rtl="0" fontAlgn="base">
      <a:spcBef>
        <a:spcPct val="0"/>
      </a:spcBef>
      <a:spcAft>
        <a:spcPct val="0"/>
      </a:spcAft>
      <a:defRPr kern="1200">
        <a:solidFill>
          <a:schemeClr val="tx1"/>
        </a:solidFill>
        <a:latin typeface="Helvetica Neue" pitchFamily="2" charset="0"/>
        <a:ea typeface="+mn-ea"/>
        <a:cs typeface="Arial" charset="0"/>
      </a:defRPr>
    </a:lvl3pPr>
    <a:lvl4pPr marL="1827213" indent="-455613" algn="l" rtl="0" fontAlgn="base">
      <a:spcBef>
        <a:spcPct val="0"/>
      </a:spcBef>
      <a:spcAft>
        <a:spcPct val="0"/>
      </a:spcAft>
      <a:defRPr kern="1200">
        <a:solidFill>
          <a:schemeClr val="tx1"/>
        </a:solidFill>
        <a:latin typeface="Helvetica Neue" pitchFamily="2" charset="0"/>
        <a:ea typeface="+mn-ea"/>
        <a:cs typeface="Arial" charset="0"/>
      </a:defRPr>
    </a:lvl4pPr>
    <a:lvl5pPr marL="2436813" indent="-608013" algn="l" rtl="0" fontAlgn="base">
      <a:spcBef>
        <a:spcPct val="0"/>
      </a:spcBef>
      <a:spcAft>
        <a:spcPct val="0"/>
      </a:spcAft>
      <a:defRPr kern="1200">
        <a:solidFill>
          <a:schemeClr val="tx1"/>
        </a:solidFill>
        <a:latin typeface="Helvetica Neue" pitchFamily="2" charset="0"/>
        <a:ea typeface="+mn-ea"/>
        <a:cs typeface="Arial" charset="0"/>
      </a:defRPr>
    </a:lvl5pPr>
    <a:lvl6pPr marL="2286000" algn="l" defTabSz="914400" rtl="0" eaLnBrk="1" latinLnBrk="0" hangingPunct="1">
      <a:defRPr kern="1200">
        <a:solidFill>
          <a:schemeClr val="tx1"/>
        </a:solidFill>
        <a:latin typeface="Helvetica Neue" pitchFamily="2" charset="0"/>
        <a:ea typeface="+mn-ea"/>
        <a:cs typeface="Arial" charset="0"/>
      </a:defRPr>
    </a:lvl6pPr>
    <a:lvl7pPr marL="2743200" algn="l" defTabSz="914400" rtl="0" eaLnBrk="1" latinLnBrk="0" hangingPunct="1">
      <a:defRPr kern="1200">
        <a:solidFill>
          <a:schemeClr val="tx1"/>
        </a:solidFill>
        <a:latin typeface="Helvetica Neue" pitchFamily="2" charset="0"/>
        <a:ea typeface="+mn-ea"/>
        <a:cs typeface="Arial" charset="0"/>
      </a:defRPr>
    </a:lvl7pPr>
    <a:lvl8pPr marL="3200400" algn="l" defTabSz="914400" rtl="0" eaLnBrk="1" latinLnBrk="0" hangingPunct="1">
      <a:defRPr kern="1200">
        <a:solidFill>
          <a:schemeClr val="tx1"/>
        </a:solidFill>
        <a:latin typeface="Helvetica Neue" pitchFamily="2" charset="0"/>
        <a:ea typeface="+mn-ea"/>
        <a:cs typeface="Arial" charset="0"/>
      </a:defRPr>
    </a:lvl8pPr>
    <a:lvl9pPr marL="3657600" algn="l" defTabSz="914400" rtl="0" eaLnBrk="1" latinLnBrk="0" hangingPunct="1">
      <a:defRPr kern="1200">
        <a:solidFill>
          <a:schemeClr val="tx1"/>
        </a:solidFill>
        <a:latin typeface="Helvetica Neue" pitchFamily="2" charset="0"/>
        <a:ea typeface="+mn-ea"/>
        <a:cs typeface="Arial" charset="0"/>
      </a:defRPr>
    </a:lvl9pPr>
  </p:defaultTextStyle>
  <p:extLst>
    <p:ext uri="{521415D9-36F7-43E2-AB2F-B90AF26B5E84}">
      <p14:sectionLst xmlns:p14="http://schemas.microsoft.com/office/powerpoint/2010/main">
        <p14:section name="Title slide" id="{54A4E2A4-0F83-40CE-9700-FD8410B32638}">
          <p14:sldIdLst>
            <p14:sldId id="259"/>
            <p14:sldId id="669"/>
            <p14:sldId id="668"/>
          </p14:sldIdLst>
        </p14:section>
        <p14:section name="Body slides" id="{A3064E14-A671-4DE4-9A46-2FEAC22899E1}">
          <p14:sldIdLst>
            <p14:sldId id="596"/>
            <p14:sldId id="588"/>
            <p14:sldId id="597"/>
            <p14:sldId id="598"/>
            <p14:sldId id="599"/>
            <p14:sldId id="601"/>
            <p14:sldId id="605"/>
            <p14:sldId id="607"/>
            <p14:sldId id="618"/>
            <p14:sldId id="619"/>
            <p14:sldId id="665"/>
            <p14:sldId id="666"/>
            <p14:sldId id="649"/>
            <p14:sldId id="680"/>
            <p14:sldId id="657"/>
            <p14:sldId id="617"/>
            <p14:sldId id="614"/>
            <p14:sldId id="615"/>
            <p14:sldId id="611"/>
            <p14:sldId id="608"/>
            <p14:sldId id="679"/>
            <p14:sldId id="68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BE4A"/>
    <a:srgbClr val="38E849"/>
    <a:srgbClr val="049204"/>
    <a:srgbClr val="4FE747"/>
    <a:srgbClr val="FFFFFF"/>
    <a:srgbClr val="D9D9D6"/>
    <a:srgbClr val="97999B"/>
    <a:srgbClr val="53565A"/>
    <a:srgbClr val="000000"/>
    <a:srgbClr val="AB2A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80822"/>
  </p:normalViewPr>
  <p:slideViewPr>
    <p:cSldViewPr>
      <p:cViewPr varScale="1">
        <p:scale>
          <a:sx n="92" d="100"/>
          <a:sy n="92" d="100"/>
        </p:scale>
        <p:origin x="90" y="96"/>
      </p:cViewPr>
      <p:guideLst>
        <p:guide orient="horz" pos="2160"/>
        <p:guide pos="384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70833333333333E-2"/>
          <c:y val="3.125E-2"/>
          <c:w val="0.95416666666666705"/>
          <c:h val="0.84852066929133796"/>
        </c:manualLayout>
      </c:layout>
      <c:barChart>
        <c:barDir val="col"/>
        <c:grouping val="stacked"/>
        <c:varyColors val="0"/>
        <c:ser>
          <c:idx val="0"/>
          <c:order val="0"/>
          <c:tx>
            <c:strRef>
              <c:f>Sheet1!$B$1</c:f>
              <c:strCache>
                <c:ptCount val="1"/>
                <c:pt idx="0">
                  <c:v>Series 1</c:v>
                </c:pt>
              </c:strCache>
            </c:strRef>
          </c:tx>
          <c:spPr>
            <a:solidFill>
              <a:srgbClr val="005073"/>
            </a:solidFill>
          </c:spPr>
          <c:invertIfNegative val="0"/>
          <c:dPt>
            <c:idx val="1"/>
            <c:invertIfNegative val="0"/>
            <c:bubble3D val="0"/>
            <c:extLst>
              <c:ext xmlns:c16="http://schemas.microsoft.com/office/drawing/2014/chart" uri="{C3380CC4-5D6E-409C-BE32-E72D297353CC}">
                <c16:uniqueId val="{00000000-2ED9-4B3D-87E0-B6009AACEFEE}"/>
              </c:ext>
            </c:extLst>
          </c:dPt>
          <c:dPt>
            <c:idx val="2"/>
            <c:invertIfNegative val="0"/>
            <c:bubble3D val="0"/>
            <c:extLst>
              <c:ext xmlns:c16="http://schemas.microsoft.com/office/drawing/2014/chart" uri="{C3380CC4-5D6E-409C-BE32-E72D297353CC}">
                <c16:uniqueId val="{00000001-2ED9-4B3D-87E0-B6009AACEFEE}"/>
              </c:ext>
            </c:extLst>
          </c:dPt>
          <c:cat>
            <c:strRef>
              <c:f>Sheet1!$A$2:$A$4</c:f>
              <c:strCache>
                <c:ptCount val="3"/>
                <c:pt idx="0">
                  <c:v>Existing Platforms</c:v>
                </c:pt>
                <c:pt idx="1">
                  <c:v>Essentials on Catalyst 9k</c:v>
                </c:pt>
                <c:pt idx="2">
                  <c:v>Advantage on Catalyst 9k</c:v>
                </c:pt>
              </c:strCache>
            </c:strRef>
          </c:cat>
          <c:val>
            <c:numRef>
              <c:f>Sheet1!$B$2:$B$4</c:f>
              <c:numCache>
                <c:formatCode>General</c:formatCode>
                <c:ptCount val="3"/>
                <c:pt idx="0">
                  <c:v>3</c:v>
                </c:pt>
                <c:pt idx="1">
                  <c:v>3</c:v>
                </c:pt>
                <c:pt idx="2">
                  <c:v>6</c:v>
                </c:pt>
              </c:numCache>
            </c:numRef>
          </c:val>
          <c:extLst>
            <c:ext xmlns:c16="http://schemas.microsoft.com/office/drawing/2014/chart" uri="{C3380CC4-5D6E-409C-BE32-E72D297353CC}">
              <c16:uniqueId val="{00000002-2ED9-4B3D-87E0-B6009AACEFEE}"/>
            </c:ext>
          </c:extLst>
        </c:ser>
        <c:ser>
          <c:idx val="1"/>
          <c:order val="1"/>
          <c:tx>
            <c:strRef>
              <c:f>Sheet1!$C$1</c:f>
              <c:strCache>
                <c:ptCount val="1"/>
                <c:pt idx="0">
                  <c:v>Series 2</c:v>
                </c:pt>
              </c:strCache>
            </c:strRef>
          </c:tx>
          <c:spPr>
            <a:solidFill>
              <a:srgbClr val="00BCEB"/>
            </a:solidFill>
          </c:spPr>
          <c:invertIfNegative val="0"/>
          <c:dPt>
            <c:idx val="1"/>
            <c:invertIfNegative val="0"/>
            <c:bubble3D val="0"/>
            <c:extLst>
              <c:ext xmlns:c16="http://schemas.microsoft.com/office/drawing/2014/chart" uri="{C3380CC4-5D6E-409C-BE32-E72D297353CC}">
                <c16:uniqueId val="{00000003-2ED9-4B3D-87E0-B6009AACEFEE}"/>
              </c:ext>
            </c:extLst>
          </c:dPt>
          <c:dPt>
            <c:idx val="2"/>
            <c:invertIfNegative val="0"/>
            <c:bubble3D val="0"/>
            <c:extLst>
              <c:ext xmlns:c16="http://schemas.microsoft.com/office/drawing/2014/chart" uri="{C3380CC4-5D6E-409C-BE32-E72D297353CC}">
                <c16:uniqueId val="{00000004-2ED9-4B3D-87E0-B6009AACEFEE}"/>
              </c:ext>
            </c:extLst>
          </c:dPt>
          <c:cat>
            <c:strRef>
              <c:f>Sheet1!$A$2:$A$4</c:f>
              <c:strCache>
                <c:ptCount val="3"/>
                <c:pt idx="0">
                  <c:v>Existing Platforms</c:v>
                </c:pt>
                <c:pt idx="1">
                  <c:v>Essentials on Catalyst 9k</c:v>
                </c:pt>
                <c:pt idx="2">
                  <c:v>Advantage on Catalyst 9k</c:v>
                </c:pt>
              </c:strCache>
            </c:strRef>
          </c:cat>
          <c:val>
            <c:numRef>
              <c:f>Sheet1!$C$2:$C$4</c:f>
              <c:numCache>
                <c:formatCode>General</c:formatCode>
                <c:ptCount val="3"/>
                <c:pt idx="0">
                  <c:v>3</c:v>
                </c:pt>
                <c:pt idx="1">
                  <c:v>1</c:v>
                </c:pt>
                <c:pt idx="2">
                  <c:v>1.5</c:v>
                </c:pt>
              </c:numCache>
            </c:numRef>
          </c:val>
          <c:extLst>
            <c:ext xmlns:c16="http://schemas.microsoft.com/office/drawing/2014/chart" uri="{C3380CC4-5D6E-409C-BE32-E72D297353CC}">
              <c16:uniqueId val="{00000005-2ED9-4B3D-87E0-B6009AACEFEE}"/>
            </c:ext>
          </c:extLst>
        </c:ser>
        <c:ser>
          <c:idx val="2"/>
          <c:order val="2"/>
          <c:tx>
            <c:strRef>
              <c:f>Sheet1!$D$1</c:f>
              <c:strCache>
                <c:ptCount val="1"/>
                <c:pt idx="0">
                  <c:v>Series 3</c:v>
                </c:pt>
              </c:strCache>
            </c:strRef>
          </c:tx>
          <c:spPr>
            <a:solidFill>
              <a:srgbClr val="6EBE4A"/>
            </a:solidFill>
          </c:spPr>
          <c:invertIfNegative val="0"/>
          <c:dPt>
            <c:idx val="0"/>
            <c:invertIfNegative val="0"/>
            <c:bubble3D val="0"/>
            <c:extLst>
              <c:ext xmlns:c16="http://schemas.microsoft.com/office/drawing/2014/chart" uri="{C3380CC4-5D6E-409C-BE32-E72D297353CC}">
                <c16:uniqueId val="{00000006-2ED9-4B3D-87E0-B6009AACEFEE}"/>
              </c:ext>
            </c:extLst>
          </c:dPt>
          <c:dPt>
            <c:idx val="1"/>
            <c:invertIfNegative val="0"/>
            <c:bubble3D val="0"/>
            <c:extLst>
              <c:ext xmlns:c16="http://schemas.microsoft.com/office/drawing/2014/chart" uri="{C3380CC4-5D6E-409C-BE32-E72D297353CC}">
                <c16:uniqueId val="{00000007-2ED9-4B3D-87E0-B6009AACEFEE}"/>
              </c:ext>
            </c:extLst>
          </c:dPt>
          <c:dPt>
            <c:idx val="2"/>
            <c:invertIfNegative val="0"/>
            <c:bubble3D val="0"/>
            <c:extLst>
              <c:ext xmlns:c16="http://schemas.microsoft.com/office/drawing/2014/chart" uri="{C3380CC4-5D6E-409C-BE32-E72D297353CC}">
                <c16:uniqueId val="{00000008-2ED9-4B3D-87E0-B6009AACEFEE}"/>
              </c:ext>
            </c:extLst>
          </c:dPt>
          <c:cat>
            <c:strRef>
              <c:f>Sheet1!$A$2:$A$4</c:f>
              <c:strCache>
                <c:ptCount val="3"/>
                <c:pt idx="0">
                  <c:v>Existing Platforms</c:v>
                </c:pt>
                <c:pt idx="1">
                  <c:v>Essentials on Catalyst 9k</c:v>
                </c:pt>
                <c:pt idx="2">
                  <c:v>Advantage on Catalyst 9k</c:v>
                </c:pt>
              </c:strCache>
            </c:strRef>
          </c:cat>
          <c:val>
            <c:numRef>
              <c:f>Sheet1!$D$2:$D$4</c:f>
              <c:numCache>
                <c:formatCode>General</c:formatCode>
                <c:ptCount val="3"/>
                <c:pt idx="0">
                  <c:v>0</c:v>
                </c:pt>
                <c:pt idx="1">
                  <c:v>1</c:v>
                </c:pt>
                <c:pt idx="2">
                  <c:v>1.5</c:v>
                </c:pt>
              </c:numCache>
            </c:numRef>
          </c:val>
          <c:extLst>
            <c:ext xmlns:c16="http://schemas.microsoft.com/office/drawing/2014/chart" uri="{C3380CC4-5D6E-409C-BE32-E72D297353CC}">
              <c16:uniqueId val="{00000009-2ED9-4B3D-87E0-B6009AACEFEE}"/>
            </c:ext>
          </c:extLst>
        </c:ser>
        <c:dLbls>
          <c:showLegendKey val="0"/>
          <c:showVal val="0"/>
          <c:showCatName val="0"/>
          <c:showSerName val="0"/>
          <c:showPercent val="0"/>
          <c:showBubbleSize val="0"/>
        </c:dLbls>
        <c:gapWidth val="150"/>
        <c:overlap val="100"/>
        <c:axId val="538799536"/>
        <c:axId val="538799928"/>
      </c:barChart>
      <c:catAx>
        <c:axId val="538799536"/>
        <c:scaling>
          <c:orientation val="minMax"/>
        </c:scaling>
        <c:delete val="0"/>
        <c:axPos val="b"/>
        <c:numFmt formatCode="General" sourceLinked="0"/>
        <c:majorTickMark val="out"/>
        <c:minorTickMark val="none"/>
        <c:tickLblPos val="nextTo"/>
        <c:txPr>
          <a:bodyPr/>
          <a:lstStyle/>
          <a:p>
            <a:pPr>
              <a:defRPr sz="1200"/>
            </a:pPr>
            <a:endParaRPr lang="en-US"/>
          </a:p>
        </c:txPr>
        <c:crossAx val="538799928"/>
        <c:crosses val="autoZero"/>
        <c:auto val="1"/>
        <c:lblAlgn val="ctr"/>
        <c:lblOffset val="100"/>
        <c:noMultiLvlLbl val="0"/>
      </c:catAx>
      <c:valAx>
        <c:axId val="538799928"/>
        <c:scaling>
          <c:orientation val="minMax"/>
        </c:scaling>
        <c:delete val="1"/>
        <c:axPos val="l"/>
        <c:numFmt formatCode="General" sourceLinked="1"/>
        <c:majorTickMark val="out"/>
        <c:minorTickMark val="none"/>
        <c:tickLblPos val="nextTo"/>
        <c:crossAx val="538799536"/>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0.13125</cdr:x>
      <cdr:y>0.73438</cdr:y>
    </cdr:from>
    <cdr:to>
      <cdr:x>0.23333</cdr:x>
      <cdr:y>0.82656</cdr:y>
    </cdr:to>
    <cdr:sp macro="" textlink="">
      <cdr:nvSpPr>
        <cdr:cNvPr id="2" name="TextBox 1"/>
        <cdr:cNvSpPr txBox="1"/>
      </cdr:nvSpPr>
      <cdr:spPr>
        <a:xfrm xmlns:a="http://schemas.openxmlformats.org/drawingml/2006/main">
          <a:off x="800100" y="2984500"/>
          <a:ext cx="622300" cy="374650"/>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ctr"/>
          <a:r>
            <a:rPr lang="en-US" sz="900" dirty="0">
              <a:solidFill>
                <a:schemeClr val="bg1"/>
              </a:solidFill>
              <a:latin typeface="CiscoSansTT" charset="0"/>
              <a:ea typeface="CiscoSansTT" charset="0"/>
              <a:cs typeface="CiscoSansTT" charset="0"/>
            </a:rPr>
            <a:t>LAN Base</a:t>
          </a:r>
        </a:p>
      </cdr:txBody>
    </cdr:sp>
  </cdr:relSizeAnchor>
  <cdr:relSizeAnchor xmlns:cdr="http://schemas.openxmlformats.org/drawingml/2006/chartDrawing">
    <cdr:from>
      <cdr:x>0.1361</cdr:x>
      <cdr:y>0.48045</cdr:y>
    </cdr:from>
    <cdr:to>
      <cdr:x>0.23819</cdr:x>
      <cdr:y>0.57263</cdr:y>
    </cdr:to>
    <cdr:sp macro="" textlink="">
      <cdr:nvSpPr>
        <cdr:cNvPr id="3" name="TextBox 1"/>
        <cdr:cNvSpPr txBox="1"/>
      </cdr:nvSpPr>
      <cdr:spPr>
        <a:xfrm xmlns:a="http://schemas.openxmlformats.org/drawingml/2006/main">
          <a:off x="1118630" y="1525441"/>
          <a:ext cx="839079" cy="292672"/>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0" i="0" dirty="0">
              <a:solidFill>
                <a:schemeClr val="bg1"/>
              </a:solidFill>
              <a:latin typeface="CiscoSansTT" charset="0"/>
              <a:ea typeface="CiscoSansTT" charset="0"/>
              <a:cs typeface="CiscoSansTT" charset="0"/>
            </a:rPr>
            <a:t>IP Base</a:t>
          </a:r>
        </a:p>
      </cdr:txBody>
    </cdr:sp>
  </cdr:relSizeAnchor>
  <cdr:relSizeAnchor xmlns:cdr="http://schemas.openxmlformats.org/drawingml/2006/chartDrawing">
    <cdr:from>
      <cdr:x>0.45156</cdr:x>
      <cdr:y>0.6714</cdr:y>
    </cdr:from>
    <cdr:to>
      <cdr:x>0.55365</cdr:x>
      <cdr:y>0.76359</cdr:y>
    </cdr:to>
    <cdr:sp macro="" textlink="">
      <cdr:nvSpPr>
        <cdr:cNvPr id="5" name="TextBox 1"/>
        <cdr:cNvSpPr txBox="1"/>
      </cdr:nvSpPr>
      <cdr:spPr>
        <a:xfrm xmlns:a="http://schemas.openxmlformats.org/drawingml/2006/main">
          <a:off x="3711379" y="2131704"/>
          <a:ext cx="839080" cy="292704"/>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solidFill>
                <a:schemeClr val="bg1"/>
              </a:solidFill>
              <a:latin typeface="CiscoSansTT" charset="0"/>
              <a:ea typeface="CiscoSansTT" charset="0"/>
              <a:cs typeface="CiscoSansTT" charset="0"/>
            </a:rPr>
            <a:t>N/W Essentials +</a:t>
          </a:r>
        </a:p>
        <a:p xmlns:a="http://schemas.openxmlformats.org/drawingml/2006/main">
          <a:pPr algn="ctr"/>
          <a:r>
            <a:rPr lang="en-US" sz="900" dirty="0">
              <a:solidFill>
                <a:schemeClr val="bg1"/>
              </a:solidFill>
              <a:latin typeface="CiscoSansTT" charset="0"/>
              <a:ea typeface="CiscoSansTT" charset="0"/>
              <a:cs typeface="CiscoSansTT" charset="0"/>
            </a:rPr>
            <a:t>DNA Essentials</a:t>
          </a:r>
        </a:p>
        <a:p xmlns:a="http://schemas.openxmlformats.org/drawingml/2006/main">
          <a:pPr algn="ctr"/>
          <a:r>
            <a:rPr lang="en-US" sz="900" dirty="0">
              <a:solidFill>
                <a:schemeClr val="bg1"/>
              </a:solidFill>
              <a:latin typeface="CiscoSansTT" charset="0"/>
              <a:ea typeface="CiscoSansTT" charset="0"/>
              <a:cs typeface="CiscoSansTT" charset="0"/>
            </a:rPr>
            <a:t>(3 Y)</a:t>
          </a:r>
        </a:p>
      </cdr:txBody>
    </cdr:sp>
  </cdr:relSizeAnchor>
  <cdr:relSizeAnchor xmlns:cdr="http://schemas.openxmlformats.org/drawingml/2006/chartDrawing">
    <cdr:from>
      <cdr:x>0.77031</cdr:x>
      <cdr:y>0.53906</cdr:y>
    </cdr:from>
    <cdr:to>
      <cdr:x>0.8724</cdr:x>
      <cdr:y>0.63125</cdr:y>
    </cdr:to>
    <cdr:sp macro="" textlink="">
      <cdr:nvSpPr>
        <cdr:cNvPr id="6" name="TextBox 1"/>
        <cdr:cNvSpPr txBox="1"/>
      </cdr:nvSpPr>
      <cdr:spPr>
        <a:xfrm xmlns:a="http://schemas.openxmlformats.org/drawingml/2006/main">
          <a:off x="4695825" y="2190750"/>
          <a:ext cx="622300" cy="3746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solidFill>
                <a:schemeClr val="bg1"/>
              </a:solidFill>
              <a:latin typeface="CiscoSansTT" charset="0"/>
              <a:ea typeface="CiscoSansTT" charset="0"/>
              <a:cs typeface="CiscoSansTT" charset="0"/>
            </a:rPr>
            <a:t>N/W Advantage +</a:t>
          </a:r>
        </a:p>
        <a:p xmlns:a="http://schemas.openxmlformats.org/drawingml/2006/main">
          <a:pPr algn="ctr"/>
          <a:r>
            <a:rPr lang="en-US" sz="900" dirty="0">
              <a:solidFill>
                <a:schemeClr val="bg1"/>
              </a:solidFill>
              <a:latin typeface="CiscoSansTT" charset="0"/>
              <a:ea typeface="CiscoSansTT" charset="0"/>
              <a:cs typeface="CiscoSansTT" charset="0"/>
            </a:rPr>
            <a:t>DNA Advantage</a:t>
          </a:r>
        </a:p>
        <a:p xmlns:a="http://schemas.openxmlformats.org/drawingml/2006/main">
          <a:pPr algn="ctr"/>
          <a:r>
            <a:rPr lang="en-US" sz="900" dirty="0">
              <a:solidFill>
                <a:schemeClr val="bg1"/>
              </a:solidFill>
              <a:latin typeface="CiscoSansTT" charset="0"/>
              <a:ea typeface="CiscoSansTT" charset="0"/>
              <a:cs typeface="CiscoSansTT" charset="0"/>
            </a:rPr>
            <a:t>(3 Y)</a:t>
          </a:r>
        </a:p>
      </cdr:txBody>
    </cdr:sp>
  </cdr:relSizeAnchor>
  <cdr:relSizeAnchor xmlns:cdr="http://schemas.openxmlformats.org/drawingml/2006/chartDrawing">
    <cdr:from>
      <cdr:x>0.77031</cdr:x>
      <cdr:y>0.15626</cdr:y>
    </cdr:from>
    <cdr:to>
      <cdr:x>0.8724</cdr:x>
      <cdr:y>0.24845</cdr:y>
    </cdr:to>
    <cdr:sp macro="" textlink="">
      <cdr:nvSpPr>
        <cdr:cNvPr id="7" name="TextBox 1"/>
        <cdr:cNvSpPr txBox="1"/>
      </cdr:nvSpPr>
      <cdr:spPr>
        <a:xfrm xmlns:a="http://schemas.openxmlformats.org/drawingml/2006/main">
          <a:off x="6331191" y="496118"/>
          <a:ext cx="839079" cy="292703"/>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0" i="0" dirty="0">
              <a:solidFill>
                <a:schemeClr val="bg1"/>
              </a:solidFill>
              <a:latin typeface="CiscoSansTT" charset="0"/>
              <a:ea typeface="CiscoSansTT" charset="0"/>
              <a:cs typeface="CiscoSansTT" charset="0"/>
            </a:rPr>
            <a:t>7 Y</a:t>
          </a:r>
        </a:p>
      </cdr:txBody>
    </cdr:sp>
  </cdr:relSizeAnchor>
  <cdr:relSizeAnchor xmlns:cdr="http://schemas.openxmlformats.org/drawingml/2006/chartDrawing">
    <cdr:from>
      <cdr:x>0.76897</cdr:x>
      <cdr:y>0.28676</cdr:y>
    </cdr:from>
    <cdr:to>
      <cdr:x>0.87105</cdr:x>
      <cdr:y>0.37895</cdr:y>
    </cdr:to>
    <cdr:sp macro="" textlink="">
      <cdr:nvSpPr>
        <cdr:cNvPr id="8" name="TextBox 1"/>
        <cdr:cNvSpPr txBox="1"/>
      </cdr:nvSpPr>
      <cdr:spPr>
        <a:xfrm xmlns:a="http://schemas.openxmlformats.org/drawingml/2006/main">
          <a:off x="6320178" y="910464"/>
          <a:ext cx="838997" cy="292703"/>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0" i="0" dirty="0">
              <a:solidFill>
                <a:schemeClr val="bg1"/>
              </a:solidFill>
              <a:latin typeface="CiscoSansTT" charset="0"/>
              <a:ea typeface="CiscoSansTT" charset="0"/>
              <a:cs typeface="CiscoSansTT" charset="0"/>
            </a:rPr>
            <a:t>5 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1" tIns="46476" rIns="92951" bIns="46476"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1" tIns="46476" rIns="92951" bIns="46476" rtlCol="0"/>
          <a:lstStyle>
            <a:lvl1pPr algn="r">
              <a:defRPr sz="1200"/>
            </a:lvl1pPr>
          </a:lstStyle>
          <a:p>
            <a:pPr>
              <a:defRPr/>
            </a:pPr>
            <a:fld id="{15C451E0-AAE1-4A18-B31E-99CE43B82BAC}" type="datetimeFigureOut">
              <a:rPr lang="en-US"/>
              <a:pPr>
                <a:defRPr/>
              </a:pPr>
              <a:t>10/4/2018</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1" tIns="46476" rIns="92951" bIns="46476"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2951" tIns="46476" rIns="92951" bIns="46476" rtlCol="0" anchor="b"/>
          <a:lstStyle>
            <a:lvl1pPr algn="r">
              <a:defRPr sz="1200"/>
            </a:lvl1pPr>
          </a:lstStyle>
          <a:p>
            <a:pPr>
              <a:defRPr/>
            </a:pPr>
            <a:fld id="{35455AD4-7CF1-44DA-970B-66F30BFA66F8}" type="slidenum">
              <a:rPr lang="en-US"/>
              <a:pPr>
                <a:defRPr/>
              </a:pPr>
              <a:t>‹#›</a:t>
            </a:fld>
            <a:endParaRPr lang="en-US"/>
          </a:p>
        </p:txBody>
      </p:sp>
    </p:spTree>
    <p:extLst>
      <p:ext uri="{BB962C8B-B14F-4D97-AF65-F5344CB8AC3E}">
        <p14:creationId xmlns:p14="http://schemas.microsoft.com/office/powerpoint/2010/main" val="3691485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1" tIns="46476" rIns="92951" bIns="46476" rtlCol="0"/>
          <a:lstStyle>
            <a:lvl1pPr algn="l">
              <a:defRPr sz="1200"/>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2951" tIns="46476" rIns="92951" bIns="46476" rtlCol="0"/>
          <a:lstStyle>
            <a:lvl1pPr algn="r">
              <a:defRPr sz="1200"/>
            </a:lvl1pPr>
          </a:lstStyle>
          <a:p>
            <a:pPr>
              <a:defRPr/>
            </a:pPr>
            <a:fld id="{D438B36D-105A-4DFA-8695-E24B4F8DE2BA}" type="datetimeFigureOut">
              <a:rPr lang="en-US"/>
              <a:pPr>
                <a:defRPr/>
              </a:pPr>
              <a:t>10/4/2018</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1" tIns="46476" rIns="92951" bIns="46476"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1" tIns="46476" rIns="92951" bIns="4647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1" tIns="46476" rIns="92951" bIns="46476"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2951" tIns="46476" rIns="92951" bIns="46476" rtlCol="0" anchor="b"/>
          <a:lstStyle>
            <a:lvl1pPr algn="r">
              <a:defRPr sz="1200"/>
            </a:lvl1pPr>
          </a:lstStyle>
          <a:p>
            <a:pPr>
              <a:defRPr/>
            </a:pPr>
            <a:fld id="{70AB2566-4B08-4069-A451-01E311BBD56E}" type="slidenum">
              <a:rPr lang="en-US"/>
              <a:pPr>
                <a:defRPr/>
              </a:pPr>
              <a:t>‹#›</a:t>
            </a:fld>
            <a:endParaRPr lang="en-US"/>
          </a:p>
        </p:txBody>
      </p:sp>
    </p:spTree>
    <p:extLst>
      <p:ext uri="{BB962C8B-B14F-4D97-AF65-F5344CB8AC3E}">
        <p14:creationId xmlns:p14="http://schemas.microsoft.com/office/powerpoint/2010/main" val="2629006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70AB2566-4B08-4069-A451-01E311BBD56E}" type="slidenum">
              <a:rPr lang="en-US" smtClean="0"/>
              <a:pPr>
                <a:defRPr/>
              </a:pPr>
              <a:t>1</a:t>
            </a:fld>
            <a:endParaRPr lang="en-US"/>
          </a:p>
        </p:txBody>
      </p:sp>
    </p:spTree>
    <p:extLst>
      <p:ext uri="{BB962C8B-B14F-4D97-AF65-F5344CB8AC3E}">
        <p14:creationId xmlns:p14="http://schemas.microsoft.com/office/powerpoint/2010/main" val="155812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a:p>
        </p:txBody>
      </p:sp>
    </p:spTree>
    <p:extLst>
      <p:ext uri="{BB962C8B-B14F-4D97-AF65-F5344CB8AC3E}">
        <p14:creationId xmlns:p14="http://schemas.microsoft.com/office/powerpoint/2010/main" val="259340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a:t>
            </a:r>
            <a:r>
              <a:rPr lang="en-US" baseline="0" dirty="0"/>
              <a:t> the Catalyst 3K switch licensing evolution, these are today offered in 3 tiers, starting with LAN Base for competitive situations, IP Base for routed access and other access differentiators, and lastly IP Services for full layer 3 and core differentiation.  With the Catalyst 9K, we are reducing the tiers to 2: Advantage and Essentials.  </a:t>
            </a:r>
          </a:p>
          <a:p>
            <a:endParaRPr lang="en-US" baseline="0" dirty="0"/>
          </a:p>
          <a:p>
            <a:r>
              <a:rPr lang="en-US" baseline="0" dirty="0"/>
              <a:t>Network Advantage includes full layer 3 with flexible segmentation and network resiliency, while DNA Advantage includes all licenses required to benefit from SDA, ETA and Assurance.  </a:t>
            </a:r>
          </a:p>
          <a:p>
            <a:endParaRPr lang="en-US" baseline="0" dirty="0"/>
          </a:p>
          <a:p>
            <a:r>
              <a:rPr lang="en-US" baseline="0" dirty="0"/>
              <a:t>Network Essentials is our competitive platform that includes full layer 2 and routed access capabilities, while DNA Essentials provides a simplified network operations focus.  </a:t>
            </a:r>
          </a:p>
          <a:p>
            <a:endParaRPr lang="en-US" baseline="0" dirty="0"/>
          </a:p>
          <a:p>
            <a:r>
              <a:rPr lang="en-US" baseline="0" dirty="0"/>
              <a:t>In the next few slides, we will delve into the detailed capabilities afforded through each package.</a:t>
            </a:r>
          </a:p>
          <a:p>
            <a:endParaRPr lang="en-US" baseline="0" dirty="0"/>
          </a:p>
          <a:p>
            <a:r>
              <a:rPr lang="en-US" baseline="0" dirty="0"/>
              <a:t>All DNA subscriptions are required at time of purchase, and are available in 3, 5 and 7 year terms.  </a:t>
            </a:r>
            <a:endParaRPr lang="en-US" dirty="0"/>
          </a:p>
          <a:p>
            <a:endParaRPr lang="en-US" dirty="0"/>
          </a:p>
        </p:txBody>
      </p:sp>
      <p:sp>
        <p:nvSpPr>
          <p:cNvPr id="4" name="Slide Number Placeholder 3"/>
          <p:cNvSpPr>
            <a:spLocks noGrp="1"/>
          </p:cNvSpPr>
          <p:nvPr>
            <p:ph type="sldNum" sz="quarter" idx="10"/>
          </p:nvPr>
        </p:nvSpPr>
        <p:spPr/>
        <p:txBody>
          <a:bodyPr/>
          <a:lstStyle/>
          <a:p>
            <a:pPr defTabSz="457200">
              <a:defRPr/>
            </a:pPr>
            <a:fld id="{3F6C1005-B323-4A04-B0D1-DB577C3C2ECA}" type="slidenum">
              <a:rPr lang="en-US" smtClean="0">
                <a:solidFill>
                  <a:prstClr val="black"/>
                </a:solidFill>
              </a:rPr>
              <a:pPr defTabSz="457200">
                <a:defRPr/>
              </a:pPr>
              <a:t>12</a:t>
            </a:fld>
            <a:endParaRPr lang="en-US">
              <a:solidFill>
                <a:prstClr val="black"/>
              </a:solidFill>
            </a:endParaRPr>
          </a:p>
        </p:txBody>
      </p:sp>
    </p:spTree>
    <p:extLst>
      <p:ext uri="{BB962C8B-B14F-4D97-AF65-F5344CB8AC3E}">
        <p14:creationId xmlns:p14="http://schemas.microsoft.com/office/powerpoint/2010/main" val="87398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A7765-7C3F-4AFE-AE23-6F09625D6E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04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solidFill>
                <a:srgbClr val="005073"/>
              </a:solidFill>
            </a:endParaRP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Cisco Live 2017</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678A70-1ADF-49A4-B9C3-3E7AAF35E53B}"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10/4/2018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FA4A4-C10A-49FC-AF1A-861163FEA0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492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Cisco is unmatched in delivering the broadest, most innovative access point portfolio in the market, that now includes the 4800: the smartest AP on the market with Cisco Intelligent Capture &amp; </a:t>
            </a:r>
            <a:r>
              <a:rPr lang="en-US" dirty="0" err="1"/>
              <a:t>Hyperlocation</a:t>
            </a:r>
            <a:r>
              <a:rPr lang="en-US" dirty="0"/>
              <a:t> technology</a:t>
            </a:r>
          </a:p>
          <a:p>
            <a:pPr marL="171450" indent="-171450">
              <a:buFont typeface="Arial" panose="020B0604020202020204" pitchFamily="34" charset="0"/>
              <a:buChar char="•"/>
            </a:pPr>
            <a:r>
              <a:rPr lang="en-US" dirty="0"/>
              <a:t>These APs exemplify Cisco’s commitment to delivering innovation on intent based networking platforms; from there actionable insights and assurance that are delivered with Intelligent Capture technology—ensuring data packet capture is done even before a network anomaly or a your boss’ telepresence on her iPad suddenly drops—so that full forensics up to the application layer can be done and the problem solved and avoided in the future. How cool is that? And when we add MLAI in the future, that TP never skips a beat. </a:t>
            </a:r>
          </a:p>
          <a:p>
            <a:pPr marL="171450" indent="-171450">
              <a:buFont typeface="Arial" panose="020B0604020202020204" pitchFamily="34" charset="0"/>
              <a:buChar char="•"/>
            </a:pPr>
            <a:r>
              <a:rPr lang="en-US" dirty="0"/>
              <a:t>It’s like get a full picture of a crime scene, but you have no missing puzzle pieces…you have the complete picture to pinpoint where the issue lies—in the network, in the application, in the driver or maybe some backend app.</a:t>
            </a:r>
          </a:p>
          <a:p>
            <a:pPr marL="171450" indent="-171450">
              <a:buFont typeface="Arial" panose="020B0604020202020204" pitchFamily="34" charset="0"/>
              <a:buChar char="•"/>
            </a:pPr>
            <a:r>
              <a:rPr lang="en-US" dirty="0"/>
              <a:t>We plan on making Intelligent Capture available across the portfolio, but it will have unmatched performance on the dedicated 3rd Wi-Fi radio on the 4800.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29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70AB2566-4B08-4069-A451-01E311BBD56E}" type="slidenum">
              <a:rPr lang="en-US" smtClean="0"/>
              <a:pPr>
                <a:defRPr/>
              </a:pPr>
              <a:t>17</a:t>
            </a:fld>
            <a:endParaRPr lang="en-US"/>
          </a:p>
        </p:txBody>
      </p:sp>
    </p:spTree>
    <p:extLst>
      <p:ext uri="{BB962C8B-B14F-4D97-AF65-F5344CB8AC3E}">
        <p14:creationId xmlns:p14="http://schemas.microsoft.com/office/powerpoint/2010/main" val="4374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in design to the AP-3800 the</a:t>
            </a:r>
            <a:r>
              <a:rPr lang="en-US" baseline="0" dirty="0"/>
              <a:t> AP-4800 has these additional Hardware components.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A7765-7C3F-4AFE-AE23-6F09625D6E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54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19</a:t>
            </a:fld>
            <a:endParaRPr lang="en-US"/>
          </a:p>
        </p:txBody>
      </p:sp>
    </p:spTree>
    <p:extLst>
      <p:ext uri="{BB962C8B-B14F-4D97-AF65-F5344CB8AC3E}">
        <p14:creationId xmlns:p14="http://schemas.microsoft.com/office/powerpoint/2010/main" val="1051324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Arial" panose="020B0604020202020204" pitchFamily="34" charset="0"/>
                <a:cs typeface="Arial" panose="020B0604020202020204" pitchFamily="34" charset="0"/>
              </a:rPr>
              <a:pPr/>
              <a:t>20</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96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Arial" panose="020B0604020202020204" pitchFamily="34" charset="0"/>
                <a:cs typeface="Arial" panose="020B0604020202020204" pitchFamily="34" charset="0"/>
              </a:rPr>
              <a:pPr/>
              <a:t>21</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2A7765-7C3F-4AFE-AE23-6F09625D6EDA}" type="slidenum">
              <a:rPr lang="en-US" smtClean="0"/>
              <a:pPr>
                <a:defRPr/>
              </a:pPr>
              <a:t>3</a:t>
            </a:fld>
            <a:endParaRPr lang="en-US"/>
          </a:p>
        </p:txBody>
      </p:sp>
    </p:spTree>
    <p:extLst>
      <p:ext uri="{BB962C8B-B14F-4D97-AF65-F5344CB8AC3E}">
        <p14:creationId xmlns:p14="http://schemas.microsoft.com/office/powerpoint/2010/main" val="307465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70AB2566-4B08-4069-A451-01E311BBD56E}" type="slidenum">
              <a:rPr lang="en-US" smtClean="0"/>
              <a:pPr>
                <a:defRPr/>
              </a:pPr>
              <a:t>22</a:t>
            </a:fld>
            <a:endParaRPr lang="en-US"/>
          </a:p>
        </p:txBody>
      </p:sp>
    </p:spTree>
    <p:extLst>
      <p:ext uri="{BB962C8B-B14F-4D97-AF65-F5344CB8AC3E}">
        <p14:creationId xmlns:p14="http://schemas.microsoft.com/office/powerpoint/2010/main" val="187018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B2566-4B08-4069-A451-01E311BBD56E}" type="slidenum">
              <a:rPr kumimoji="0" lang="en-US" sz="1200" b="0" i="0" u="none" strike="noStrike" kern="1200" cap="none" spc="0" normalizeH="0" baseline="0" noProof="0" smtClean="0">
                <a:ln>
                  <a:noFill/>
                </a:ln>
                <a:solidFill>
                  <a:prstClr val="black"/>
                </a:solidFill>
                <a:effectLst/>
                <a:uLnTx/>
                <a:uFillTx/>
                <a:latin typeface="Helvetica Neue" pitchFamily="2"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Helvetica Neue" pitchFamily="2" charset="0"/>
              <a:ea typeface="+mn-ea"/>
              <a:cs typeface="Arial" charset="0"/>
            </a:endParaRPr>
          </a:p>
        </p:txBody>
      </p:sp>
    </p:spTree>
    <p:extLst>
      <p:ext uri="{BB962C8B-B14F-4D97-AF65-F5344CB8AC3E}">
        <p14:creationId xmlns:p14="http://schemas.microsoft.com/office/powerpoint/2010/main" val="149611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endParaRPr lang="en-US" sz="1000"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2230594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endParaRPr lang="en-US" sz="100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369840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Catalyst 9300</a:t>
            </a:r>
            <a:endParaRPr lang="en-US" sz="1200" kern="1200" dirty="0">
              <a:solidFill>
                <a:schemeClr val="tx1"/>
              </a:solidFill>
              <a:effectLst/>
              <a:latin typeface="+mn-lt"/>
              <a:ea typeface="ＭＳ Ｐゴシック" charset="0"/>
              <a:cs typeface="ＭＳ Ｐゴシック" charset="0"/>
            </a:endParaRPr>
          </a:p>
          <a:p>
            <a:pPr lvl="0"/>
            <a:r>
              <a:rPr lang="en-US" sz="1200" kern="1200" dirty="0">
                <a:solidFill>
                  <a:schemeClr val="tx1"/>
                </a:solidFill>
                <a:effectLst/>
                <a:latin typeface="+mn-lt"/>
                <a:ea typeface="ＭＳ Ｐゴシック" charset="0"/>
                <a:cs typeface="ＭＳ Ｐゴシック" charset="0"/>
              </a:rPr>
              <a:t>Evolution of </a:t>
            </a:r>
            <a:r>
              <a:rPr lang="en-US" sz="1200" kern="1200" dirty="0" err="1">
                <a:solidFill>
                  <a:schemeClr val="tx1"/>
                </a:solidFill>
                <a:effectLst/>
                <a:latin typeface="+mn-lt"/>
                <a:ea typeface="ＭＳ Ｐゴシック" charset="0"/>
                <a:cs typeface="ＭＳ Ｐゴシック" charset="0"/>
              </a:rPr>
              <a:t>mGig</a:t>
            </a:r>
            <a:r>
              <a:rPr lang="en-US" sz="1200" kern="1200" dirty="0">
                <a:solidFill>
                  <a:schemeClr val="tx1"/>
                </a:solidFill>
                <a:effectLst/>
                <a:latin typeface="+mn-lt"/>
                <a:ea typeface="ＭＳ Ｐゴシック" charset="0"/>
                <a:cs typeface="ＭＳ Ｐゴシック" charset="0"/>
              </a:rPr>
              <a:t> with 5G wireless – C9300-48UN (48p 5G)</a:t>
            </a:r>
          </a:p>
          <a:p>
            <a:r>
              <a:rPr lang="en-US" sz="12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C9300-48UXM-E/A</a:t>
            </a:r>
            <a:r>
              <a:rPr lang="en-US" sz="9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a:t>
            </a:r>
            <a:r>
              <a:rPr lang="en-US" sz="1200" kern="1200" dirty="0">
                <a:solidFill>
                  <a:schemeClr val="tx1"/>
                </a:solidFill>
                <a:effectLst/>
                <a:latin typeface="+mn-lt"/>
                <a:ea typeface="ＭＳ Ｐゴシック" charset="0"/>
                <a:cs typeface="ＭＳ Ｐゴシック" charset="0"/>
              </a:rPr>
              <a:t>12P</a:t>
            </a:r>
            <a:r>
              <a:rPr lang="en-US" sz="1200" b="1"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mGig</a:t>
            </a:r>
            <a:r>
              <a:rPr lang="en-US" sz="1200" kern="1200" dirty="0">
                <a:solidFill>
                  <a:schemeClr val="tx1"/>
                </a:solidFill>
                <a:effectLst/>
                <a:latin typeface="+mn-lt"/>
                <a:ea typeface="ＭＳ Ｐゴシック" charset="0"/>
                <a:cs typeface="ＭＳ Ｐゴシック" charset="0"/>
              </a:rPr>
              <a:t> + 36P 2.5G</a:t>
            </a:r>
            <a:r>
              <a:rPr lang="en-US" sz="1200" b="1" kern="1200" dirty="0">
                <a:solidFill>
                  <a:schemeClr val="tx1"/>
                </a:solidFill>
                <a:effectLst/>
                <a:latin typeface="+mn-lt"/>
                <a:ea typeface="ＭＳ Ｐゴシック" charset="0"/>
                <a:cs typeface="ＭＳ Ｐゴシック" charset="0"/>
              </a:rPr>
              <a:t>]</a:t>
            </a:r>
            <a:endParaRPr lang="en-US" sz="1200" kern="1200" dirty="0">
              <a:solidFill>
                <a:schemeClr val="tx1"/>
              </a:solidFill>
              <a:effectLst/>
              <a:latin typeface="+mn-lt"/>
              <a:ea typeface="ＭＳ Ｐゴシック" charset="0"/>
              <a:cs typeface="ＭＳ Ｐゴシック" charset="0"/>
            </a:endParaRPr>
          </a:p>
          <a:p>
            <a:r>
              <a:rPr lang="en-US" sz="1200" b="1" kern="1200" dirty="0" err="1">
                <a:solidFill>
                  <a:schemeClr val="tx1"/>
                </a:solidFill>
                <a:effectLst/>
                <a:latin typeface="+mn-lt"/>
                <a:ea typeface="ＭＳ Ｐゴシック" charset="0"/>
                <a:cs typeface="ＭＳ Ｐゴシック" charset="0"/>
              </a:rPr>
              <a:t>mGig</a:t>
            </a:r>
            <a:r>
              <a:rPr lang="en-US" sz="1200" b="1" kern="1200" dirty="0">
                <a:solidFill>
                  <a:schemeClr val="tx1"/>
                </a:solidFill>
                <a:effectLst/>
                <a:latin typeface="+mn-lt"/>
                <a:ea typeface="ＭＳ Ｐゴシック" charset="0"/>
                <a:cs typeface="ＭＳ Ｐゴシック" charset="0"/>
              </a:rPr>
              <a:t> uplinks – C9300-NM-4M</a:t>
            </a:r>
            <a:endParaRPr lang="en-US" sz="1200"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25G uplinks – C9300-NM-2Y</a:t>
            </a:r>
            <a:endParaRPr lang="en-US" sz="1200"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Higher-efficiency (Platinum-rated) AC and DC power supplies – 315W AC, 715W AC, 1100W AC, 715W DC</a:t>
            </a:r>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 </a:t>
            </a:r>
            <a:endParaRPr lang="en-US" sz="1400" kern="1200" dirty="0">
              <a:solidFill>
                <a:schemeClr val="tx1"/>
              </a:solidFill>
              <a:effectLst/>
              <a:latin typeface="+mn-lt"/>
              <a:ea typeface="ＭＳ Ｐゴシック" charset="0"/>
              <a:cs typeface="ＭＳ Ｐゴシック" charset="0"/>
            </a:endParaRPr>
          </a:p>
          <a:p>
            <a:endParaRPr lang="en-US" sz="1000"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343857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endParaRPr lang="en-US" sz="100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233277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endParaRPr lang="en-US" sz="100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95657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endParaRPr lang="en-US" sz="100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286580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fontAlgn="auto" hangingPunct="1">
              <a:spcBef>
                <a:spcPts val="0"/>
              </a:spcBef>
              <a:spcAft>
                <a:spcPts val="0"/>
              </a:spcAft>
              <a:defRPr/>
            </a:pPr>
            <a:r>
              <a:rPr lang="en-US" spc="40" dirty="0">
                <a:latin typeface="CiscoSansTT ExtraLight" pitchFamily="34" charset="0"/>
                <a:ea typeface="Arial" charset="0"/>
                <a:cs typeface="CiscoSansTT ExtraLight" pitchFamily="34" charset="0"/>
              </a:rPr>
              <a:t>Intel x86 CPU,                 4 Core 2.4GHz </a:t>
            </a: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291621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48199" y="2819400"/>
            <a:ext cx="7223760" cy="990600"/>
          </a:xfrm>
          <a:prstGeom prst="rect">
            <a:avLst/>
          </a:prstGeom>
        </p:spPr>
        <p:txBody>
          <a:bodyPr lIns="0" tIns="0" rIns="0" bIns="0" anchor="b"/>
          <a:lstStyle>
            <a:lvl1pPr>
              <a:defRPr sz="4401"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648200" y="3909482"/>
            <a:ext cx="7223760" cy="433918"/>
          </a:xfrm>
          <a:prstGeom prst="rect">
            <a:avLst/>
          </a:prstGeom>
        </p:spPr>
        <p:txBody>
          <a:bodyPr lIns="0" tIns="0"/>
          <a:lstStyle>
            <a:lvl1pPr marL="0" indent="0" algn="l">
              <a:buNone/>
              <a:defRPr sz="2401">
                <a:solidFill>
                  <a:schemeClr val="bg1"/>
                </a:solidFill>
              </a:defRPr>
            </a:lvl1pPr>
            <a:lvl2pPr marL="609676" indent="0" algn="ctr">
              <a:buNone/>
              <a:defRPr>
                <a:solidFill>
                  <a:schemeClr val="tx1">
                    <a:tint val="75000"/>
                  </a:schemeClr>
                </a:solidFill>
              </a:defRPr>
            </a:lvl2pPr>
            <a:lvl3pPr marL="1219353" indent="0" algn="ctr">
              <a:buNone/>
              <a:defRPr>
                <a:solidFill>
                  <a:schemeClr val="tx1">
                    <a:tint val="75000"/>
                  </a:schemeClr>
                </a:solidFill>
              </a:defRPr>
            </a:lvl3pPr>
            <a:lvl4pPr marL="1829029" indent="0" algn="ctr">
              <a:buNone/>
              <a:defRPr>
                <a:solidFill>
                  <a:schemeClr val="tx1">
                    <a:tint val="75000"/>
                  </a:schemeClr>
                </a:solidFill>
              </a:defRPr>
            </a:lvl4pPr>
            <a:lvl5pPr marL="2438704"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a:off x="4648480" y="3821641"/>
            <a:ext cx="72237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Divider">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798233"/>
            <a:ext cx="8229600" cy="1087967"/>
          </a:xfrm>
          <a:prstGeom prst="rect">
            <a:avLst/>
          </a:prstGeom>
        </p:spPr>
        <p:txBody>
          <a:bodyPr lIns="0" bIns="0" anchor="b"/>
          <a:lstStyle>
            <a:lvl1pPr>
              <a:defRPr sz="4401"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286248" y="3985681"/>
            <a:ext cx="8229600" cy="433918"/>
          </a:xfrm>
          <a:prstGeom prst="rect">
            <a:avLst/>
          </a:prstGeom>
        </p:spPr>
        <p:txBody>
          <a:bodyPr lIns="0" tIns="0"/>
          <a:lstStyle>
            <a:lvl1pPr marL="0" indent="0" algn="l">
              <a:buNone/>
              <a:defRPr sz="2401">
                <a:solidFill>
                  <a:schemeClr val="bg2"/>
                </a:solidFill>
              </a:defRPr>
            </a:lvl1pPr>
            <a:lvl2pPr marL="609676" indent="0" algn="ctr">
              <a:buNone/>
              <a:defRPr>
                <a:solidFill>
                  <a:schemeClr val="tx1">
                    <a:tint val="75000"/>
                  </a:schemeClr>
                </a:solidFill>
              </a:defRPr>
            </a:lvl2pPr>
            <a:lvl3pPr marL="1219353" indent="0" algn="ctr">
              <a:buNone/>
              <a:defRPr>
                <a:solidFill>
                  <a:schemeClr val="tx1">
                    <a:tint val="75000"/>
                  </a:schemeClr>
                </a:solidFill>
              </a:defRPr>
            </a:lvl3pPr>
            <a:lvl4pPr marL="1829029" indent="0" algn="ctr">
              <a:buNone/>
              <a:defRPr>
                <a:solidFill>
                  <a:schemeClr val="tx1">
                    <a:tint val="75000"/>
                  </a:schemeClr>
                </a:solidFill>
              </a:defRPr>
            </a:lvl4pPr>
            <a:lvl5pPr marL="2438704"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a:off x="2286000" y="3908424"/>
            <a:ext cx="8229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80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57324587"/>
      </p:ext>
    </p:extLst>
  </p:cSld>
  <p:clrMapOvr>
    <a:masterClrMapping/>
  </p:clrMapOvr>
  <p:transition spd="med">
    <p:fad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p:cNvSpPr/>
          <p:nvPr userDrawn="1"/>
        </p:nvSpPr>
        <p:spPr>
          <a:xfrm>
            <a:off x="0" y="650"/>
            <a:ext cx="12192000" cy="6878923"/>
          </a:xfrm>
          <a:prstGeom prst="rect">
            <a:avLst/>
          </a:prstGeom>
          <a:gradFill flip="none" rotWithShape="1">
            <a:gsLst>
              <a:gs pos="100000">
                <a:schemeClr val="accent1">
                  <a:tint val="44500"/>
                  <a:satMod val="160000"/>
                  <a:alpha val="66000"/>
                </a:schemeClr>
              </a:gs>
              <a:gs pos="73000">
                <a:srgbClr val="E1E8F5">
                  <a:alpha val="18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dirty="0"/>
          </a:p>
        </p:txBody>
      </p:sp>
      <p:sp>
        <p:nvSpPr>
          <p:cNvPr id="2" name="Title 1"/>
          <p:cNvSpPr>
            <a:spLocks noGrp="1"/>
          </p:cNvSpPr>
          <p:nvPr>
            <p:ph type="title" hasCustomPrompt="1"/>
          </p:nvPr>
        </p:nvSpPr>
        <p:spPr>
          <a:xfrm>
            <a:off x="274859" y="275170"/>
            <a:ext cx="10972800" cy="699449"/>
          </a:xfrm>
          <a:prstGeom prst="rect">
            <a:avLst/>
          </a:prstGeom>
        </p:spPr>
        <p:txBody>
          <a:bodyPr vert="horz" lIns="91436" tIns="45718" rIns="91436" bIns="45718"/>
          <a:lstStyle>
            <a:lvl1pPr algn="l">
              <a:defRPr sz="3733">
                <a:solidFill>
                  <a:srgbClr val="003366"/>
                </a:solidFill>
              </a:defRPr>
            </a:lvl1pPr>
          </a:lstStyle>
          <a:p>
            <a:r>
              <a:rPr lang="en-US" dirty="0"/>
              <a:t>Header</a:t>
            </a:r>
          </a:p>
        </p:txBody>
      </p:sp>
    </p:spTree>
    <p:extLst>
      <p:ext uri="{BB962C8B-B14F-4D97-AF65-F5344CB8AC3E}">
        <p14:creationId xmlns:p14="http://schemas.microsoft.com/office/powerpoint/2010/main" val="146526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48919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68561" tIns="34283" rIns="68561" bIns="34283">
            <a:noAutofit/>
          </a:bodyPr>
          <a:lstStyle>
            <a:lvl1pPr marL="374524" indent="-298351">
              <a:lnSpc>
                <a:spcPct val="95000"/>
              </a:lnSpc>
              <a:spcBef>
                <a:spcPts val="1480"/>
              </a:spcBef>
              <a:buClr>
                <a:schemeClr val="tx1"/>
              </a:buClr>
              <a:buSzPct val="80000"/>
              <a:buFont typeface="Arial"/>
              <a:buChar char="•"/>
              <a:defRPr sz="4933" b="0" i="0">
                <a:solidFill>
                  <a:srgbClr val="676767"/>
                </a:solidFill>
                <a:latin typeface="+mn-lt"/>
                <a:cs typeface="CiscoSans ExtraLight"/>
              </a:defRPr>
            </a:lvl1pPr>
            <a:lvl2pPr marL="677110" indent="-287767">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622" indent="-228526">
              <a:buClr>
                <a:schemeClr val="tx1"/>
              </a:buClr>
              <a:buSzPct val="80000"/>
              <a:buFont typeface="Arial"/>
              <a:buChar char="•"/>
              <a:defRPr sz="2133" b="0" i="0">
                <a:solidFill>
                  <a:srgbClr val="676767"/>
                </a:solidFill>
                <a:latin typeface="+mn-lt"/>
                <a:cs typeface="CiscoSans ExtraLight"/>
              </a:defRPr>
            </a:lvl3pPr>
            <a:lvl4pPr marL="1214562" indent="-228526">
              <a:buClr>
                <a:schemeClr val="tx1"/>
              </a:buClr>
              <a:buSzPct val="80000"/>
              <a:buFont typeface="Arial"/>
              <a:buChar char="•"/>
              <a:defRPr sz="1867" b="0" i="0">
                <a:solidFill>
                  <a:srgbClr val="676767"/>
                </a:solidFill>
                <a:latin typeface="+mn-lt"/>
                <a:cs typeface="CiscoSans ExtraLight"/>
              </a:defRPr>
            </a:lvl4pPr>
            <a:lvl5pPr marL="1443087" indent="-224293">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90"/>
            <a:ext cx="11127317"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4" tIns="34283" rIns="68564" bIns="34283"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9318367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48199" y="2819400"/>
            <a:ext cx="7223760" cy="990600"/>
          </a:xfrm>
          <a:prstGeom prst="rect">
            <a:avLst/>
          </a:prstGeom>
        </p:spPr>
        <p:txBody>
          <a:bodyPr lIns="0" tIns="0" rIns="0" bIns="0" anchor="b"/>
          <a:lstStyle>
            <a:lvl1pPr>
              <a:defRPr sz="4401"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648200" y="3909482"/>
            <a:ext cx="7223760" cy="433918"/>
          </a:xfrm>
          <a:prstGeom prst="rect">
            <a:avLst/>
          </a:prstGeom>
        </p:spPr>
        <p:txBody>
          <a:bodyPr lIns="0" tIns="0"/>
          <a:lstStyle>
            <a:lvl1pPr marL="0" indent="0" algn="l">
              <a:buNone/>
              <a:defRPr sz="2401">
                <a:solidFill>
                  <a:schemeClr val="bg1"/>
                </a:solidFill>
              </a:defRPr>
            </a:lvl1pPr>
            <a:lvl2pPr marL="609676" indent="0" algn="ctr">
              <a:buNone/>
              <a:defRPr>
                <a:solidFill>
                  <a:schemeClr val="tx1">
                    <a:tint val="75000"/>
                  </a:schemeClr>
                </a:solidFill>
              </a:defRPr>
            </a:lvl2pPr>
            <a:lvl3pPr marL="1219353" indent="0" algn="ctr">
              <a:buNone/>
              <a:defRPr>
                <a:solidFill>
                  <a:schemeClr val="tx1">
                    <a:tint val="75000"/>
                  </a:schemeClr>
                </a:solidFill>
              </a:defRPr>
            </a:lvl3pPr>
            <a:lvl4pPr marL="1829029" indent="0" algn="ctr">
              <a:buNone/>
              <a:defRPr>
                <a:solidFill>
                  <a:schemeClr val="tx1">
                    <a:tint val="75000"/>
                  </a:schemeClr>
                </a:solidFill>
              </a:defRPr>
            </a:lvl4pPr>
            <a:lvl5pPr marL="2438704"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a:off x="4648480" y="3821641"/>
            <a:ext cx="72237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043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77176"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996719" indent="-228548">
              <a:buClr>
                <a:schemeClr val="tx2"/>
              </a:buClr>
              <a:buSzPct val="80000"/>
              <a:buFont typeface="Arial"/>
              <a:buChar char="•"/>
              <a:defRPr sz="2133" b="0" i="0">
                <a:solidFill>
                  <a:schemeClr val="tx2"/>
                </a:solidFill>
                <a:latin typeface="+mn-lt"/>
                <a:cs typeface="CiscoSans ExtraLight"/>
              </a:defRPr>
            </a:lvl3pPr>
            <a:lvl4pPr marL="1214683" indent="-228548">
              <a:buClr>
                <a:schemeClr val="tx2"/>
              </a:buClr>
              <a:buSzPct val="80000"/>
              <a:buFont typeface="Arial"/>
              <a:buChar char="•"/>
              <a:defRPr sz="1867" b="0" i="0">
                <a:solidFill>
                  <a:schemeClr val="tx2"/>
                </a:solidFill>
                <a:latin typeface="+mn-lt"/>
                <a:cs typeface="CiscoSans ExtraLight"/>
              </a:defRPr>
            </a:lvl4pPr>
            <a:lvl5pPr marL="1443231" indent="-224314">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7867418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59776839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256111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Drag picture to placeholder or click icon to add</a:t>
            </a:r>
            <a:endParaRPr lang="en-US" noProof="0" dirty="0"/>
          </a:p>
        </p:txBody>
      </p:sp>
      <p:sp>
        <p:nvSpPr>
          <p:cNvPr id="6" name="Text Placeholder 2"/>
          <p:cNvSpPr>
            <a:spLocks noGrp="1"/>
          </p:cNvSpPr>
          <p:nvPr>
            <p:ph type="body" sz="quarter" idx="11"/>
          </p:nvPr>
        </p:nvSpPr>
        <p:spPr bwMode="auto">
          <a:xfrm>
            <a:off x="666751" y="5222857"/>
            <a:ext cx="10852149" cy="68480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3885777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798233"/>
            <a:ext cx="8229600" cy="1087967"/>
          </a:xfrm>
          <a:prstGeom prst="rect">
            <a:avLst/>
          </a:prstGeom>
        </p:spPr>
        <p:txBody>
          <a:bodyPr lIns="0" bIns="0" anchor="b"/>
          <a:lstStyle>
            <a:lvl1pPr>
              <a:defRPr sz="4401"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286248" y="3985681"/>
            <a:ext cx="8229600" cy="433918"/>
          </a:xfrm>
          <a:prstGeom prst="rect">
            <a:avLst/>
          </a:prstGeom>
        </p:spPr>
        <p:txBody>
          <a:bodyPr lIns="0" tIns="0"/>
          <a:lstStyle>
            <a:lvl1pPr marL="0" indent="0" algn="l">
              <a:buNone/>
              <a:defRPr sz="2401">
                <a:solidFill>
                  <a:schemeClr val="bg2"/>
                </a:solidFill>
              </a:defRPr>
            </a:lvl1pPr>
            <a:lvl2pPr marL="609676" indent="0" algn="ctr">
              <a:buNone/>
              <a:defRPr>
                <a:solidFill>
                  <a:schemeClr val="tx1">
                    <a:tint val="75000"/>
                  </a:schemeClr>
                </a:solidFill>
              </a:defRPr>
            </a:lvl2pPr>
            <a:lvl3pPr marL="1219353" indent="0" algn="ctr">
              <a:buNone/>
              <a:defRPr>
                <a:solidFill>
                  <a:schemeClr val="tx1">
                    <a:tint val="75000"/>
                  </a:schemeClr>
                </a:solidFill>
              </a:defRPr>
            </a:lvl3pPr>
            <a:lvl4pPr marL="1829029" indent="0" algn="ctr">
              <a:buNone/>
              <a:defRPr>
                <a:solidFill>
                  <a:schemeClr val="tx1">
                    <a:tint val="75000"/>
                  </a:schemeClr>
                </a:solidFill>
              </a:defRPr>
            </a:lvl4pPr>
            <a:lvl5pPr marL="2438704"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a:off x="2286000" y="3908424"/>
            <a:ext cx="8229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1569173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275" y="1666619"/>
            <a:ext cx="11443668" cy="4354712"/>
          </a:xfrm>
          <a:prstGeom prst="rect">
            <a:avLst/>
          </a:prstGeom>
        </p:spPr>
        <p:txBody>
          <a:bodyPr>
            <a:noAutofit/>
          </a:bodyPr>
          <a:lstStyle>
            <a:lvl1pPr marL="374641" indent="-298443">
              <a:lnSpc>
                <a:spcPct val="95000"/>
              </a:lnSpc>
              <a:spcBef>
                <a:spcPts val="1480"/>
              </a:spcBef>
              <a:buClr>
                <a:schemeClr val="tx2"/>
              </a:buClr>
              <a:buSzPct val="80000"/>
              <a:buFont typeface="Wingdings" panose="05000000000000000000" pitchFamily="2" charset="2"/>
              <a:buChar char="§"/>
              <a:defRPr sz="2667" b="0" i="0">
                <a:solidFill>
                  <a:schemeClr val="tx2"/>
                </a:solidFill>
                <a:latin typeface="+mn-lt"/>
                <a:cs typeface="CiscoSans ExtraLight"/>
              </a:defRPr>
            </a:lvl1pPr>
            <a:lvl2pPr marL="677316" indent="-287859">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926" indent="-228594">
              <a:buClr>
                <a:schemeClr val="tx2"/>
              </a:buClr>
              <a:buSzPct val="80000"/>
              <a:buFont typeface="Wingdings" panose="05000000000000000000" pitchFamily="2" charset="2"/>
              <a:buChar char="§"/>
              <a:defRPr sz="2133" b="0" i="0">
                <a:solidFill>
                  <a:schemeClr val="tx2"/>
                </a:solidFill>
                <a:latin typeface="+mn-lt"/>
                <a:cs typeface="CiscoSans ExtraLight"/>
              </a:defRPr>
            </a:lvl3pPr>
            <a:lvl4pPr marL="1214936" indent="-228594">
              <a:buClr>
                <a:schemeClr val="tx2"/>
              </a:buClr>
              <a:buSzPct val="80000"/>
              <a:buFont typeface="Wingdings" panose="05000000000000000000" pitchFamily="2" charset="2"/>
              <a:buChar char="§"/>
              <a:defRPr sz="1867" b="0" i="0">
                <a:solidFill>
                  <a:schemeClr val="tx2"/>
                </a:solidFill>
                <a:latin typeface="+mn-lt"/>
                <a:cs typeface="CiscoSans ExtraLight"/>
              </a:defRPr>
            </a:lvl4pPr>
            <a:lvl5pPr marL="1443531" indent="-224361">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33"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203799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8" y="2119"/>
          <a:ext cx="2116" cy="2116"/>
        </p:xfrm>
        <a:graphic>
          <a:graphicData uri="http://schemas.openxmlformats.org/presentationml/2006/ole">
            <mc:AlternateContent xmlns:mc="http://schemas.openxmlformats.org/markup-compatibility/2006">
              <mc:Choice xmlns:v="urn:schemas-microsoft-com:vml" Requires="v">
                <p:oleObj spid="_x0000_s24608" name="think-cell Slide" r:id="rId4" imgW="476" imgH="357" progId="TCLayout.ActiveDocument.1">
                  <p:embed/>
                </p:oleObj>
              </mc:Choice>
              <mc:Fallback>
                <p:oleObj name="think-cell Slide" r:id="rId4" imgW="476" imgH="357"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Placeholder 5"/>
          <p:cNvSpPr>
            <a:spLocks noGrp="1"/>
          </p:cNvSpPr>
          <p:nvPr>
            <p:ph type="title"/>
          </p:nvPr>
        </p:nvSpPr>
        <p:spPr bwMode="auto">
          <a:xfrm>
            <a:off x="583688" y="455086"/>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158827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75938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69767429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60318252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75488" y="207435"/>
            <a:ext cx="11350752" cy="579965"/>
          </a:xfrm>
        </p:spPr>
        <p:txBody>
          <a:bodyPr/>
          <a:lstStyle>
            <a:lvl1pPr marL="8334" indent="-8334" algn="l" defTabSz="609585" rtl="0" eaLnBrk="0" fontAlgn="base" hangingPunct="0">
              <a:lnSpc>
                <a:spcPct val="90000"/>
              </a:lnSpc>
              <a:spcBef>
                <a:spcPct val="0"/>
              </a:spcBef>
              <a:spcAft>
                <a:spcPct val="0"/>
              </a:spcAft>
              <a:defRPr lang="en-US" sz="3733" b="0" kern="1200" baseline="0" dirty="0">
                <a:solidFill>
                  <a:schemeClr val="tx1"/>
                </a:solidFill>
                <a:latin typeface="+mj-lt"/>
                <a:ea typeface="+mj-ea"/>
                <a:cs typeface="+mj-cs"/>
                <a:sym typeface="Arial" pitchFamily="34" charset="0"/>
              </a:defRPr>
            </a:lvl1pPr>
          </a:lstStyle>
          <a:p>
            <a:r>
              <a:rPr lang="en-US" dirty="0"/>
              <a:t>Slide Title</a:t>
            </a:r>
          </a:p>
        </p:txBody>
      </p:sp>
    </p:spTree>
    <p:extLst>
      <p:ext uri="{BB962C8B-B14F-4D97-AF65-F5344CB8AC3E}">
        <p14:creationId xmlns:p14="http://schemas.microsoft.com/office/powerpoint/2010/main" val="27712939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946234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021735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74698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ody - Blank No Header">
    <p:spTree>
      <p:nvGrpSpPr>
        <p:cNvPr id="1" name=""/>
        <p:cNvGrpSpPr/>
        <p:nvPr/>
      </p:nvGrpSpPr>
      <p:grpSpPr>
        <a:xfrm>
          <a:off x="0" y="0"/>
          <a:ext cx="0" cy="0"/>
          <a:chOff x="0" y="0"/>
          <a:chExt cx="0" cy="0"/>
        </a:xfrm>
      </p:grpSpPr>
      <p:sp>
        <p:nvSpPr>
          <p:cNvPr id="2" name="Rectangle 1"/>
          <p:cNvSpPr/>
          <p:nvPr userDrawn="1"/>
        </p:nvSpPr>
        <p:spPr>
          <a:xfrm>
            <a:off x="0" y="0"/>
            <a:ext cx="1219809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124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605729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455104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22857"/>
            <a:ext cx="10852149" cy="68480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31275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44653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919849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40024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943231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59673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920955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42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rgbClr val="005073"/>
              </a:solidFill>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dirty="0">
                <a:solidFill>
                  <a:srgbClr val="00BCEB">
                    <a:lumMod val="75000"/>
                  </a:srgbClr>
                </a:solidFill>
                <a:latin typeface="CiscoSansTT ExtraLight"/>
                <a:ea typeface=""/>
                <a:cs typeface="CiscoSans Thin"/>
              </a:rPr>
              <a:t>© 2017  Cisco and/or its affiliates. All rights reserved.   Cisco Confidential</a:t>
            </a:r>
          </a:p>
        </p:txBody>
      </p:sp>
    </p:spTree>
    <p:extLst>
      <p:ext uri="{BB962C8B-B14F-4D97-AF65-F5344CB8AC3E}">
        <p14:creationId xmlns:p14="http://schemas.microsoft.com/office/powerpoint/2010/main" val="424386158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655766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483471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63290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2966715440"/>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98512234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905" y="6322204"/>
            <a:ext cx="582104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857955755"/>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dirty="0"/>
              <a:t>Click to edit Master text styles</a:t>
            </a:r>
          </a:p>
        </p:txBody>
      </p:sp>
      <p:sp>
        <p:nvSpPr>
          <p:cNvPr id="10"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3818633212"/>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90231145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4"/>
            <a:ext cx="582104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34082507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143721736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ody Bullets">
    <p:spTree>
      <p:nvGrpSpPr>
        <p:cNvPr id="1" name=""/>
        <p:cNvGrpSpPr/>
        <p:nvPr/>
      </p:nvGrpSpPr>
      <p:grpSpPr>
        <a:xfrm>
          <a:off x="0" y="0"/>
          <a:ext cx="0" cy="0"/>
          <a:chOff x="0" y="0"/>
          <a:chExt cx="0" cy="0"/>
        </a:xfrm>
      </p:grpSpPr>
      <p:sp>
        <p:nvSpPr>
          <p:cNvPr id="7" name="Title 1"/>
          <p:cNvSpPr>
            <a:spLocks noGrp="1"/>
          </p:cNvSpPr>
          <p:nvPr>
            <p:ph type="title"/>
          </p:nvPr>
        </p:nvSpPr>
        <p:spPr>
          <a:xfrm>
            <a:off x="532745" y="655638"/>
            <a:ext cx="11126510" cy="792162"/>
          </a:xfrm>
          <a:prstGeom prst="rect">
            <a:avLst/>
          </a:prstGeom>
        </p:spPr>
        <p:txBody>
          <a:bodyPr lIns="0" anchor="b"/>
          <a:lstStyle>
            <a:lvl1pPr>
              <a:defRPr sz="3600" cap="none" baseline="0">
                <a:solidFill>
                  <a:schemeClr val="tx1"/>
                </a:solidFill>
              </a:defRPr>
            </a:lvl1pPr>
          </a:lstStyle>
          <a:p>
            <a:r>
              <a:rPr lang="en-US" dirty="0"/>
              <a:t>Click to edit Master title style</a:t>
            </a:r>
          </a:p>
        </p:txBody>
      </p:sp>
      <p:sp>
        <p:nvSpPr>
          <p:cNvPr id="8" name="Text Placeholder 4"/>
          <p:cNvSpPr>
            <a:spLocks noGrp="1"/>
          </p:cNvSpPr>
          <p:nvPr>
            <p:ph type="body" sz="quarter" idx="12"/>
          </p:nvPr>
        </p:nvSpPr>
        <p:spPr>
          <a:xfrm>
            <a:off x="531951" y="1600200"/>
            <a:ext cx="11128098" cy="4343400"/>
          </a:xfrm>
          <a:prstGeom prst="rect">
            <a:avLst/>
          </a:prstGeom>
        </p:spPr>
        <p:txBody>
          <a:bodyPr lIns="0" tIns="91440">
            <a:normAutofit/>
          </a:bodyPr>
          <a:lstStyle>
            <a:lvl1pPr marL="227013" indent="-227013">
              <a:spcBef>
                <a:spcPts val="0"/>
              </a:spcBef>
              <a:spcAft>
                <a:spcPts val="1200"/>
              </a:spcAft>
              <a:buClr>
                <a:schemeClr val="bg2"/>
              </a:buClr>
              <a:buFont typeface="Webdings" panose="05030102010509060703" pitchFamily="18" charset="2"/>
              <a:buChar char=""/>
              <a:defRPr sz="2801">
                <a:solidFill>
                  <a:schemeClr val="bg2"/>
                </a:solidFill>
              </a:defRPr>
            </a:lvl1pPr>
            <a:lvl2pPr marL="458926" indent="-231845">
              <a:spcBef>
                <a:spcPts val="0"/>
              </a:spcBef>
              <a:spcAft>
                <a:spcPts val="1200"/>
              </a:spcAft>
              <a:defRPr sz="2401">
                <a:solidFill>
                  <a:schemeClr val="bg2"/>
                </a:solidFill>
              </a:defRPr>
            </a:lvl2pPr>
            <a:lvl3pPr marL="913087" indent="-225493">
              <a:spcBef>
                <a:spcPts val="0"/>
              </a:spcBef>
              <a:spcAft>
                <a:spcPts val="1200"/>
              </a:spcAft>
              <a:defRPr sz="1801">
                <a:solidFill>
                  <a:schemeClr val="bg2"/>
                </a:solidFill>
              </a:defRPr>
            </a:lvl3pPr>
            <a:lvl4pPr marL="1256090" indent="-227081">
              <a:spcBef>
                <a:spcPts val="0"/>
              </a:spcBef>
              <a:spcAft>
                <a:spcPts val="1200"/>
              </a:spcAft>
              <a:defRPr sz="1600">
                <a:solidFill>
                  <a:schemeClr val="bg2"/>
                </a:solidFill>
              </a:defRPr>
            </a:lvl4pPr>
            <a:lvl5pPr marL="1600680" indent="-225493">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0" y="1447800"/>
            <a:ext cx="12252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482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4"/>
            <a:ext cx="582104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682316381"/>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4"/>
            <a:ext cx="582104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312538783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762722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4933" b="0" i="0">
                <a:solidFill>
                  <a:srgbClr val="676767"/>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90494748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784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1496660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125890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80124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995519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02568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Bullets">
    <p:spTree>
      <p:nvGrpSpPr>
        <p:cNvPr id="1" name=""/>
        <p:cNvGrpSpPr/>
        <p:nvPr/>
      </p:nvGrpSpPr>
      <p:grpSpPr>
        <a:xfrm>
          <a:off x="0" y="0"/>
          <a:ext cx="0" cy="0"/>
          <a:chOff x="0" y="0"/>
          <a:chExt cx="0" cy="0"/>
        </a:xfrm>
      </p:grpSpPr>
      <p:sp>
        <p:nvSpPr>
          <p:cNvPr id="7" name="Title 1"/>
          <p:cNvSpPr>
            <a:spLocks noGrp="1"/>
          </p:cNvSpPr>
          <p:nvPr>
            <p:ph type="title"/>
          </p:nvPr>
        </p:nvSpPr>
        <p:spPr>
          <a:xfrm>
            <a:off x="532745" y="655638"/>
            <a:ext cx="11126510" cy="792162"/>
          </a:xfrm>
          <a:prstGeom prst="rect">
            <a:avLst/>
          </a:prstGeom>
        </p:spPr>
        <p:txBody>
          <a:bodyPr lIns="0" anchor="b"/>
          <a:lstStyle>
            <a:lvl1pPr>
              <a:defRPr sz="3600" cap="none" baseline="0">
                <a:solidFill>
                  <a:schemeClr val="tx1"/>
                </a:solidFill>
              </a:defRPr>
            </a:lvl1pPr>
          </a:lstStyle>
          <a:p>
            <a:r>
              <a:rPr lang="en-US" dirty="0"/>
              <a:t>Click to edit Master title style</a:t>
            </a:r>
          </a:p>
        </p:txBody>
      </p:sp>
      <p:sp>
        <p:nvSpPr>
          <p:cNvPr id="8" name="Text Placeholder 4"/>
          <p:cNvSpPr>
            <a:spLocks noGrp="1"/>
          </p:cNvSpPr>
          <p:nvPr>
            <p:ph type="body" sz="quarter" idx="12"/>
          </p:nvPr>
        </p:nvSpPr>
        <p:spPr>
          <a:xfrm>
            <a:off x="531951" y="1600200"/>
            <a:ext cx="11128098" cy="4343400"/>
          </a:xfrm>
          <a:prstGeom prst="rect">
            <a:avLst/>
          </a:prstGeom>
        </p:spPr>
        <p:txBody>
          <a:bodyPr lIns="0" tIns="91440">
            <a:normAutofit/>
          </a:bodyPr>
          <a:lstStyle>
            <a:lvl1pPr marL="227013" indent="-227013">
              <a:spcBef>
                <a:spcPts val="0"/>
              </a:spcBef>
              <a:spcAft>
                <a:spcPts val="1200"/>
              </a:spcAft>
              <a:buClr>
                <a:schemeClr val="bg2"/>
              </a:buClr>
              <a:buFont typeface="Webdings" panose="05030102010509060703" pitchFamily="18" charset="2"/>
              <a:buChar char=""/>
              <a:defRPr sz="2801">
                <a:solidFill>
                  <a:schemeClr val="bg2"/>
                </a:solidFill>
              </a:defRPr>
            </a:lvl1pPr>
            <a:lvl2pPr marL="458926" indent="-231845">
              <a:spcBef>
                <a:spcPts val="0"/>
              </a:spcBef>
              <a:spcAft>
                <a:spcPts val="1200"/>
              </a:spcAft>
              <a:defRPr sz="2401">
                <a:solidFill>
                  <a:schemeClr val="bg2"/>
                </a:solidFill>
              </a:defRPr>
            </a:lvl2pPr>
            <a:lvl3pPr marL="913087" indent="-225493">
              <a:spcBef>
                <a:spcPts val="0"/>
              </a:spcBef>
              <a:spcAft>
                <a:spcPts val="1200"/>
              </a:spcAft>
              <a:defRPr sz="1801">
                <a:solidFill>
                  <a:schemeClr val="bg2"/>
                </a:solidFill>
              </a:defRPr>
            </a:lvl3pPr>
            <a:lvl4pPr marL="1256090" indent="-227081">
              <a:spcBef>
                <a:spcPts val="0"/>
              </a:spcBef>
              <a:spcAft>
                <a:spcPts val="1200"/>
              </a:spcAft>
              <a:defRPr sz="1600">
                <a:solidFill>
                  <a:schemeClr val="bg2"/>
                </a:solidFill>
              </a:defRPr>
            </a:lvl4pPr>
            <a:lvl5pPr marL="1600680" indent="-225493">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0" y="1447800"/>
            <a:ext cx="12252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837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22857"/>
            <a:ext cx="10852149" cy="68480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001673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447909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730628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userDrawn="1"/>
        </p:nvSpPr>
        <p:spPr bwMode="ltGray">
          <a:xfrm>
            <a:off x="636905" y="6322204"/>
            <a:ext cx="5791412"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848543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051008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99093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486146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266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296963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41289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Charts">
    <p:spTree>
      <p:nvGrpSpPr>
        <p:cNvPr id="1" name=""/>
        <p:cNvGrpSpPr/>
        <p:nvPr/>
      </p:nvGrpSpPr>
      <p:grpSpPr>
        <a:xfrm>
          <a:off x="0" y="0"/>
          <a:ext cx="0" cy="0"/>
          <a:chOff x="0" y="0"/>
          <a:chExt cx="0" cy="0"/>
        </a:xfrm>
      </p:grpSpPr>
      <p:sp>
        <p:nvSpPr>
          <p:cNvPr id="6" name="Title 1"/>
          <p:cNvSpPr>
            <a:spLocks noGrp="1"/>
          </p:cNvSpPr>
          <p:nvPr>
            <p:ph type="title"/>
          </p:nvPr>
        </p:nvSpPr>
        <p:spPr>
          <a:xfrm>
            <a:off x="532745" y="655638"/>
            <a:ext cx="11126510" cy="792162"/>
          </a:xfrm>
          <a:prstGeom prst="rect">
            <a:avLst/>
          </a:prstGeom>
        </p:spPr>
        <p:txBody>
          <a:bodyPr lIns="0" anchor="b"/>
          <a:lstStyle>
            <a:lvl1pPr>
              <a:defRPr sz="3600" cap="none" baseline="0">
                <a:solidFill>
                  <a:schemeClr val="tx1"/>
                </a:solidFill>
              </a:defRPr>
            </a:lvl1pPr>
          </a:lstStyle>
          <a:p>
            <a:r>
              <a:rPr lang="en-US" dirty="0"/>
              <a:t>Click to edit Master title style</a:t>
            </a:r>
          </a:p>
        </p:txBody>
      </p:sp>
      <p:cxnSp>
        <p:nvCxnSpPr>
          <p:cNvPr id="7" name="Straight Connector 6"/>
          <p:cNvCxnSpPr/>
          <p:nvPr userDrawn="1"/>
        </p:nvCxnSpPr>
        <p:spPr>
          <a:xfrm>
            <a:off x="0" y="1447800"/>
            <a:ext cx="12252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239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3723996926"/>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5" y="6322204"/>
            <a:ext cx="5791412"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199068638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904" y="6322204"/>
            <a:ext cx="579141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1471700811"/>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dirty="0"/>
              <a:t>Click to edit Master text styles</a:t>
            </a:r>
          </a:p>
        </p:txBody>
      </p:sp>
      <p:sp>
        <p:nvSpPr>
          <p:cNvPr id="10" name="Rectangle 4"/>
          <p:cNvSpPr>
            <a:spLocks noChangeArrowheads="1"/>
          </p:cNvSpPr>
          <p:nvPr userDrawn="1"/>
        </p:nvSpPr>
        <p:spPr bwMode="ltGray">
          <a:xfrm>
            <a:off x="636905" y="6322204"/>
            <a:ext cx="5791412"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185668326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4"/>
            <a:ext cx="5791412"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1420786729"/>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4" y="6322204"/>
            <a:ext cx="579141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179386414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4"/>
            <a:ext cx="5791412"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2063272667"/>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4" y="6322204"/>
            <a:ext cx="579141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428493"/>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4" y="6322204"/>
            <a:ext cx="579141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3945079360"/>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21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 Blank">
    <p:spTree>
      <p:nvGrpSpPr>
        <p:cNvPr id="1" name=""/>
        <p:cNvGrpSpPr/>
        <p:nvPr/>
      </p:nvGrpSpPr>
      <p:grpSpPr>
        <a:xfrm>
          <a:off x="0" y="0"/>
          <a:ext cx="0" cy="0"/>
          <a:chOff x="0" y="0"/>
          <a:chExt cx="0" cy="0"/>
        </a:xfrm>
      </p:grpSpPr>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 Blank No Header">
    <p:spTree>
      <p:nvGrpSpPr>
        <p:cNvPr id="1" name=""/>
        <p:cNvGrpSpPr/>
        <p:nvPr/>
      </p:nvGrpSpPr>
      <p:grpSpPr>
        <a:xfrm>
          <a:off x="0" y="0"/>
          <a:ext cx="0" cy="0"/>
          <a:chOff x="0" y="0"/>
          <a:chExt cx="0" cy="0"/>
        </a:xfrm>
      </p:grpSpPr>
      <p:sp>
        <p:nvSpPr>
          <p:cNvPr id="2" name="Rectangle 1"/>
          <p:cNvSpPr/>
          <p:nvPr userDrawn="1"/>
        </p:nvSpPr>
        <p:spPr>
          <a:xfrm>
            <a:off x="0" y="0"/>
            <a:ext cx="1219809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7752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4.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5.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5.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5"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85248" y="317617"/>
            <a:ext cx="1828800" cy="44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246318"/>
      </p:ext>
    </p:extLst>
  </p:cSld>
  <p:clrMap bg1="lt1" tx1="dk1" bg2="lt2" tx2="dk2" accent1="accent1" accent2="accent2" accent3="accent3" accent4="accent4" accent5="accent5" accent6="accent6" hlink="hlink" folHlink="folHlink"/>
  <p:sldLayoutIdLst>
    <p:sldLayoutId id="2147483959" r:id="rId1"/>
  </p:sldLayoutIdLst>
  <p:hf hdr="0" dt="0"/>
  <p:txStyles>
    <p:titleStyle>
      <a:lvl1pPr algn="l" defTabSz="1217978" rtl="0" eaLnBrk="0" fontAlgn="base" hangingPunct="0">
        <a:spcBef>
          <a:spcPct val="0"/>
        </a:spcBef>
        <a:spcAft>
          <a:spcPct val="0"/>
        </a:spcAft>
        <a:defRPr sz="4401" kern="1200">
          <a:solidFill>
            <a:schemeClr val="tx1"/>
          </a:solidFill>
          <a:latin typeface="+mj-lt"/>
          <a:ea typeface="+mj-ea"/>
          <a:cs typeface="+mj-cs"/>
        </a:defRPr>
      </a:lvl1pPr>
      <a:lvl2pPr algn="l" defTabSz="1217978" rtl="0" eaLnBrk="0" fontAlgn="base" hangingPunct="0">
        <a:spcBef>
          <a:spcPct val="0"/>
        </a:spcBef>
        <a:spcAft>
          <a:spcPct val="0"/>
        </a:spcAft>
        <a:defRPr sz="4401">
          <a:solidFill>
            <a:schemeClr val="tx1"/>
          </a:solidFill>
          <a:latin typeface="Corbel" pitchFamily="34" charset="0"/>
        </a:defRPr>
      </a:lvl2pPr>
      <a:lvl3pPr algn="l" defTabSz="1217978" rtl="0" eaLnBrk="0" fontAlgn="base" hangingPunct="0">
        <a:spcBef>
          <a:spcPct val="0"/>
        </a:spcBef>
        <a:spcAft>
          <a:spcPct val="0"/>
        </a:spcAft>
        <a:defRPr sz="4401">
          <a:solidFill>
            <a:schemeClr val="tx1"/>
          </a:solidFill>
          <a:latin typeface="Corbel" pitchFamily="34" charset="0"/>
        </a:defRPr>
      </a:lvl3pPr>
      <a:lvl4pPr algn="l" defTabSz="1217978" rtl="0" eaLnBrk="0" fontAlgn="base" hangingPunct="0">
        <a:spcBef>
          <a:spcPct val="0"/>
        </a:spcBef>
        <a:spcAft>
          <a:spcPct val="0"/>
        </a:spcAft>
        <a:defRPr sz="4401">
          <a:solidFill>
            <a:schemeClr val="tx1"/>
          </a:solidFill>
          <a:latin typeface="Corbel" pitchFamily="34" charset="0"/>
        </a:defRPr>
      </a:lvl4pPr>
      <a:lvl5pPr algn="l" defTabSz="1217978" rtl="0" eaLnBrk="0" fontAlgn="base" hangingPunct="0">
        <a:spcBef>
          <a:spcPct val="0"/>
        </a:spcBef>
        <a:spcAft>
          <a:spcPct val="0"/>
        </a:spcAft>
        <a:defRPr sz="4401">
          <a:solidFill>
            <a:schemeClr val="tx1"/>
          </a:solidFill>
          <a:latin typeface="Corbel" pitchFamily="34" charset="0"/>
        </a:defRPr>
      </a:lvl5pPr>
      <a:lvl6pPr marL="457337" algn="ctr" defTabSz="1217978" rtl="0" eaLnBrk="1" fontAlgn="base" hangingPunct="1">
        <a:spcBef>
          <a:spcPct val="0"/>
        </a:spcBef>
        <a:spcAft>
          <a:spcPct val="0"/>
        </a:spcAft>
        <a:defRPr sz="5902">
          <a:solidFill>
            <a:schemeClr val="tx1"/>
          </a:solidFill>
          <a:latin typeface="Work Sans Light" pitchFamily="2" charset="0"/>
        </a:defRPr>
      </a:lvl6pPr>
      <a:lvl7pPr marL="914674" algn="ctr" defTabSz="1217978" rtl="0" eaLnBrk="1" fontAlgn="base" hangingPunct="1">
        <a:spcBef>
          <a:spcPct val="0"/>
        </a:spcBef>
        <a:spcAft>
          <a:spcPct val="0"/>
        </a:spcAft>
        <a:defRPr sz="5902">
          <a:solidFill>
            <a:schemeClr val="tx1"/>
          </a:solidFill>
          <a:latin typeface="Work Sans Light" pitchFamily="2" charset="0"/>
        </a:defRPr>
      </a:lvl7pPr>
      <a:lvl8pPr marL="1372011" algn="ctr" defTabSz="1217978" rtl="0" eaLnBrk="1" fontAlgn="base" hangingPunct="1">
        <a:spcBef>
          <a:spcPct val="0"/>
        </a:spcBef>
        <a:spcAft>
          <a:spcPct val="0"/>
        </a:spcAft>
        <a:defRPr sz="5902">
          <a:solidFill>
            <a:schemeClr val="tx1"/>
          </a:solidFill>
          <a:latin typeface="Work Sans Light" pitchFamily="2" charset="0"/>
        </a:defRPr>
      </a:lvl8pPr>
      <a:lvl9pPr marL="1829349" algn="ctr" defTabSz="1217978" rtl="0" eaLnBrk="1" fontAlgn="base" hangingPunct="1">
        <a:spcBef>
          <a:spcPct val="0"/>
        </a:spcBef>
        <a:spcAft>
          <a:spcPct val="0"/>
        </a:spcAft>
        <a:defRPr sz="5902">
          <a:solidFill>
            <a:schemeClr val="tx1"/>
          </a:solidFill>
          <a:latin typeface="Work Sans Light" pitchFamily="2" charset="0"/>
        </a:defRPr>
      </a:lvl9pPr>
    </p:titleStyle>
    <p:bodyStyle>
      <a:lvl1pPr marL="455750" indent="-455750" algn="l" defTabSz="1217978" rtl="0" eaLnBrk="0" fontAlgn="base" hangingPunct="0">
        <a:spcBef>
          <a:spcPct val="20000"/>
        </a:spcBef>
        <a:spcAft>
          <a:spcPct val="0"/>
        </a:spcAft>
        <a:buFont typeface="Arial" charset="0"/>
        <a:buChar char="•"/>
        <a:defRPr sz="3601" kern="1200">
          <a:solidFill>
            <a:schemeClr val="bg1"/>
          </a:solidFill>
          <a:latin typeface="+mn-lt"/>
          <a:ea typeface="+mn-ea"/>
          <a:cs typeface="+mn-cs"/>
        </a:defRPr>
      </a:lvl1pPr>
      <a:lvl2pPr marL="989310" indent="-379527" algn="l" defTabSz="1217978" rtl="0" eaLnBrk="0" fontAlgn="base" hangingPunct="0">
        <a:spcBef>
          <a:spcPct val="20000"/>
        </a:spcBef>
        <a:spcAft>
          <a:spcPct val="0"/>
        </a:spcAft>
        <a:buFont typeface="Arial" charset="0"/>
        <a:buChar char="–"/>
        <a:defRPr sz="3201" kern="1200">
          <a:solidFill>
            <a:schemeClr val="bg1"/>
          </a:solidFill>
          <a:latin typeface="+mn-lt"/>
          <a:ea typeface="+mn-ea"/>
          <a:cs typeface="+mn-cs"/>
        </a:defRPr>
      </a:lvl2pPr>
      <a:lvl3pPr marL="1522870" indent="-303304" algn="l" defTabSz="1217978" rtl="0" eaLnBrk="0" fontAlgn="base" hangingPunct="0">
        <a:spcBef>
          <a:spcPct val="20000"/>
        </a:spcBef>
        <a:spcAft>
          <a:spcPct val="0"/>
        </a:spcAft>
        <a:buFont typeface="Arial" charset="0"/>
        <a:buChar char="•"/>
        <a:defRPr sz="2401" kern="1200">
          <a:solidFill>
            <a:schemeClr val="bg1"/>
          </a:solidFill>
          <a:latin typeface="+mn-lt"/>
          <a:ea typeface="+mn-ea"/>
          <a:cs typeface="+mn-cs"/>
        </a:defRPr>
      </a:lvl3pPr>
      <a:lvl4pPr marL="2132653" indent="-303304" algn="l" defTabSz="1217978" rtl="0" eaLnBrk="0" fontAlgn="base" hangingPunct="0">
        <a:spcBef>
          <a:spcPct val="20000"/>
        </a:spcBef>
        <a:spcAft>
          <a:spcPct val="0"/>
        </a:spcAft>
        <a:buFont typeface="Arial" charset="0"/>
        <a:buChar char="–"/>
        <a:defRPr sz="2001" kern="1200">
          <a:solidFill>
            <a:schemeClr val="bg1"/>
          </a:solidFill>
          <a:latin typeface="+mn-lt"/>
          <a:ea typeface="+mn-ea"/>
          <a:cs typeface="+mn-cs"/>
        </a:defRPr>
      </a:lvl4pPr>
      <a:lvl5pPr marL="2742435" indent="-303304" algn="l" defTabSz="1217978" rtl="0" eaLnBrk="0" fontAlgn="base" hangingPunct="0">
        <a:spcBef>
          <a:spcPct val="20000"/>
        </a:spcBef>
        <a:spcAft>
          <a:spcPct val="0"/>
        </a:spcAft>
        <a:buFont typeface="Arial" charset="0"/>
        <a:buChar char="»"/>
        <a:defRPr sz="2001" kern="1200">
          <a:solidFill>
            <a:schemeClr val="bg1"/>
          </a:solidFill>
          <a:latin typeface="+mn-lt"/>
          <a:ea typeface="+mn-ea"/>
          <a:cs typeface="+mn-cs"/>
        </a:defRPr>
      </a:lvl5pPr>
      <a:lvl6pPr marL="3353219"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6pPr>
      <a:lvl7pPr marL="3962896"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7pPr>
      <a:lvl8pPr marL="4572571"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8pPr>
      <a:lvl9pPr marL="5182247"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9pPr>
    </p:bodyStyle>
    <p:otherStyle>
      <a:defPPr>
        <a:defRPr lang="en-US"/>
      </a:defPPr>
      <a:lvl1pPr marL="0" algn="l" defTabSz="1219353" rtl="0" eaLnBrk="1" latinLnBrk="0" hangingPunct="1">
        <a:defRPr sz="2401" kern="1200">
          <a:solidFill>
            <a:schemeClr val="tx1"/>
          </a:solidFill>
          <a:latin typeface="+mn-lt"/>
          <a:ea typeface="+mn-ea"/>
          <a:cs typeface="+mn-cs"/>
        </a:defRPr>
      </a:lvl1pPr>
      <a:lvl2pPr marL="609676" algn="l" defTabSz="1219353" rtl="0" eaLnBrk="1" latinLnBrk="0" hangingPunct="1">
        <a:defRPr sz="2401" kern="1200">
          <a:solidFill>
            <a:schemeClr val="tx1"/>
          </a:solidFill>
          <a:latin typeface="+mn-lt"/>
          <a:ea typeface="+mn-ea"/>
          <a:cs typeface="+mn-cs"/>
        </a:defRPr>
      </a:lvl2pPr>
      <a:lvl3pPr marL="1219353" algn="l" defTabSz="1219353" rtl="0" eaLnBrk="1" latinLnBrk="0" hangingPunct="1">
        <a:defRPr sz="2401" kern="1200">
          <a:solidFill>
            <a:schemeClr val="tx1"/>
          </a:solidFill>
          <a:latin typeface="+mn-lt"/>
          <a:ea typeface="+mn-ea"/>
          <a:cs typeface="+mn-cs"/>
        </a:defRPr>
      </a:lvl3pPr>
      <a:lvl4pPr marL="1829029" algn="l" defTabSz="1219353" rtl="0" eaLnBrk="1" latinLnBrk="0" hangingPunct="1">
        <a:defRPr sz="2401" kern="1200">
          <a:solidFill>
            <a:schemeClr val="tx1"/>
          </a:solidFill>
          <a:latin typeface="+mn-lt"/>
          <a:ea typeface="+mn-ea"/>
          <a:cs typeface="+mn-cs"/>
        </a:defRPr>
      </a:lvl4pPr>
      <a:lvl5pPr marL="2438704" algn="l" defTabSz="1219353" rtl="0" eaLnBrk="1" latinLnBrk="0" hangingPunct="1">
        <a:defRPr sz="2401" kern="1200">
          <a:solidFill>
            <a:schemeClr val="tx1"/>
          </a:solidFill>
          <a:latin typeface="+mn-lt"/>
          <a:ea typeface="+mn-ea"/>
          <a:cs typeface="+mn-cs"/>
        </a:defRPr>
      </a:lvl5pPr>
      <a:lvl6pPr marL="3048381" algn="l" defTabSz="1219353" rtl="0" eaLnBrk="1" latinLnBrk="0" hangingPunct="1">
        <a:defRPr sz="2401" kern="1200">
          <a:solidFill>
            <a:schemeClr val="tx1"/>
          </a:solidFill>
          <a:latin typeface="+mn-lt"/>
          <a:ea typeface="+mn-ea"/>
          <a:cs typeface="+mn-cs"/>
        </a:defRPr>
      </a:lvl6pPr>
      <a:lvl7pPr marL="3658057" algn="l" defTabSz="1219353" rtl="0" eaLnBrk="1" latinLnBrk="0" hangingPunct="1">
        <a:defRPr sz="2401" kern="1200">
          <a:solidFill>
            <a:schemeClr val="tx1"/>
          </a:solidFill>
          <a:latin typeface="+mn-lt"/>
          <a:ea typeface="+mn-ea"/>
          <a:cs typeface="+mn-cs"/>
        </a:defRPr>
      </a:lvl7pPr>
      <a:lvl8pPr marL="4267733" algn="l" defTabSz="1219353" rtl="0" eaLnBrk="1" latinLnBrk="0" hangingPunct="1">
        <a:defRPr sz="2401" kern="1200">
          <a:solidFill>
            <a:schemeClr val="tx1"/>
          </a:solidFill>
          <a:latin typeface="+mn-lt"/>
          <a:ea typeface="+mn-ea"/>
          <a:cs typeface="+mn-cs"/>
        </a:defRPr>
      </a:lvl8pPr>
      <a:lvl9pPr marL="4877410" algn="l" defTabSz="1219353" rtl="0" eaLnBrk="1" latinLnBrk="0" hangingPunct="1">
        <a:defRPr sz="24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7" name="Picture 8"/>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915043" y="6372226"/>
            <a:ext cx="137195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173167"/>
      </p:ext>
    </p:extLst>
  </p:cSld>
  <p:clrMap bg1="lt1" tx1="dk1" bg2="lt2" tx2="dk2" accent1="accent1" accent2="accent2" accent3="accent3" accent4="accent4" accent5="accent5" accent6="accent6" hlink="hlink" folHlink="folHlink"/>
  <p:sldLayoutIdLst>
    <p:sldLayoutId id="2147483957" r:id="rId1"/>
    <p:sldLayoutId id="2147483981" r:id="rId2"/>
    <p:sldLayoutId id="2147484056" r:id="rId3"/>
    <p:sldLayoutId id="2147484068" r:id="rId4"/>
  </p:sldLayoutIdLst>
  <p:hf hdr="0" dt="0"/>
  <p:txStyles>
    <p:titleStyle>
      <a:lvl1pPr algn="l" defTabSz="1217978" rtl="0" eaLnBrk="0" fontAlgn="base" hangingPunct="0">
        <a:spcBef>
          <a:spcPct val="0"/>
        </a:spcBef>
        <a:spcAft>
          <a:spcPct val="0"/>
        </a:spcAft>
        <a:defRPr sz="4401" kern="1200">
          <a:solidFill>
            <a:schemeClr val="tx1"/>
          </a:solidFill>
          <a:latin typeface="+mj-lt"/>
          <a:ea typeface="+mj-ea"/>
          <a:cs typeface="+mj-cs"/>
        </a:defRPr>
      </a:lvl1pPr>
      <a:lvl2pPr algn="l" defTabSz="1217978" rtl="0" eaLnBrk="0" fontAlgn="base" hangingPunct="0">
        <a:spcBef>
          <a:spcPct val="0"/>
        </a:spcBef>
        <a:spcAft>
          <a:spcPct val="0"/>
        </a:spcAft>
        <a:defRPr sz="4401">
          <a:solidFill>
            <a:schemeClr val="tx1"/>
          </a:solidFill>
          <a:latin typeface="Corbel" pitchFamily="34" charset="0"/>
        </a:defRPr>
      </a:lvl2pPr>
      <a:lvl3pPr algn="l" defTabSz="1217978" rtl="0" eaLnBrk="0" fontAlgn="base" hangingPunct="0">
        <a:spcBef>
          <a:spcPct val="0"/>
        </a:spcBef>
        <a:spcAft>
          <a:spcPct val="0"/>
        </a:spcAft>
        <a:defRPr sz="4401">
          <a:solidFill>
            <a:schemeClr val="tx1"/>
          </a:solidFill>
          <a:latin typeface="Corbel" pitchFamily="34" charset="0"/>
        </a:defRPr>
      </a:lvl3pPr>
      <a:lvl4pPr algn="l" defTabSz="1217978" rtl="0" eaLnBrk="0" fontAlgn="base" hangingPunct="0">
        <a:spcBef>
          <a:spcPct val="0"/>
        </a:spcBef>
        <a:spcAft>
          <a:spcPct val="0"/>
        </a:spcAft>
        <a:defRPr sz="4401">
          <a:solidFill>
            <a:schemeClr val="tx1"/>
          </a:solidFill>
          <a:latin typeface="Corbel" pitchFamily="34" charset="0"/>
        </a:defRPr>
      </a:lvl4pPr>
      <a:lvl5pPr algn="l" defTabSz="1217978" rtl="0" eaLnBrk="0" fontAlgn="base" hangingPunct="0">
        <a:spcBef>
          <a:spcPct val="0"/>
        </a:spcBef>
        <a:spcAft>
          <a:spcPct val="0"/>
        </a:spcAft>
        <a:defRPr sz="4401">
          <a:solidFill>
            <a:schemeClr val="tx1"/>
          </a:solidFill>
          <a:latin typeface="Corbel" pitchFamily="34" charset="0"/>
        </a:defRPr>
      </a:lvl5pPr>
      <a:lvl6pPr marL="457337" algn="ctr" defTabSz="1217978" rtl="0" eaLnBrk="1" fontAlgn="base" hangingPunct="1">
        <a:spcBef>
          <a:spcPct val="0"/>
        </a:spcBef>
        <a:spcAft>
          <a:spcPct val="0"/>
        </a:spcAft>
        <a:defRPr sz="5902">
          <a:solidFill>
            <a:schemeClr val="tx1"/>
          </a:solidFill>
          <a:latin typeface="Work Sans Light" pitchFamily="2" charset="0"/>
        </a:defRPr>
      </a:lvl6pPr>
      <a:lvl7pPr marL="914674" algn="ctr" defTabSz="1217978" rtl="0" eaLnBrk="1" fontAlgn="base" hangingPunct="1">
        <a:spcBef>
          <a:spcPct val="0"/>
        </a:spcBef>
        <a:spcAft>
          <a:spcPct val="0"/>
        </a:spcAft>
        <a:defRPr sz="5902">
          <a:solidFill>
            <a:schemeClr val="tx1"/>
          </a:solidFill>
          <a:latin typeface="Work Sans Light" pitchFamily="2" charset="0"/>
        </a:defRPr>
      </a:lvl7pPr>
      <a:lvl8pPr marL="1372011" algn="ctr" defTabSz="1217978" rtl="0" eaLnBrk="1" fontAlgn="base" hangingPunct="1">
        <a:spcBef>
          <a:spcPct val="0"/>
        </a:spcBef>
        <a:spcAft>
          <a:spcPct val="0"/>
        </a:spcAft>
        <a:defRPr sz="5902">
          <a:solidFill>
            <a:schemeClr val="tx1"/>
          </a:solidFill>
          <a:latin typeface="Work Sans Light" pitchFamily="2" charset="0"/>
        </a:defRPr>
      </a:lvl8pPr>
      <a:lvl9pPr marL="1829349" algn="ctr" defTabSz="1217978" rtl="0" eaLnBrk="1" fontAlgn="base" hangingPunct="1">
        <a:spcBef>
          <a:spcPct val="0"/>
        </a:spcBef>
        <a:spcAft>
          <a:spcPct val="0"/>
        </a:spcAft>
        <a:defRPr sz="5902">
          <a:solidFill>
            <a:schemeClr val="tx1"/>
          </a:solidFill>
          <a:latin typeface="Work Sans Light" pitchFamily="2" charset="0"/>
        </a:defRPr>
      </a:lvl9pPr>
    </p:titleStyle>
    <p:bodyStyle>
      <a:lvl1pPr marL="455750" indent="-455750" algn="l" defTabSz="1217978" rtl="0" eaLnBrk="0" fontAlgn="base" hangingPunct="0">
        <a:spcBef>
          <a:spcPct val="20000"/>
        </a:spcBef>
        <a:spcAft>
          <a:spcPct val="0"/>
        </a:spcAft>
        <a:buFont typeface="Arial" charset="0"/>
        <a:buChar char="•"/>
        <a:defRPr sz="3601" kern="1200">
          <a:solidFill>
            <a:schemeClr val="bg1"/>
          </a:solidFill>
          <a:latin typeface="+mn-lt"/>
          <a:ea typeface="+mn-ea"/>
          <a:cs typeface="+mn-cs"/>
        </a:defRPr>
      </a:lvl1pPr>
      <a:lvl2pPr marL="989310" indent="-379527" algn="l" defTabSz="1217978" rtl="0" eaLnBrk="0" fontAlgn="base" hangingPunct="0">
        <a:spcBef>
          <a:spcPct val="20000"/>
        </a:spcBef>
        <a:spcAft>
          <a:spcPct val="0"/>
        </a:spcAft>
        <a:buFont typeface="Arial" charset="0"/>
        <a:buChar char="–"/>
        <a:defRPr sz="3201" kern="1200">
          <a:solidFill>
            <a:schemeClr val="bg1"/>
          </a:solidFill>
          <a:latin typeface="+mn-lt"/>
          <a:ea typeface="+mn-ea"/>
          <a:cs typeface="+mn-cs"/>
        </a:defRPr>
      </a:lvl2pPr>
      <a:lvl3pPr marL="1522870" indent="-303304" algn="l" defTabSz="1217978" rtl="0" eaLnBrk="0" fontAlgn="base" hangingPunct="0">
        <a:spcBef>
          <a:spcPct val="20000"/>
        </a:spcBef>
        <a:spcAft>
          <a:spcPct val="0"/>
        </a:spcAft>
        <a:buFont typeface="Arial" charset="0"/>
        <a:buChar char="•"/>
        <a:defRPr sz="2401" kern="1200">
          <a:solidFill>
            <a:schemeClr val="bg1"/>
          </a:solidFill>
          <a:latin typeface="+mn-lt"/>
          <a:ea typeface="+mn-ea"/>
          <a:cs typeface="+mn-cs"/>
        </a:defRPr>
      </a:lvl3pPr>
      <a:lvl4pPr marL="2132653" indent="-303304" algn="l" defTabSz="1217978" rtl="0" eaLnBrk="0" fontAlgn="base" hangingPunct="0">
        <a:spcBef>
          <a:spcPct val="20000"/>
        </a:spcBef>
        <a:spcAft>
          <a:spcPct val="0"/>
        </a:spcAft>
        <a:buFont typeface="Arial" charset="0"/>
        <a:buChar char="–"/>
        <a:defRPr sz="2001" kern="1200">
          <a:solidFill>
            <a:schemeClr val="bg1"/>
          </a:solidFill>
          <a:latin typeface="+mn-lt"/>
          <a:ea typeface="+mn-ea"/>
          <a:cs typeface="+mn-cs"/>
        </a:defRPr>
      </a:lvl4pPr>
      <a:lvl5pPr marL="2742435" indent="-303304" algn="l" defTabSz="1217978" rtl="0" eaLnBrk="0" fontAlgn="base" hangingPunct="0">
        <a:spcBef>
          <a:spcPct val="20000"/>
        </a:spcBef>
        <a:spcAft>
          <a:spcPct val="0"/>
        </a:spcAft>
        <a:buFont typeface="Arial" charset="0"/>
        <a:buChar char="»"/>
        <a:defRPr sz="2001" kern="1200">
          <a:solidFill>
            <a:schemeClr val="bg1"/>
          </a:solidFill>
          <a:latin typeface="+mn-lt"/>
          <a:ea typeface="+mn-ea"/>
          <a:cs typeface="+mn-cs"/>
        </a:defRPr>
      </a:lvl5pPr>
      <a:lvl6pPr marL="3353219"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6pPr>
      <a:lvl7pPr marL="3962896"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7pPr>
      <a:lvl8pPr marL="4572571"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8pPr>
      <a:lvl9pPr marL="5182247"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9pPr>
    </p:bodyStyle>
    <p:otherStyle>
      <a:defPPr>
        <a:defRPr lang="en-US"/>
      </a:defPPr>
      <a:lvl1pPr marL="0" algn="l" defTabSz="1219353" rtl="0" eaLnBrk="1" latinLnBrk="0" hangingPunct="1">
        <a:defRPr sz="2401" kern="1200">
          <a:solidFill>
            <a:schemeClr val="tx1"/>
          </a:solidFill>
          <a:latin typeface="+mn-lt"/>
          <a:ea typeface="+mn-ea"/>
          <a:cs typeface="+mn-cs"/>
        </a:defRPr>
      </a:lvl1pPr>
      <a:lvl2pPr marL="609676" algn="l" defTabSz="1219353" rtl="0" eaLnBrk="1" latinLnBrk="0" hangingPunct="1">
        <a:defRPr sz="2401" kern="1200">
          <a:solidFill>
            <a:schemeClr val="tx1"/>
          </a:solidFill>
          <a:latin typeface="+mn-lt"/>
          <a:ea typeface="+mn-ea"/>
          <a:cs typeface="+mn-cs"/>
        </a:defRPr>
      </a:lvl2pPr>
      <a:lvl3pPr marL="1219353" algn="l" defTabSz="1219353" rtl="0" eaLnBrk="1" latinLnBrk="0" hangingPunct="1">
        <a:defRPr sz="2401" kern="1200">
          <a:solidFill>
            <a:schemeClr val="tx1"/>
          </a:solidFill>
          <a:latin typeface="+mn-lt"/>
          <a:ea typeface="+mn-ea"/>
          <a:cs typeface="+mn-cs"/>
        </a:defRPr>
      </a:lvl3pPr>
      <a:lvl4pPr marL="1829029" algn="l" defTabSz="1219353" rtl="0" eaLnBrk="1" latinLnBrk="0" hangingPunct="1">
        <a:defRPr sz="2401" kern="1200">
          <a:solidFill>
            <a:schemeClr val="tx1"/>
          </a:solidFill>
          <a:latin typeface="+mn-lt"/>
          <a:ea typeface="+mn-ea"/>
          <a:cs typeface="+mn-cs"/>
        </a:defRPr>
      </a:lvl4pPr>
      <a:lvl5pPr marL="2438704" algn="l" defTabSz="1219353" rtl="0" eaLnBrk="1" latinLnBrk="0" hangingPunct="1">
        <a:defRPr sz="2401" kern="1200">
          <a:solidFill>
            <a:schemeClr val="tx1"/>
          </a:solidFill>
          <a:latin typeface="+mn-lt"/>
          <a:ea typeface="+mn-ea"/>
          <a:cs typeface="+mn-cs"/>
        </a:defRPr>
      </a:lvl5pPr>
      <a:lvl6pPr marL="3048381" algn="l" defTabSz="1219353" rtl="0" eaLnBrk="1" latinLnBrk="0" hangingPunct="1">
        <a:defRPr sz="2401" kern="1200">
          <a:solidFill>
            <a:schemeClr val="tx1"/>
          </a:solidFill>
          <a:latin typeface="+mn-lt"/>
          <a:ea typeface="+mn-ea"/>
          <a:cs typeface="+mn-cs"/>
        </a:defRPr>
      </a:lvl6pPr>
      <a:lvl7pPr marL="3658057" algn="l" defTabSz="1219353" rtl="0" eaLnBrk="1" latinLnBrk="0" hangingPunct="1">
        <a:defRPr sz="2401" kern="1200">
          <a:solidFill>
            <a:schemeClr val="tx1"/>
          </a:solidFill>
          <a:latin typeface="+mn-lt"/>
          <a:ea typeface="+mn-ea"/>
          <a:cs typeface="+mn-cs"/>
        </a:defRPr>
      </a:lvl7pPr>
      <a:lvl8pPr marL="4267733" algn="l" defTabSz="1219353" rtl="0" eaLnBrk="1" latinLnBrk="0" hangingPunct="1">
        <a:defRPr sz="2401" kern="1200">
          <a:solidFill>
            <a:schemeClr val="tx1"/>
          </a:solidFill>
          <a:latin typeface="+mn-lt"/>
          <a:ea typeface="+mn-ea"/>
          <a:cs typeface="+mn-cs"/>
        </a:defRPr>
      </a:lvl8pPr>
      <a:lvl9pPr marL="4877410" algn="l" defTabSz="1219353" rtl="0" eaLnBrk="1" latinLnBrk="0" hangingPunct="1">
        <a:defRPr sz="24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5" name="Picture 8"/>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0287298" y="6096001"/>
            <a:ext cx="137195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531951" y="6613118"/>
            <a:ext cx="838200" cy="215444"/>
          </a:xfrm>
          <a:prstGeom prst="rect">
            <a:avLst/>
          </a:prstGeom>
          <a:noFill/>
        </p:spPr>
        <p:txBody>
          <a:bodyPr wrap="square" lIns="0" rtlCol="0" anchor="ctr">
            <a:spAutoFit/>
          </a:bodyPr>
          <a:lstStyle/>
          <a:p>
            <a:fld id="{230A20C3-ACD1-415F-9CC0-35BF866BBB32}" type="slidenum">
              <a:rPr lang="en-US" sz="800" smtClean="0">
                <a:solidFill>
                  <a:schemeClr val="tx1"/>
                </a:solidFill>
                <a:latin typeface="Arial" panose="020B0604020202020204" pitchFamily="34" charset="0"/>
                <a:cs typeface="Arial" panose="020B0604020202020204" pitchFamily="34" charset="0"/>
              </a:rPr>
              <a:t>‹#›</a:t>
            </a:fld>
            <a:endParaRPr lang="en-US"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885853"/>
      </p:ext>
    </p:extLst>
  </p:cSld>
  <p:clrMap bg1="lt1" tx1="dk1" bg2="lt2" tx2="dk2" accent1="accent1" accent2="accent2" accent3="accent3" accent4="accent4" accent5="accent5" accent6="accent6" hlink="hlink" folHlink="folHlink"/>
  <p:sldLayoutIdLst>
    <p:sldLayoutId id="2147483962" r:id="rId1"/>
    <p:sldLayoutId id="2147483964" r:id="rId2"/>
    <p:sldLayoutId id="2147483955" r:id="rId3"/>
    <p:sldLayoutId id="2147483963" r:id="rId4"/>
    <p:sldLayoutId id="2147483990" r:id="rId5"/>
    <p:sldLayoutId id="2147483994" r:id="rId6"/>
    <p:sldLayoutId id="2147483995" r:id="rId7"/>
    <p:sldLayoutId id="2147484053" r:id="rId8"/>
    <p:sldLayoutId id="2147484054" r:id="rId9"/>
    <p:sldLayoutId id="2147484055"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Lst>
  <p:hf hdr="0" ftr="0" dt="0"/>
  <p:txStyles>
    <p:titleStyle>
      <a:lvl1pPr algn="l" defTabSz="1217978" rtl="0" eaLnBrk="0" fontAlgn="base" hangingPunct="0">
        <a:spcBef>
          <a:spcPct val="0"/>
        </a:spcBef>
        <a:spcAft>
          <a:spcPct val="0"/>
        </a:spcAft>
        <a:defRPr sz="4401" kern="1200">
          <a:solidFill>
            <a:schemeClr val="bg2"/>
          </a:solidFill>
          <a:latin typeface="+mj-lt"/>
          <a:ea typeface="+mj-ea"/>
          <a:cs typeface="+mj-cs"/>
        </a:defRPr>
      </a:lvl1pPr>
      <a:lvl2pPr algn="l" defTabSz="1217978" rtl="0" eaLnBrk="0" fontAlgn="base" hangingPunct="0">
        <a:spcBef>
          <a:spcPct val="0"/>
        </a:spcBef>
        <a:spcAft>
          <a:spcPct val="0"/>
        </a:spcAft>
        <a:defRPr sz="4401">
          <a:solidFill>
            <a:schemeClr val="bg2"/>
          </a:solidFill>
          <a:latin typeface="Corbel" pitchFamily="34" charset="0"/>
        </a:defRPr>
      </a:lvl2pPr>
      <a:lvl3pPr algn="l" defTabSz="1217978" rtl="0" eaLnBrk="0" fontAlgn="base" hangingPunct="0">
        <a:spcBef>
          <a:spcPct val="0"/>
        </a:spcBef>
        <a:spcAft>
          <a:spcPct val="0"/>
        </a:spcAft>
        <a:defRPr sz="4401">
          <a:solidFill>
            <a:schemeClr val="bg2"/>
          </a:solidFill>
          <a:latin typeface="Corbel" pitchFamily="34" charset="0"/>
        </a:defRPr>
      </a:lvl3pPr>
      <a:lvl4pPr algn="l" defTabSz="1217978" rtl="0" eaLnBrk="0" fontAlgn="base" hangingPunct="0">
        <a:spcBef>
          <a:spcPct val="0"/>
        </a:spcBef>
        <a:spcAft>
          <a:spcPct val="0"/>
        </a:spcAft>
        <a:defRPr sz="4401">
          <a:solidFill>
            <a:schemeClr val="bg2"/>
          </a:solidFill>
          <a:latin typeface="Corbel" pitchFamily="34" charset="0"/>
        </a:defRPr>
      </a:lvl4pPr>
      <a:lvl5pPr algn="l" defTabSz="1217978" rtl="0" eaLnBrk="0" fontAlgn="base" hangingPunct="0">
        <a:spcBef>
          <a:spcPct val="0"/>
        </a:spcBef>
        <a:spcAft>
          <a:spcPct val="0"/>
        </a:spcAft>
        <a:defRPr sz="4401">
          <a:solidFill>
            <a:schemeClr val="bg2"/>
          </a:solidFill>
          <a:latin typeface="Corbel" pitchFamily="34" charset="0"/>
        </a:defRPr>
      </a:lvl5pPr>
      <a:lvl6pPr marL="457337" algn="ctr" defTabSz="1217978" rtl="0" eaLnBrk="1" fontAlgn="base" hangingPunct="1">
        <a:spcBef>
          <a:spcPct val="0"/>
        </a:spcBef>
        <a:spcAft>
          <a:spcPct val="0"/>
        </a:spcAft>
        <a:defRPr sz="5902">
          <a:solidFill>
            <a:schemeClr val="tx1"/>
          </a:solidFill>
          <a:latin typeface="Work Sans Light" pitchFamily="2" charset="0"/>
        </a:defRPr>
      </a:lvl6pPr>
      <a:lvl7pPr marL="914674" algn="ctr" defTabSz="1217978" rtl="0" eaLnBrk="1" fontAlgn="base" hangingPunct="1">
        <a:spcBef>
          <a:spcPct val="0"/>
        </a:spcBef>
        <a:spcAft>
          <a:spcPct val="0"/>
        </a:spcAft>
        <a:defRPr sz="5902">
          <a:solidFill>
            <a:schemeClr val="tx1"/>
          </a:solidFill>
          <a:latin typeface="Work Sans Light" pitchFamily="2" charset="0"/>
        </a:defRPr>
      </a:lvl7pPr>
      <a:lvl8pPr marL="1372011" algn="ctr" defTabSz="1217978" rtl="0" eaLnBrk="1" fontAlgn="base" hangingPunct="1">
        <a:spcBef>
          <a:spcPct val="0"/>
        </a:spcBef>
        <a:spcAft>
          <a:spcPct val="0"/>
        </a:spcAft>
        <a:defRPr sz="5902">
          <a:solidFill>
            <a:schemeClr val="tx1"/>
          </a:solidFill>
          <a:latin typeface="Work Sans Light" pitchFamily="2" charset="0"/>
        </a:defRPr>
      </a:lvl8pPr>
      <a:lvl9pPr marL="1829349" algn="ctr" defTabSz="1217978" rtl="0" eaLnBrk="1" fontAlgn="base" hangingPunct="1">
        <a:spcBef>
          <a:spcPct val="0"/>
        </a:spcBef>
        <a:spcAft>
          <a:spcPct val="0"/>
        </a:spcAft>
        <a:defRPr sz="5902">
          <a:solidFill>
            <a:schemeClr val="tx1"/>
          </a:solidFill>
          <a:latin typeface="Work Sans Light" pitchFamily="2" charset="0"/>
        </a:defRPr>
      </a:lvl9pPr>
    </p:titleStyle>
    <p:bodyStyle>
      <a:lvl1pPr marL="455750" indent="-455750" algn="l" defTabSz="1217978" rtl="0" eaLnBrk="0" fontAlgn="base" hangingPunct="0">
        <a:spcBef>
          <a:spcPct val="20000"/>
        </a:spcBef>
        <a:spcAft>
          <a:spcPct val="0"/>
        </a:spcAft>
        <a:buFont typeface="Arial" charset="0"/>
        <a:buChar char="•"/>
        <a:defRPr sz="3601" kern="1200">
          <a:solidFill>
            <a:schemeClr val="accent1"/>
          </a:solidFill>
          <a:latin typeface="+mn-lt"/>
          <a:ea typeface="+mn-ea"/>
          <a:cs typeface="+mn-cs"/>
        </a:defRPr>
      </a:lvl1pPr>
      <a:lvl2pPr marL="989310" indent="-379527" algn="l" defTabSz="1217978" rtl="0" eaLnBrk="0" fontAlgn="base" hangingPunct="0">
        <a:spcBef>
          <a:spcPct val="20000"/>
        </a:spcBef>
        <a:spcAft>
          <a:spcPct val="0"/>
        </a:spcAft>
        <a:buFont typeface="Arial" charset="0"/>
        <a:buChar char="–"/>
        <a:defRPr sz="3201" kern="1200">
          <a:solidFill>
            <a:schemeClr val="accent1"/>
          </a:solidFill>
          <a:latin typeface="+mn-lt"/>
          <a:ea typeface="+mn-ea"/>
          <a:cs typeface="+mn-cs"/>
        </a:defRPr>
      </a:lvl2pPr>
      <a:lvl3pPr marL="1522870" indent="-303304" algn="l" defTabSz="1217978" rtl="0" eaLnBrk="0" fontAlgn="base" hangingPunct="0">
        <a:spcBef>
          <a:spcPct val="20000"/>
        </a:spcBef>
        <a:spcAft>
          <a:spcPct val="0"/>
        </a:spcAft>
        <a:buFont typeface="Arial" charset="0"/>
        <a:buChar char="•"/>
        <a:defRPr sz="2401" kern="1200">
          <a:solidFill>
            <a:schemeClr val="accent1"/>
          </a:solidFill>
          <a:latin typeface="+mn-lt"/>
          <a:ea typeface="+mn-ea"/>
          <a:cs typeface="+mn-cs"/>
        </a:defRPr>
      </a:lvl3pPr>
      <a:lvl4pPr marL="2132653" indent="-303304" algn="l" defTabSz="1217978" rtl="0" eaLnBrk="0" fontAlgn="base" hangingPunct="0">
        <a:spcBef>
          <a:spcPct val="20000"/>
        </a:spcBef>
        <a:spcAft>
          <a:spcPct val="0"/>
        </a:spcAft>
        <a:buFont typeface="Arial" charset="0"/>
        <a:buChar char="–"/>
        <a:defRPr sz="2001" kern="1200">
          <a:solidFill>
            <a:schemeClr val="accent1"/>
          </a:solidFill>
          <a:latin typeface="+mn-lt"/>
          <a:ea typeface="+mn-ea"/>
          <a:cs typeface="+mn-cs"/>
        </a:defRPr>
      </a:lvl4pPr>
      <a:lvl5pPr marL="2742435" indent="-303304" algn="l" defTabSz="1217978" rtl="0" eaLnBrk="0" fontAlgn="base" hangingPunct="0">
        <a:spcBef>
          <a:spcPct val="20000"/>
        </a:spcBef>
        <a:spcAft>
          <a:spcPct val="0"/>
        </a:spcAft>
        <a:buFont typeface="Arial" charset="0"/>
        <a:buChar char="»"/>
        <a:defRPr sz="2001" kern="1200">
          <a:solidFill>
            <a:schemeClr val="accent1"/>
          </a:solidFill>
          <a:latin typeface="+mn-lt"/>
          <a:ea typeface="+mn-ea"/>
          <a:cs typeface="+mn-cs"/>
        </a:defRPr>
      </a:lvl5pPr>
      <a:lvl6pPr marL="3353219"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6pPr>
      <a:lvl7pPr marL="3962896"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7pPr>
      <a:lvl8pPr marL="4572571"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8pPr>
      <a:lvl9pPr marL="5182247" indent="-304838" algn="l" defTabSz="1219353" rtl="0" eaLnBrk="1" latinLnBrk="0" hangingPunct="1">
        <a:spcBef>
          <a:spcPct val="20000"/>
        </a:spcBef>
        <a:buFont typeface="Arial" panose="020B0604020202020204" pitchFamily="34" charset="0"/>
        <a:buChar char="•"/>
        <a:defRPr sz="2701" kern="1200">
          <a:solidFill>
            <a:schemeClr val="tx1"/>
          </a:solidFill>
          <a:latin typeface="+mn-lt"/>
          <a:ea typeface="+mn-ea"/>
          <a:cs typeface="+mn-cs"/>
        </a:defRPr>
      </a:lvl9pPr>
    </p:bodyStyle>
    <p:otherStyle>
      <a:defPPr>
        <a:defRPr lang="en-US"/>
      </a:defPPr>
      <a:lvl1pPr marL="0" algn="l" defTabSz="1219353" rtl="0" eaLnBrk="1" latinLnBrk="0" hangingPunct="1">
        <a:defRPr sz="2401" kern="1200">
          <a:solidFill>
            <a:schemeClr val="tx1"/>
          </a:solidFill>
          <a:latin typeface="+mn-lt"/>
          <a:ea typeface="+mn-ea"/>
          <a:cs typeface="+mn-cs"/>
        </a:defRPr>
      </a:lvl1pPr>
      <a:lvl2pPr marL="609676" algn="l" defTabSz="1219353" rtl="0" eaLnBrk="1" latinLnBrk="0" hangingPunct="1">
        <a:defRPr sz="2401" kern="1200">
          <a:solidFill>
            <a:schemeClr val="tx1"/>
          </a:solidFill>
          <a:latin typeface="+mn-lt"/>
          <a:ea typeface="+mn-ea"/>
          <a:cs typeface="+mn-cs"/>
        </a:defRPr>
      </a:lvl2pPr>
      <a:lvl3pPr marL="1219353" algn="l" defTabSz="1219353" rtl="0" eaLnBrk="1" latinLnBrk="0" hangingPunct="1">
        <a:defRPr sz="2401" kern="1200">
          <a:solidFill>
            <a:schemeClr val="tx1"/>
          </a:solidFill>
          <a:latin typeface="+mn-lt"/>
          <a:ea typeface="+mn-ea"/>
          <a:cs typeface="+mn-cs"/>
        </a:defRPr>
      </a:lvl3pPr>
      <a:lvl4pPr marL="1829029" algn="l" defTabSz="1219353" rtl="0" eaLnBrk="1" latinLnBrk="0" hangingPunct="1">
        <a:defRPr sz="2401" kern="1200">
          <a:solidFill>
            <a:schemeClr val="tx1"/>
          </a:solidFill>
          <a:latin typeface="+mn-lt"/>
          <a:ea typeface="+mn-ea"/>
          <a:cs typeface="+mn-cs"/>
        </a:defRPr>
      </a:lvl4pPr>
      <a:lvl5pPr marL="2438704" algn="l" defTabSz="1219353" rtl="0" eaLnBrk="1" latinLnBrk="0" hangingPunct="1">
        <a:defRPr sz="2401" kern="1200">
          <a:solidFill>
            <a:schemeClr val="tx1"/>
          </a:solidFill>
          <a:latin typeface="+mn-lt"/>
          <a:ea typeface="+mn-ea"/>
          <a:cs typeface="+mn-cs"/>
        </a:defRPr>
      </a:lvl5pPr>
      <a:lvl6pPr marL="3048381" algn="l" defTabSz="1219353" rtl="0" eaLnBrk="1" latinLnBrk="0" hangingPunct="1">
        <a:defRPr sz="2401" kern="1200">
          <a:solidFill>
            <a:schemeClr val="tx1"/>
          </a:solidFill>
          <a:latin typeface="+mn-lt"/>
          <a:ea typeface="+mn-ea"/>
          <a:cs typeface="+mn-cs"/>
        </a:defRPr>
      </a:lvl6pPr>
      <a:lvl7pPr marL="3658057" algn="l" defTabSz="1219353" rtl="0" eaLnBrk="1" latinLnBrk="0" hangingPunct="1">
        <a:defRPr sz="2401" kern="1200">
          <a:solidFill>
            <a:schemeClr val="tx1"/>
          </a:solidFill>
          <a:latin typeface="+mn-lt"/>
          <a:ea typeface="+mn-ea"/>
          <a:cs typeface="+mn-cs"/>
        </a:defRPr>
      </a:lvl7pPr>
      <a:lvl8pPr marL="4267733" algn="l" defTabSz="1219353" rtl="0" eaLnBrk="1" latinLnBrk="0" hangingPunct="1">
        <a:defRPr sz="2401" kern="1200">
          <a:solidFill>
            <a:schemeClr val="tx1"/>
          </a:solidFill>
          <a:latin typeface="+mn-lt"/>
          <a:ea typeface="+mn-ea"/>
          <a:cs typeface="+mn-cs"/>
        </a:defRPr>
      </a:lvl8pPr>
      <a:lvl9pPr marL="4877410" algn="l" defTabSz="1219353" rtl="0" eaLnBrk="1" latinLnBrk="0" hangingPunct="1">
        <a:defRPr sz="24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906" y="6322204"/>
            <a:ext cx="5821045"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C97-740054-00 © 2018  Cisco and/or its affiliates. All rights reserved.   Cisco Confidential</a:t>
            </a:r>
          </a:p>
        </p:txBody>
      </p:sp>
    </p:spTree>
    <p:extLst>
      <p:ext uri="{BB962C8B-B14F-4D97-AF65-F5344CB8AC3E}">
        <p14:creationId xmlns:p14="http://schemas.microsoft.com/office/powerpoint/2010/main" val="425049930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Lst>
  <p:txStyles>
    <p:titleStyle>
      <a:lvl1pPr algn="l" defTabSz="912261" rtl="0" eaLnBrk="1" fontAlgn="base" hangingPunct="1">
        <a:lnSpc>
          <a:spcPct val="80000"/>
        </a:lnSpc>
        <a:spcBef>
          <a:spcPct val="0"/>
        </a:spcBef>
        <a:spcAft>
          <a:spcPct val="0"/>
        </a:spcAft>
        <a:defRPr lang="en-US" sz="3733" b="0" i="0"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905" y="6322204"/>
            <a:ext cx="5791412"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C97-738949-02 © 2018  Cisco and/or its affiliates. All rights reserved.   Cisco Confidential</a:t>
            </a:r>
          </a:p>
        </p:txBody>
      </p:sp>
    </p:spTree>
    <p:extLst>
      <p:ext uri="{BB962C8B-B14F-4D97-AF65-F5344CB8AC3E}">
        <p14:creationId xmlns:p14="http://schemas.microsoft.com/office/powerpoint/2010/main" val="496714768"/>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92.png"/><Relationship Id="rId18" Type="http://schemas.openxmlformats.org/officeDocument/2006/relationships/image" Target="../media/image96.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91.png"/><Relationship Id="rId17" Type="http://schemas.openxmlformats.org/officeDocument/2006/relationships/image" Target="../media/image95.jpeg"/><Relationship Id="rId2" Type="http://schemas.openxmlformats.org/officeDocument/2006/relationships/tags" Target="../tags/tag34.xml"/><Relationship Id="rId16" Type="http://schemas.openxmlformats.org/officeDocument/2006/relationships/image" Target="../media/image94.jpeg"/><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90.png"/><Relationship Id="rId5" Type="http://schemas.openxmlformats.org/officeDocument/2006/relationships/tags" Target="../tags/tag37.xml"/><Relationship Id="rId15" Type="http://schemas.microsoft.com/office/2007/relationships/hdphoto" Target="../media/hdphoto4.wdp"/><Relationship Id="rId10" Type="http://schemas.openxmlformats.org/officeDocument/2006/relationships/notesSlide" Target="../notesSlides/notesSlide9.xml"/><Relationship Id="rId19" Type="http://schemas.microsoft.com/office/2007/relationships/hdphoto" Target="../media/hdphoto5.wdp"/><Relationship Id="rId4" Type="http://schemas.openxmlformats.org/officeDocument/2006/relationships/tags" Target="../tags/tag36.xml"/><Relationship Id="rId9" Type="http://schemas.openxmlformats.org/officeDocument/2006/relationships/slideLayout" Target="../slideLayouts/slideLayout9.xml"/><Relationship Id="rId14"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9.xml"/><Relationship Id="rId7" Type="http://schemas.openxmlformats.org/officeDocument/2006/relationships/image" Target="../media/image97.png"/><Relationship Id="rId2" Type="http://schemas.openxmlformats.org/officeDocument/2006/relationships/tags" Target="../tags/tag41.xml"/><Relationship Id="rId1" Type="http://schemas.openxmlformats.org/officeDocument/2006/relationships/vmlDrawing" Target="../drawings/vmlDrawing7.vml"/><Relationship Id="rId6" Type="http://schemas.openxmlformats.org/officeDocument/2006/relationships/image" Target="../media/image6.emf"/><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2.xml"/><Relationship Id="rId1" Type="http://schemas.openxmlformats.org/officeDocument/2006/relationships/vmlDrawing" Target="../drawings/vmlDrawing8.vml"/><Relationship Id="rId6" Type="http://schemas.openxmlformats.org/officeDocument/2006/relationships/image" Target="../media/image99.emf"/><Relationship Id="rId5" Type="http://schemas.openxmlformats.org/officeDocument/2006/relationships/oleObject" Target="../embeddings/oleObject8.bin"/><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notesSlide" Target="../notesSlides/notesSlide12.xml"/><Relationship Id="rId16" Type="http://schemas.openxmlformats.org/officeDocument/2006/relationships/image" Target="../media/image112.tiff"/><Relationship Id="rId1" Type="http://schemas.openxmlformats.org/officeDocument/2006/relationships/slideLayout" Target="../slideLayouts/slideLayout9.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61.png"/><Relationship Id="rId4" Type="http://schemas.openxmlformats.org/officeDocument/2006/relationships/image" Target="../media/image101.png"/><Relationship Id="rId9" Type="http://schemas.openxmlformats.org/officeDocument/2006/relationships/image" Target="../media/image106.gif"/><Relationship Id="rId1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jpeg"/></Relationships>
</file>

<file path=ppt/slides/_rels/slide1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28.png"/><Relationship Id="rId5" Type="http://schemas.openxmlformats.org/officeDocument/2006/relationships/image" Target="../media/image127.png"/><Relationship Id="rId10" Type="http://schemas.microsoft.com/office/2007/relationships/hdphoto" Target="../media/hdphoto6.wdp"/><Relationship Id="rId4" Type="http://schemas.openxmlformats.org/officeDocument/2006/relationships/image" Target="../media/image126.png"/><Relationship Id="rId9" Type="http://schemas.openxmlformats.org/officeDocument/2006/relationships/image" Target="../media/image131.png"/></Relationships>
</file>

<file path=ppt/slides/_rels/slide1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34.jpeg"/><Relationship Id="rId4" Type="http://schemas.openxmlformats.org/officeDocument/2006/relationships/image" Target="../media/image133.jpeg"/></Relationships>
</file>

<file path=ppt/slides/_rels/slide1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9.xml"/><Relationship Id="rId7" Type="http://schemas.openxmlformats.org/officeDocument/2006/relationships/image" Target="../media/image135.jpeg"/><Relationship Id="rId2" Type="http://schemas.openxmlformats.org/officeDocument/2006/relationships/tags" Target="../tags/tag43.xml"/><Relationship Id="rId1" Type="http://schemas.openxmlformats.org/officeDocument/2006/relationships/vmlDrawing" Target="../drawings/vmlDrawing9.vml"/><Relationship Id="rId6" Type="http://schemas.openxmlformats.org/officeDocument/2006/relationships/image" Target="../media/image6.emf"/><Relationship Id="rId5" Type="http://schemas.openxmlformats.org/officeDocument/2006/relationships/oleObject" Target="../embeddings/oleObject9.bin"/><Relationship Id="rId10" Type="http://schemas.openxmlformats.org/officeDocument/2006/relationships/image" Target="../media/image138.png"/><Relationship Id="rId4" Type="http://schemas.openxmlformats.org/officeDocument/2006/relationships/notesSlide" Target="../notesSlides/notesSlide17.xml"/><Relationship Id="rId9" Type="http://schemas.openxmlformats.org/officeDocument/2006/relationships/image" Target="../media/image137.png"/></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3" Type="http://schemas.openxmlformats.org/officeDocument/2006/relationships/image" Target="../media/image21.tiff"/><Relationship Id="rId18" Type="http://schemas.openxmlformats.org/officeDocument/2006/relationships/image" Target="../media/image26.tiff"/><Relationship Id="rId26" Type="http://schemas.openxmlformats.org/officeDocument/2006/relationships/image" Target="../media/image34.tiff"/><Relationship Id="rId39" Type="http://schemas.openxmlformats.org/officeDocument/2006/relationships/image" Target="../media/image47.tiff"/><Relationship Id="rId21" Type="http://schemas.openxmlformats.org/officeDocument/2006/relationships/image" Target="../media/image29.tiff"/><Relationship Id="rId34" Type="http://schemas.openxmlformats.org/officeDocument/2006/relationships/image" Target="../media/image42.tiff"/><Relationship Id="rId42" Type="http://schemas.openxmlformats.org/officeDocument/2006/relationships/image" Target="../media/image50.tiff"/><Relationship Id="rId47" Type="http://schemas.openxmlformats.org/officeDocument/2006/relationships/image" Target="../media/image55.png"/><Relationship Id="rId7" Type="http://schemas.openxmlformats.org/officeDocument/2006/relationships/image" Target="../media/image15.tiff"/><Relationship Id="rId2" Type="http://schemas.openxmlformats.org/officeDocument/2006/relationships/notesSlide" Target="../notesSlides/notesSlide2.xml"/><Relationship Id="rId16" Type="http://schemas.openxmlformats.org/officeDocument/2006/relationships/image" Target="../media/image24.tiff"/><Relationship Id="rId29"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14.tiff"/><Relationship Id="rId11" Type="http://schemas.openxmlformats.org/officeDocument/2006/relationships/image" Target="../media/image19.tiff"/><Relationship Id="rId24" Type="http://schemas.openxmlformats.org/officeDocument/2006/relationships/image" Target="../media/image32.tiff"/><Relationship Id="rId32" Type="http://schemas.openxmlformats.org/officeDocument/2006/relationships/image" Target="../media/image40.tiff"/><Relationship Id="rId37" Type="http://schemas.openxmlformats.org/officeDocument/2006/relationships/image" Target="../media/image45.tiff"/><Relationship Id="rId40" Type="http://schemas.openxmlformats.org/officeDocument/2006/relationships/image" Target="../media/image48.tiff"/><Relationship Id="rId45" Type="http://schemas.openxmlformats.org/officeDocument/2006/relationships/image" Target="../media/image53.tiff"/><Relationship Id="rId5" Type="http://schemas.openxmlformats.org/officeDocument/2006/relationships/image" Target="../media/image13.png"/><Relationship Id="rId15" Type="http://schemas.openxmlformats.org/officeDocument/2006/relationships/image" Target="../media/image23.tiff"/><Relationship Id="rId23" Type="http://schemas.openxmlformats.org/officeDocument/2006/relationships/image" Target="../media/image31.tiff"/><Relationship Id="rId28" Type="http://schemas.openxmlformats.org/officeDocument/2006/relationships/image" Target="../media/image36.png"/><Relationship Id="rId36" Type="http://schemas.openxmlformats.org/officeDocument/2006/relationships/image" Target="../media/image44.tiff"/><Relationship Id="rId10" Type="http://schemas.openxmlformats.org/officeDocument/2006/relationships/image" Target="../media/image18.tiff"/><Relationship Id="rId19" Type="http://schemas.openxmlformats.org/officeDocument/2006/relationships/image" Target="../media/image27.tiff"/><Relationship Id="rId31" Type="http://schemas.openxmlformats.org/officeDocument/2006/relationships/image" Target="../media/image39.tiff"/><Relationship Id="rId44" Type="http://schemas.openxmlformats.org/officeDocument/2006/relationships/image" Target="../media/image52.tif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tiff"/><Relationship Id="rId22" Type="http://schemas.openxmlformats.org/officeDocument/2006/relationships/image" Target="../media/image30.tiff"/><Relationship Id="rId27" Type="http://schemas.openxmlformats.org/officeDocument/2006/relationships/image" Target="../media/image35.tiff"/><Relationship Id="rId30" Type="http://schemas.openxmlformats.org/officeDocument/2006/relationships/image" Target="../media/image38.png"/><Relationship Id="rId35" Type="http://schemas.openxmlformats.org/officeDocument/2006/relationships/image" Target="../media/image43.tiff"/><Relationship Id="rId43" Type="http://schemas.openxmlformats.org/officeDocument/2006/relationships/image" Target="../media/image51.tiff"/><Relationship Id="rId8" Type="http://schemas.openxmlformats.org/officeDocument/2006/relationships/image" Target="../media/image16.png"/><Relationship Id="rId3" Type="http://schemas.openxmlformats.org/officeDocument/2006/relationships/image" Target="../media/image11.png"/><Relationship Id="rId12" Type="http://schemas.openxmlformats.org/officeDocument/2006/relationships/image" Target="../media/image20.tiff"/><Relationship Id="rId17" Type="http://schemas.openxmlformats.org/officeDocument/2006/relationships/image" Target="../media/image25.tiff"/><Relationship Id="rId25" Type="http://schemas.openxmlformats.org/officeDocument/2006/relationships/image" Target="../media/image33.tiff"/><Relationship Id="rId33" Type="http://schemas.openxmlformats.org/officeDocument/2006/relationships/image" Target="../media/image41.tiff"/><Relationship Id="rId38" Type="http://schemas.openxmlformats.org/officeDocument/2006/relationships/image" Target="../media/image46.tiff"/><Relationship Id="rId46" Type="http://schemas.openxmlformats.org/officeDocument/2006/relationships/image" Target="../media/image54.tiff"/><Relationship Id="rId20" Type="http://schemas.openxmlformats.org/officeDocument/2006/relationships/image" Target="../media/image28.tiff"/><Relationship Id="rId41"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slideLayout" Target="../slideLayouts/slideLayout9.xml"/><Relationship Id="rId7" Type="http://schemas.openxmlformats.org/officeDocument/2006/relationships/image" Target="../media/image60.png"/><Relationship Id="rId12" Type="http://schemas.openxmlformats.org/officeDocument/2006/relationships/image" Target="../media/image65.png"/><Relationship Id="rId17" Type="http://schemas.microsoft.com/office/2007/relationships/hdphoto" Target="../media/hdphoto3.wdp"/><Relationship Id="rId2" Type="http://schemas.openxmlformats.org/officeDocument/2006/relationships/tags" Target="../tags/tag2.xml"/><Relationship Id="rId16" Type="http://schemas.openxmlformats.org/officeDocument/2006/relationships/image" Target="../media/image68.png"/><Relationship Id="rId1" Type="http://schemas.openxmlformats.org/officeDocument/2006/relationships/vmlDrawing" Target="../drawings/vmlDrawing2.v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oleObject" Target="../embeddings/oleObject2.bin"/><Relationship Id="rId15" Type="http://schemas.microsoft.com/office/2007/relationships/hdphoto" Target="../media/hdphoto2.wdp"/><Relationship Id="rId10" Type="http://schemas.openxmlformats.org/officeDocument/2006/relationships/image" Target="../media/image63.png"/><Relationship Id="rId4" Type="http://schemas.openxmlformats.org/officeDocument/2006/relationships/notesSlide" Target="../notesSlides/notesSlide4.xml"/><Relationship Id="rId9" Type="http://schemas.openxmlformats.org/officeDocument/2006/relationships/image" Target="../media/image62.png"/><Relationship Id="rId1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slideLayout" Target="../slideLayouts/slideLayout9.xm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tags" Target="../tags/tag3.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vmlDrawing" Target="../drawings/vmlDrawing3.vml"/><Relationship Id="rId6" Type="http://schemas.openxmlformats.org/officeDocument/2006/relationships/image" Target="../media/image59.emf"/><Relationship Id="rId11" Type="http://schemas.openxmlformats.org/officeDocument/2006/relationships/image" Target="../media/image73.png"/><Relationship Id="rId5" Type="http://schemas.openxmlformats.org/officeDocument/2006/relationships/oleObject" Target="../embeddings/oleObject3.bin"/><Relationship Id="rId15" Type="http://schemas.openxmlformats.org/officeDocument/2006/relationships/image" Target="../media/image77.png"/><Relationship Id="rId10" Type="http://schemas.openxmlformats.org/officeDocument/2006/relationships/image" Target="../media/image72.tiff"/><Relationship Id="rId19" Type="http://schemas.openxmlformats.org/officeDocument/2006/relationships/image" Target="../media/image81.png"/><Relationship Id="rId4" Type="http://schemas.openxmlformats.org/officeDocument/2006/relationships/notesSlide" Target="../notesSlides/notesSlide5.xml"/><Relationship Id="rId9" Type="http://schemas.openxmlformats.org/officeDocument/2006/relationships/image" Target="../media/image71.png"/><Relationship Id="rId14" Type="http://schemas.openxmlformats.org/officeDocument/2006/relationships/image" Target="../media/image76.png"/></Relationships>
</file>

<file path=ppt/slides/_rels/slide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6.e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oleObject" Target="../embeddings/oleObject4.bin"/><Relationship Id="rId2" Type="http://schemas.openxmlformats.org/officeDocument/2006/relationships/tags" Target="../tags/tag4.xml"/><Relationship Id="rId16" Type="http://schemas.openxmlformats.org/officeDocument/2006/relationships/notesSlide" Target="../notesSlides/notesSlide6.xml"/><Relationship Id="rId20" Type="http://schemas.openxmlformats.org/officeDocument/2006/relationships/image" Target="../media/image84.png"/><Relationship Id="rId1" Type="http://schemas.openxmlformats.org/officeDocument/2006/relationships/vmlDrawing" Target="../drawings/vmlDrawing4.v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slideLayout" Target="../slideLayouts/slideLayout9.xml"/><Relationship Id="rId10" Type="http://schemas.openxmlformats.org/officeDocument/2006/relationships/tags" Target="../tags/tag12.xml"/><Relationship Id="rId19" Type="http://schemas.openxmlformats.org/officeDocument/2006/relationships/image" Target="../media/image83.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9.xml"/><Relationship Id="rId7" Type="http://schemas.openxmlformats.org/officeDocument/2006/relationships/image" Target="../media/image85.png"/><Relationship Id="rId2" Type="http://schemas.openxmlformats.org/officeDocument/2006/relationships/tags" Target="../tags/tag17.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notesSlide" Target="../notesSlides/notesSlide7.xml"/><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notesSlide" Target="../notesSlides/notesSlide8.xml"/><Relationship Id="rId3" Type="http://schemas.openxmlformats.org/officeDocument/2006/relationships/tags" Target="../tags/tag19.xml"/><Relationship Id="rId21" Type="http://schemas.openxmlformats.org/officeDocument/2006/relationships/image" Target="../media/image88.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slideLayout" Target="../slideLayouts/slideLayout9.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image" Target="../media/image59.emf"/><Relationship Id="rId1" Type="http://schemas.openxmlformats.org/officeDocument/2006/relationships/vmlDrawing" Target="../drawings/vmlDrawing6.v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19" Type="http://schemas.openxmlformats.org/officeDocument/2006/relationships/oleObject" Target="../embeddings/oleObject6.bin"/><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a:t>Cisco </a:t>
            </a:r>
            <a:r>
              <a:rPr lang="cs-CZ" dirty="0" err="1"/>
              <a:t>Wired</a:t>
            </a:r>
            <a:r>
              <a:rPr lang="cs-CZ" dirty="0"/>
              <a:t> and </a:t>
            </a:r>
            <a:r>
              <a:rPr lang="cs-CZ" dirty="0" err="1"/>
              <a:t>Wireless</a:t>
            </a:r>
            <a:r>
              <a:rPr lang="cs-CZ" dirty="0"/>
              <a:t> Portfolio (Cat9k, WLC&amp;AP)</a:t>
            </a:r>
            <a:endParaRPr lang="en-US" dirty="0"/>
          </a:p>
        </p:txBody>
      </p:sp>
      <p:sp>
        <p:nvSpPr>
          <p:cNvPr id="3" name="Subtitle 2"/>
          <p:cNvSpPr>
            <a:spLocks noGrp="1"/>
          </p:cNvSpPr>
          <p:nvPr>
            <p:ph type="subTitle" idx="1"/>
          </p:nvPr>
        </p:nvSpPr>
        <p:spPr>
          <a:xfrm>
            <a:off x="4648200" y="3909482"/>
            <a:ext cx="7223760" cy="433918"/>
          </a:xfrm>
        </p:spPr>
        <p:txBody>
          <a:bodyPr/>
          <a:lstStyle/>
          <a:p>
            <a:endParaRPr lang="en-US" sz="2800" b="1" dirty="0">
              <a:sym typeface="Wingdings" pitchFamily="2" charset="2"/>
            </a:endParaRPr>
          </a:p>
          <a:p>
            <a:endParaRPr lang="en-US" dirty="0">
              <a:sym typeface="Wingdings" pitchFamily="2" charset="2"/>
            </a:endParaRPr>
          </a:p>
          <a:p>
            <a:endParaRPr lang="en-US" dirty="0">
              <a:sym typeface="Wingdings" pitchFamily="2" charset="2"/>
            </a:endParaRPr>
          </a:p>
          <a:p>
            <a:r>
              <a:rPr lang="cs-CZ" dirty="0">
                <a:sym typeface="Wingdings" pitchFamily="2" charset="2"/>
              </a:rPr>
              <a:t>David Bernášek</a:t>
            </a:r>
            <a:r>
              <a:rPr lang="en-US" dirty="0">
                <a:sym typeface="Wingdings" pitchFamily="2" charset="2"/>
              </a:rPr>
              <a:t>  </a:t>
            </a:r>
          </a:p>
          <a:p>
            <a:r>
              <a:rPr lang="cs-CZ" dirty="0" err="1">
                <a:sym typeface="Wingdings" pitchFamily="2" charset="2"/>
              </a:rPr>
              <a:t>david.bernasek</a:t>
            </a:r>
            <a:r>
              <a:rPr lang="en-US" dirty="0">
                <a:sym typeface="Wingdings" pitchFamily="2" charset="2"/>
              </a:rPr>
              <a:t>@techdata.com</a:t>
            </a:r>
            <a:endParaRPr lang="en-US" dirty="0"/>
          </a:p>
          <a:p>
            <a:endParaRPr lang="en-US" dirty="0"/>
          </a:p>
        </p:txBody>
      </p:sp>
    </p:spTree>
    <p:extLst>
      <p:ext uri="{BB962C8B-B14F-4D97-AF65-F5344CB8AC3E}">
        <p14:creationId xmlns:p14="http://schemas.microsoft.com/office/powerpoint/2010/main" val="2058115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8772" y="157994"/>
            <a:ext cx="11126787" cy="974725"/>
          </a:xfrm>
          <a:prstGeom prst="rect">
            <a:avLst/>
          </a:prstGeom>
        </p:spPr>
        <p:txBody>
          <a:bodyPr/>
          <a:lstStyle/>
          <a:p>
            <a:r>
              <a:rPr lang="en-US" dirty="0"/>
              <a:t>Cisco Catalyst 9500 Series</a:t>
            </a:r>
            <a:br>
              <a:rPr lang="en-US" dirty="0"/>
            </a:br>
            <a:r>
              <a:rPr lang="en-US" sz="2400" dirty="0"/>
              <a:t>New generation of purpose-built fixed core/aggregation</a:t>
            </a:r>
          </a:p>
        </p:txBody>
      </p:sp>
      <p:graphicFrame>
        <p:nvGraphicFramePr>
          <p:cNvPr id="4" name="Table 3"/>
          <p:cNvGraphicFramePr>
            <a:graphicFrameLocks noGrp="1"/>
          </p:cNvGraphicFramePr>
          <p:nvPr>
            <p:extLst/>
          </p:nvPr>
        </p:nvGraphicFramePr>
        <p:xfrm>
          <a:off x="9936427" y="2191272"/>
          <a:ext cx="1883039" cy="3698240"/>
        </p:xfrm>
        <a:graphic>
          <a:graphicData uri="http://schemas.openxmlformats.org/drawingml/2006/table">
            <a:tbl>
              <a:tblPr firstRow="1" bandRow="1">
                <a:tableStyleId>{2D5ABB26-0587-4C30-8999-92F81FD0307C}</a:tableStyleId>
              </a:tblPr>
              <a:tblGrid>
                <a:gridCol w="1883039">
                  <a:extLst>
                    <a:ext uri="{9D8B030D-6E8A-4147-A177-3AD203B41FA5}">
                      <a16:colId xmlns:a16="http://schemas.microsoft.com/office/drawing/2014/main" val="20000"/>
                    </a:ext>
                  </a:extLst>
                </a:gridCol>
              </a:tblGrid>
              <a:tr h="1137920">
                <a:tc>
                  <a:txBody>
                    <a:bodyPr/>
                    <a:lstStyle/>
                    <a:p>
                      <a:r>
                        <a:rPr lang="en-US" sz="1300" b="1" dirty="0"/>
                        <a:t>Extending Cisco® Catalyst® 4000 and 6000 Series leadership in</a:t>
                      </a:r>
                      <a:br>
                        <a:rPr lang="en-US" sz="1300" b="1" dirty="0"/>
                      </a:br>
                      <a:r>
                        <a:rPr lang="en-US" sz="1300" b="1" dirty="0"/>
                        <a:t>fixed core</a:t>
                      </a:r>
                      <a:endParaRPr lang="en-US" sz="1300" b="1" dirty="0">
                        <a:latin typeface="+mn-lt"/>
                        <a:ea typeface="Arial" charset="0"/>
                        <a:cs typeface="Arial" charset="0"/>
                      </a:endParaRPr>
                    </a:p>
                  </a:txBody>
                  <a:tcPr marL="121920" marR="121920" marT="60960" marB="6096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256032">
                <a:tc>
                  <a:txBody>
                    <a:bodyPr/>
                    <a:lstStyle/>
                    <a:p>
                      <a:pPr algn="l" rtl="0" fontAlgn="ctr">
                        <a:buClr>
                          <a:srgbClr val="000000"/>
                        </a:buClr>
                        <a:buSzPts val="1000"/>
                        <a:buFont typeface="Arial" panose="020B0604020202020204" pitchFamily="34" charset="0"/>
                        <a:buNone/>
                      </a:pPr>
                      <a:r>
                        <a:rPr lang="en-US" sz="1100" u="none" strike="noStrike" dirty="0">
                          <a:effectLst/>
                        </a:rPr>
                        <a:t>13x throughput (3.2 </a:t>
                      </a:r>
                      <a:r>
                        <a:rPr lang="en-US" sz="1100" u="none" strike="noStrike" dirty="0" err="1">
                          <a:effectLst/>
                        </a:rPr>
                        <a:t>Tbps</a:t>
                      </a:r>
                      <a:r>
                        <a:rPr lang="en-US" sz="1100" u="none" strike="noStrike" dirty="0">
                          <a:effectLst/>
                        </a:rPr>
                        <a:t>)</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1"/>
                  </a:ext>
                </a:extLst>
              </a:tr>
              <a:tr h="256032">
                <a:tc>
                  <a:txBody>
                    <a:bodyPr/>
                    <a:lstStyle/>
                    <a:p>
                      <a:pPr algn="l" rtl="0" fontAlgn="ctr">
                        <a:buClr>
                          <a:srgbClr val="000000"/>
                        </a:buClr>
                        <a:buSzPts val="1000"/>
                        <a:buFont typeface="Arial" panose="020B0604020202020204" pitchFamily="34" charset="0"/>
                        <a:buNone/>
                      </a:pPr>
                      <a:r>
                        <a:rPr lang="en-US" sz="1100" u="none" strike="noStrike" dirty="0">
                          <a:effectLst/>
                        </a:rPr>
                        <a:t>6x performance (1 </a:t>
                      </a:r>
                      <a:r>
                        <a:rPr lang="en-US" sz="1100" u="none" strike="noStrike" dirty="0" err="1">
                          <a:effectLst/>
                        </a:rPr>
                        <a:t>Bpps</a:t>
                      </a:r>
                      <a:r>
                        <a:rPr lang="en-US" sz="1100" u="none" strike="noStrike" dirty="0">
                          <a:effectLst/>
                        </a:rPr>
                        <a:t>)</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256032">
                <a:tc>
                  <a:txBody>
                    <a:bodyPr/>
                    <a:lstStyle/>
                    <a:p>
                      <a:pPr algn="l" rtl="0" fontAlgn="ctr">
                        <a:buClr>
                          <a:srgbClr val="000000"/>
                        </a:buClr>
                        <a:buSzPts val="1000"/>
                        <a:buFont typeface="Arial" panose="020B0604020202020204" pitchFamily="34" charset="0"/>
                        <a:buNone/>
                      </a:pPr>
                      <a:r>
                        <a:rPr lang="en-US" sz="1100" u="none" strike="noStrike" dirty="0">
                          <a:effectLst/>
                        </a:rPr>
                        <a:t>No oversubscription</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r h="256032">
                <a:tc>
                  <a:txBody>
                    <a:bodyPr/>
                    <a:lstStyle/>
                    <a:p>
                      <a:pPr algn="l" rtl="0" fontAlgn="ctr">
                        <a:buClr>
                          <a:srgbClr val="000000"/>
                        </a:buClr>
                        <a:buSzPts val="1000"/>
                        <a:buFont typeface="Arial" panose="020B0604020202020204" pitchFamily="34" charset="0"/>
                        <a:buNone/>
                      </a:pPr>
                      <a:r>
                        <a:rPr lang="en-US" sz="1100" u="none" strike="noStrike" dirty="0">
                          <a:effectLst/>
                        </a:rPr>
                        <a:t>8x 40G density </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256032">
                <a:tc>
                  <a:txBody>
                    <a:bodyPr/>
                    <a:lstStyle/>
                    <a:p>
                      <a:pPr algn="l" rtl="0" fontAlgn="ctr">
                        <a:buClr>
                          <a:srgbClr val="000000"/>
                        </a:buClr>
                        <a:buSzPts val="1000"/>
                        <a:buFont typeface="Arial" panose="020B0604020202020204" pitchFamily="34" charset="0"/>
                        <a:buNone/>
                      </a:pPr>
                      <a:r>
                        <a:rPr lang="en-US" sz="1100" u="none" strike="noStrike" dirty="0">
                          <a:effectLst/>
                        </a:rPr>
                        <a:t>Pluggable SSD storage</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5"/>
                  </a:ext>
                </a:extLst>
              </a:tr>
              <a:tr h="256032">
                <a:tc>
                  <a:txBody>
                    <a:bodyPr/>
                    <a:lstStyle/>
                    <a:p>
                      <a:pPr algn="l" rtl="0" fontAlgn="ctr">
                        <a:buClr>
                          <a:srgbClr val="000000"/>
                        </a:buClr>
                        <a:buSzPts val="1000"/>
                        <a:buFont typeface="Arial" panose="020B0604020202020204" pitchFamily="34" charset="0"/>
                        <a:buNone/>
                      </a:pPr>
                      <a:r>
                        <a:rPr lang="en-US" sz="1100" u="none" strike="noStrike" dirty="0">
                          <a:effectLst/>
                        </a:rPr>
                        <a:t>USB 3.0</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6"/>
                  </a:ext>
                </a:extLst>
              </a:tr>
              <a:tr h="256032">
                <a:tc>
                  <a:txBody>
                    <a:bodyPr/>
                    <a:lstStyle/>
                    <a:p>
                      <a:pPr marL="0" indent="0" algn="l" defTabSz="685777" rtl="0" eaLnBrk="1" fontAlgn="ctr" latinLnBrk="0" hangingPunct="1">
                        <a:buClr>
                          <a:srgbClr val="000000"/>
                        </a:buClr>
                        <a:buSzPts val="1000"/>
                        <a:buFont typeface="Arial" panose="020B0604020202020204" pitchFamily="34" charset="0"/>
                        <a:buNone/>
                      </a:pPr>
                      <a:r>
                        <a:rPr lang="en-US" sz="1100" u="none" strike="noStrike" kern="1200" dirty="0">
                          <a:effectLst/>
                        </a:rPr>
                        <a:t>4x memory and flash</a:t>
                      </a:r>
                      <a:endParaRPr lang="en-US" sz="1100" b="0" i="0" u="none" strike="noStrike" kern="1200" dirty="0">
                        <a:solidFill>
                          <a:srgbClr val="005073"/>
                        </a:solidFill>
                        <a:effectLst/>
                        <a:latin typeface="CiscoSansTT ExtraLight" panose="020B0303020201020303" pitchFamily="34" charset="0"/>
                        <a:ea typeface="+mn-ea"/>
                        <a:cs typeface="+mn-cs"/>
                      </a:endParaRPr>
                    </a:p>
                  </a:txBody>
                  <a:tcPr marL="12192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7"/>
                  </a:ext>
                </a:extLst>
              </a:tr>
              <a:tr h="256032">
                <a:tc>
                  <a:txBody>
                    <a:bodyPr/>
                    <a:lstStyle/>
                    <a:p>
                      <a:pPr marL="0" indent="0" algn="l" defTabSz="685777" rtl="0" eaLnBrk="1" fontAlgn="ctr" latinLnBrk="0" hangingPunct="1">
                        <a:buClr>
                          <a:srgbClr val="000000"/>
                        </a:buClr>
                        <a:buSzPts val="1000"/>
                        <a:buFont typeface="Arial" panose="020B0604020202020204" pitchFamily="34" charset="0"/>
                        <a:buNone/>
                      </a:pPr>
                      <a:r>
                        <a:rPr lang="en-US" sz="1100" u="none" strike="noStrike" kern="1200" dirty="0">
                          <a:effectLst/>
                        </a:rPr>
                        <a:t>2x CPU cores</a:t>
                      </a:r>
                      <a:endParaRPr lang="en-US" sz="1100" b="0" i="0" u="none" strike="noStrike" kern="1200" dirty="0">
                        <a:solidFill>
                          <a:srgbClr val="005073"/>
                        </a:solidFill>
                        <a:effectLst/>
                        <a:latin typeface="CiscoSansTT ExtraLight" panose="020B0303020201020303" pitchFamily="34" charset="0"/>
                        <a:ea typeface="+mn-ea"/>
                        <a:cs typeface="+mn-cs"/>
                      </a:endParaRPr>
                    </a:p>
                  </a:txBody>
                  <a:tcPr marL="12192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8"/>
                  </a:ext>
                </a:extLst>
              </a:tr>
              <a:tr h="256032">
                <a:tc>
                  <a:txBody>
                    <a:bodyPr/>
                    <a:lstStyle/>
                    <a:p>
                      <a:pPr marL="0" indent="0" algn="l" defTabSz="685777" rtl="0" eaLnBrk="1" fontAlgn="ctr" latinLnBrk="0" hangingPunct="1">
                        <a:buClr>
                          <a:srgbClr val="000000"/>
                        </a:buClr>
                        <a:buSzPts val="1000"/>
                        <a:buFont typeface="Arial" panose="020B0604020202020204" pitchFamily="34" charset="0"/>
                        <a:buNone/>
                      </a:pPr>
                      <a:r>
                        <a:rPr lang="en-US" sz="1100" u="none" strike="noStrike" kern="1200" dirty="0">
                          <a:effectLst/>
                        </a:rPr>
                        <a:t>Customizable templates</a:t>
                      </a:r>
                      <a:endParaRPr lang="en-US" sz="1100" b="0" i="0" u="none" strike="noStrike" kern="1200" dirty="0">
                        <a:solidFill>
                          <a:srgbClr val="005073"/>
                        </a:solidFill>
                        <a:effectLst/>
                        <a:latin typeface="CiscoSansTT ExtraLight" panose="020B0303020201020303" pitchFamily="34" charset="0"/>
                        <a:ea typeface="+mn-ea"/>
                        <a:cs typeface="+mn-cs"/>
                      </a:endParaRPr>
                    </a:p>
                  </a:txBody>
                  <a:tcPr marL="12192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9"/>
                  </a:ext>
                </a:extLst>
              </a:tr>
              <a:tr h="256032">
                <a:tc>
                  <a:txBody>
                    <a:bodyPr/>
                    <a:lstStyle/>
                    <a:p>
                      <a:pPr marL="0" indent="0" algn="l" defTabSz="685777" rtl="0" eaLnBrk="1" fontAlgn="ctr" latinLnBrk="0" hangingPunct="1">
                        <a:buClr>
                          <a:srgbClr val="000000"/>
                        </a:buClr>
                        <a:buSzPts val="1000"/>
                        <a:buFont typeface="Arial" panose="020B0604020202020204" pitchFamily="34" charset="0"/>
                        <a:buNone/>
                      </a:pPr>
                      <a:r>
                        <a:rPr lang="en-US" sz="1100" u="none" strike="noStrike" kern="1200" dirty="0">
                          <a:effectLst/>
                        </a:rPr>
                        <a:t>Cisco </a:t>
                      </a:r>
                      <a:r>
                        <a:rPr lang="en-US" sz="1100" u="none" strike="noStrike" kern="1200" dirty="0" err="1">
                          <a:effectLst/>
                        </a:rPr>
                        <a:t>StackWise</a:t>
                      </a:r>
                      <a:r>
                        <a:rPr lang="en-US" sz="1100" u="none" strike="noStrike" kern="1200" dirty="0">
                          <a:effectLst/>
                        </a:rPr>
                        <a:t>® Virtual</a:t>
                      </a:r>
                      <a:endParaRPr lang="en-US" sz="1100" b="0" i="0" u="none" strike="noStrike" kern="1200" dirty="0">
                        <a:solidFill>
                          <a:srgbClr val="005073"/>
                        </a:solidFill>
                        <a:effectLst/>
                        <a:latin typeface="CiscoSansTT ExtraLight" panose="020B0303020201020303" pitchFamily="34" charset="0"/>
                        <a:ea typeface="+mn-ea"/>
                        <a:cs typeface="+mn-cs"/>
                      </a:endParaRPr>
                    </a:p>
                  </a:txBody>
                  <a:tcPr marL="12192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1" name="Rounded Rectangle 20"/>
          <p:cNvSpPr/>
          <p:nvPr/>
        </p:nvSpPr>
        <p:spPr>
          <a:xfrm>
            <a:off x="370417" y="1565539"/>
            <a:ext cx="4608116" cy="46778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UADP 2.0</a:t>
            </a:r>
          </a:p>
        </p:txBody>
      </p:sp>
      <p:grpSp>
        <p:nvGrpSpPr>
          <p:cNvPr id="68" name="Group 67"/>
          <p:cNvGrpSpPr/>
          <p:nvPr/>
        </p:nvGrpSpPr>
        <p:grpSpPr>
          <a:xfrm>
            <a:off x="365454" y="1565539"/>
            <a:ext cx="9467167" cy="4705867"/>
            <a:chOff x="274090" y="1174154"/>
            <a:chExt cx="7100375" cy="3529400"/>
          </a:xfrm>
        </p:grpSpPr>
        <p:grpSp>
          <p:nvGrpSpPr>
            <p:cNvPr id="20" name="Group 19"/>
            <p:cNvGrpSpPr/>
            <p:nvPr/>
          </p:nvGrpSpPr>
          <p:grpSpPr>
            <a:xfrm>
              <a:off x="274090" y="3843865"/>
              <a:ext cx="7100375" cy="859689"/>
              <a:chOff x="274090" y="3843865"/>
              <a:chExt cx="7100375" cy="859689"/>
            </a:xfrm>
          </p:grpSpPr>
          <p:sp>
            <p:nvSpPr>
              <p:cNvPr id="3" name="Rounded Rectangle 2"/>
              <p:cNvSpPr/>
              <p:nvPr/>
            </p:nvSpPr>
            <p:spPr>
              <a:xfrm rot="10800000" flipV="1">
                <a:off x="274090" y="3843865"/>
                <a:ext cx="7100375" cy="859689"/>
              </a:xfrm>
              <a:prstGeom prst="roundRect">
                <a:avLst>
                  <a:gd name="adj" fmla="val 50000"/>
                </a:avLst>
              </a:prstGeom>
              <a:solidFill>
                <a:srgbClr val="00BCEB">
                  <a:lumMod val="20000"/>
                  <a:lumOff val="80000"/>
                </a:srgbClr>
              </a:solidFill>
              <a:ln w="25400" cap="flat" cmpd="sng" algn="ctr">
                <a:noFill/>
                <a:prstDash val="solid"/>
              </a:ln>
              <a:effectLst/>
            </p:spPr>
            <p:txBody>
              <a:bodyPr rtlCol="0" anchor="ctr"/>
              <a:lstStyle/>
              <a:p>
                <a:pPr algn="ctr" defTabSz="1625519" fontAlgn="auto">
                  <a:spcBef>
                    <a:spcPts val="0"/>
                  </a:spcBef>
                  <a:spcAft>
                    <a:spcPts val="0"/>
                  </a:spcAft>
                  <a:defRPr/>
                </a:pPr>
                <a:endParaRPr lang="en-US" sz="3200" kern="0" dirty="0">
                  <a:solidFill>
                    <a:srgbClr val="005073"/>
                  </a:solidFill>
                  <a:latin typeface="+mj-lt"/>
                  <a:ea typeface=""/>
                  <a:cs typeface=""/>
                </a:endParaRPr>
              </a:p>
            </p:txBody>
          </p:sp>
          <p:grpSp>
            <p:nvGrpSpPr>
              <p:cNvPr id="18" name="Group 17"/>
              <p:cNvGrpSpPr/>
              <p:nvPr/>
            </p:nvGrpSpPr>
            <p:grpSpPr>
              <a:xfrm>
                <a:off x="975673" y="3936333"/>
                <a:ext cx="783516" cy="630683"/>
                <a:chOff x="967050" y="3936333"/>
                <a:chExt cx="783516" cy="630683"/>
              </a:xfrm>
            </p:grpSpPr>
            <p:pic>
              <p:nvPicPr>
                <p:cNvPr id="5" name="Picture 4" descr="IMG_1954.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050" y="3936333"/>
                  <a:ext cx="783516" cy="454612"/>
                </a:xfrm>
                <a:prstGeom prst="rect">
                  <a:avLst/>
                </a:prstGeom>
              </p:spPr>
            </p:pic>
            <p:sp>
              <p:nvSpPr>
                <p:cNvPr id="11" name="TextBox 10"/>
                <p:cNvSpPr txBox="1"/>
                <p:nvPr/>
              </p:nvSpPr>
              <p:spPr>
                <a:xfrm>
                  <a:off x="1080487" y="4456168"/>
                  <a:ext cx="556643" cy="110848"/>
                </a:xfrm>
                <a:prstGeom prst="rect">
                  <a:avLst/>
                </a:prstGeom>
                <a:noFill/>
              </p:spPr>
              <p:txBody>
                <a:bodyPr wrap="none" lIns="0" tIns="0" rIns="0" bIns="0" rtlCol="0" anchor="ctr" anchorCtr="0">
                  <a:spAutoFit/>
                </a:bodyPr>
                <a:lstStyle/>
                <a:p>
                  <a:pPr algn="ctr">
                    <a:lnSpc>
                      <a:spcPct val="90000"/>
                    </a:lnSpc>
                  </a:pPr>
                  <a:r>
                    <a:rPr lang="en-US" sz="1067" dirty="0">
                      <a:latin typeface="+mj-lt"/>
                      <a:ea typeface="CiscoSansTT ExtraLight" charset="0"/>
                      <a:cs typeface="CiscoSansTT ExtraLight" charset="0"/>
                    </a:rPr>
                    <a:t>Modular fans</a:t>
                  </a:r>
                </a:p>
              </p:txBody>
            </p:sp>
          </p:grpSp>
          <p:grpSp>
            <p:nvGrpSpPr>
              <p:cNvPr id="17" name="Group 16"/>
              <p:cNvGrpSpPr/>
              <p:nvPr/>
            </p:nvGrpSpPr>
            <p:grpSpPr>
              <a:xfrm>
                <a:off x="2551687" y="3890658"/>
                <a:ext cx="979682" cy="676358"/>
                <a:chOff x="2699429" y="3890658"/>
                <a:chExt cx="979682" cy="676358"/>
              </a:xfrm>
            </p:grpSpPr>
            <p:pic>
              <p:nvPicPr>
                <p:cNvPr id="6" name="Picture 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99429" y="3890658"/>
                  <a:ext cx="979682" cy="545964"/>
                </a:xfrm>
                <a:prstGeom prst="rect">
                  <a:avLst/>
                </a:prstGeom>
              </p:spPr>
            </p:pic>
            <p:sp>
              <p:nvSpPr>
                <p:cNvPr id="12" name="TextBox 11"/>
                <p:cNvSpPr txBox="1"/>
                <p:nvPr/>
              </p:nvSpPr>
              <p:spPr>
                <a:xfrm>
                  <a:off x="2849634" y="4456168"/>
                  <a:ext cx="679272" cy="110848"/>
                </a:xfrm>
                <a:prstGeom prst="rect">
                  <a:avLst/>
                </a:prstGeom>
                <a:noFill/>
              </p:spPr>
              <p:txBody>
                <a:bodyPr wrap="none" lIns="0" tIns="0" rIns="0" bIns="0" rtlCol="0" anchor="ctr" anchorCtr="0">
                  <a:spAutoFit/>
                </a:bodyPr>
                <a:lstStyle/>
                <a:p>
                  <a:pPr algn="ctr">
                    <a:lnSpc>
                      <a:spcPct val="90000"/>
                    </a:lnSpc>
                  </a:pPr>
                  <a:r>
                    <a:rPr lang="en-US" sz="1067" dirty="0">
                      <a:latin typeface="+mj-lt"/>
                      <a:ea typeface="CiscoSansTT ExtraLight" charset="0"/>
                      <a:cs typeface="CiscoSansTT ExtraLight" charset="0"/>
                    </a:rPr>
                    <a:t>Modular uplinks</a:t>
                  </a:r>
                </a:p>
              </p:txBody>
            </p:sp>
          </p:grpSp>
          <p:grpSp>
            <p:nvGrpSpPr>
              <p:cNvPr id="16" name="Group 15"/>
              <p:cNvGrpSpPr/>
              <p:nvPr/>
            </p:nvGrpSpPr>
            <p:grpSpPr>
              <a:xfrm>
                <a:off x="4357932" y="3931717"/>
                <a:ext cx="632385" cy="690723"/>
                <a:chOff x="4281920" y="3931717"/>
                <a:chExt cx="632385" cy="690723"/>
              </a:xfrm>
            </p:grpSpPr>
            <p:pic>
              <p:nvPicPr>
                <p:cNvPr id="7" name="Picture 6" descr="\\.PSF\.Mac\Volumes\16GB_FLASH\PWR-C2_640WAC.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324934" y="3931717"/>
                  <a:ext cx="546356" cy="463846"/>
                </a:xfrm>
                <a:prstGeom prst="rect">
                  <a:avLst/>
                </a:prstGeom>
                <a:noFill/>
                <a:effectLst>
                  <a:outerShdw blurRad="50800" dist="38100" dir="2700000" algn="tl" rotWithShape="0">
                    <a:prstClr val="black">
                      <a:alpha val="40000"/>
                    </a:prstClr>
                  </a:outerShdw>
                </a:effectLst>
              </p:spPr>
            </p:pic>
            <p:sp>
              <p:nvSpPr>
                <p:cNvPr id="13" name="TextBox 12"/>
                <p:cNvSpPr txBox="1"/>
                <p:nvPr/>
              </p:nvSpPr>
              <p:spPr>
                <a:xfrm>
                  <a:off x="4281920" y="4400744"/>
                  <a:ext cx="632385" cy="221696"/>
                </a:xfrm>
                <a:prstGeom prst="rect">
                  <a:avLst/>
                </a:prstGeom>
                <a:noFill/>
              </p:spPr>
              <p:txBody>
                <a:bodyPr wrap="none" lIns="0" tIns="0" rIns="0" bIns="0" rtlCol="0" anchor="ctr" anchorCtr="0">
                  <a:spAutoFit/>
                </a:bodyPr>
                <a:lstStyle/>
                <a:p>
                  <a:pPr algn="ctr">
                    <a:lnSpc>
                      <a:spcPct val="90000"/>
                    </a:lnSpc>
                  </a:pPr>
                  <a:r>
                    <a:rPr lang="en-US" sz="1067" dirty="0">
                      <a:latin typeface="+mj-lt"/>
                      <a:ea typeface="CiscoSansTT ExtraLight" charset="0"/>
                      <a:cs typeface="CiscoSansTT ExtraLight" charset="0"/>
                    </a:rPr>
                    <a:t>Modular </a:t>
                  </a:r>
                  <a:br>
                    <a:rPr lang="en-US" sz="1067" dirty="0">
                      <a:latin typeface="+mj-lt"/>
                      <a:ea typeface="CiscoSansTT ExtraLight" charset="0"/>
                      <a:cs typeface="CiscoSansTT ExtraLight" charset="0"/>
                    </a:rPr>
                  </a:br>
                  <a:r>
                    <a:rPr lang="en-US" sz="1067" dirty="0">
                      <a:latin typeface="+mj-lt"/>
                      <a:ea typeface="CiscoSansTT ExtraLight" charset="0"/>
                      <a:cs typeface="CiscoSansTT ExtraLight" charset="0"/>
                    </a:rPr>
                    <a:t>power supplies</a:t>
                  </a:r>
                </a:p>
              </p:txBody>
            </p:sp>
          </p:grpSp>
          <p:grpSp>
            <p:nvGrpSpPr>
              <p:cNvPr id="15" name="Group 14"/>
              <p:cNvGrpSpPr/>
              <p:nvPr/>
            </p:nvGrpSpPr>
            <p:grpSpPr>
              <a:xfrm>
                <a:off x="5839120" y="3888039"/>
                <a:ext cx="811520" cy="734400"/>
                <a:chOff x="5830497" y="3888039"/>
                <a:chExt cx="811520" cy="734400"/>
              </a:xfrm>
            </p:grpSpPr>
            <p:pic>
              <p:nvPicPr>
                <p:cNvPr id="8" name="Picture 7"/>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91757" y="3888039"/>
                  <a:ext cx="689000" cy="551200"/>
                </a:xfrm>
                <a:prstGeom prst="rect">
                  <a:avLst/>
                </a:prstGeom>
              </p:spPr>
            </p:pic>
            <p:sp>
              <p:nvSpPr>
                <p:cNvPr id="14" name="TextBox 13"/>
                <p:cNvSpPr txBox="1"/>
                <p:nvPr/>
              </p:nvSpPr>
              <p:spPr>
                <a:xfrm>
                  <a:off x="5830497" y="4400744"/>
                  <a:ext cx="811520" cy="221695"/>
                </a:xfrm>
                <a:prstGeom prst="rect">
                  <a:avLst/>
                </a:prstGeom>
                <a:noFill/>
              </p:spPr>
              <p:txBody>
                <a:bodyPr wrap="none" lIns="0" tIns="0" rIns="0" bIns="0" rtlCol="0" anchor="ctr" anchorCtr="0">
                  <a:spAutoFit/>
                </a:bodyPr>
                <a:lstStyle/>
                <a:p>
                  <a:pPr algn="ctr">
                    <a:lnSpc>
                      <a:spcPct val="90000"/>
                    </a:lnSpc>
                  </a:pPr>
                  <a:r>
                    <a:rPr lang="en-US" sz="1067" dirty="0">
                      <a:latin typeface="+mj-lt"/>
                      <a:ea typeface="CiscoSansTT ExtraLight" charset="0"/>
                      <a:cs typeface="CiscoSansTT ExtraLight" charset="0"/>
                    </a:rPr>
                    <a:t>Storage for </a:t>
                  </a:r>
                  <a:br>
                    <a:rPr lang="en-US" sz="1067" dirty="0">
                      <a:latin typeface="+mj-lt"/>
                      <a:ea typeface="CiscoSansTT ExtraLight" charset="0"/>
                      <a:cs typeface="CiscoSansTT ExtraLight" charset="0"/>
                    </a:rPr>
                  </a:br>
                  <a:r>
                    <a:rPr lang="en-US" sz="1067" dirty="0">
                      <a:latin typeface="+mj-lt"/>
                      <a:ea typeface="CiscoSansTT ExtraLight" charset="0"/>
                      <a:cs typeface="CiscoSansTT ExtraLight" charset="0"/>
                    </a:rPr>
                    <a:t>application hosting</a:t>
                  </a:r>
                </a:p>
              </p:txBody>
            </p:sp>
          </p:grpSp>
        </p:grpSp>
        <p:sp>
          <p:nvSpPr>
            <p:cNvPr id="22" name="Rounded Rectangle 21"/>
            <p:cNvSpPr/>
            <p:nvPr/>
          </p:nvSpPr>
          <p:spPr>
            <a:xfrm>
              <a:off x="3850646" y="1174154"/>
              <a:ext cx="3456087" cy="35083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mj-lt"/>
                </a:rPr>
                <a:t>UADP 3.0</a:t>
              </a:r>
            </a:p>
          </p:txBody>
        </p:sp>
      </p:grpSp>
      <p:pic>
        <p:nvPicPr>
          <p:cNvPr id="24" name="Picture 23" descr="doppler.jp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752962" y="1453445"/>
            <a:ext cx="692149" cy="691968"/>
          </a:xfrm>
          <a:prstGeom prst="rect">
            <a:avLst/>
          </a:prstGeom>
          <a:effectLst>
            <a:outerShdw blurRad="50800" dist="38100" dir="2700000" algn="tl" rotWithShape="0">
              <a:prstClr val="black">
                <a:alpha val="40000"/>
              </a:prstClr>
            </a:outerShdw>
          </a:effectLst>
        </p:spPr>
      </p:pic>
      <p:sp>
        <p:nvSpPr>
          <p:cNvPr id="26" name="Rectangle 25"/>
          <p:cNvSpPr/>
          <p:nvPr/>
        </p:nvSpPr>
        <p:spPr>
          <a:xfrm>
            <a:off x="722579" y="2098204"/>
            <a:ext cx="3707180" cy="7179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82875" indent="-182875">
              <a:spcBef>
                <a:spcPts val="400"/>
              </a:spcBef>
              <a:buClr>
                <a:schemeClr val="tx1"/>
              </a:buClr>
              <a:buFont typeface="Arial" pitchFamily="34" charset="0"/>
              <a:buChar char="•"/>
            </a:pPr>
            <a:r>
              <a:rPr lang="en-US" sz="1333" dirty="0">
                <a:solidFill>
                  <a:schemeClr val="tx1"/>
                </a:solidFill>
                <a:latin typeface="+mj-lt"/>
                <a:ea typeface="CiscoSansTT ExtraLight" charset="0"/>
                <a:cs typeface="CiscoSansTT ExtraLight" charset="0"/>
              </a:rPr>
              <a:t>40G at the price of 10G</a:t>
            </a:r>
          </a:p>
          <a:p>
            <a:pPr marL="182875" indent="-182875">
              <a:spcBef>
                <a:spcPts val="400"/>
              </a:spcBef>
              <a:buClr>
                <a:schemeClr val="tx1"/>
              </a:buClr>
              <a:buFont typeface="Arial" pitchFamily="34" charset="0"/>
              <a:buChar char="•"/>
            </a:pPr>
            <a:r>
              <a:rPr lang="en-US" sz="1333" dirty="0">
                <a:solidFill>
                  <a:schemeClr val="tx1"/>
                </a:solidFill>
                <a:latin typeface="+mj-lt"/>
                <a:ea typeface="CiscoSansTT ExtraLight" charset="0"/>
                <a:cs typeface="CiscoSansTT ExtraLight" charset="0"/>
              </a:rPr>
              <a:t>Industry’s first 40G enterprise switch</a:t>
            </a:r>
          </a:p>
          <a:p>
            <a:pPr marL="182875" indent="-182875">
              <a:spcBef>
                <a:spcPts val="400"/>
              </a:spcBef>
              <a:buClr>
                <a:schemeClr val="tx1"/>
              </a:buClr>
              <a:buFont typeface="Arial" pitchFamily="34" charset="0"/>
              <a:buChar char="•"/>
            </a:pPr>
            <a:r>
              <a:rPr lang="en-US" sz="1333" dirty="0">
                <a:solidFill>
                  <a:schemeClr val="tx1"/>
                </a:solidFill>
                <a:latin typeface="+mj-lt"/>
                <a:ea typeface="CiscoSansTT ExtraLight" charset="0"/>
                <a:cs typeface="CiscoSansTT ExtraLight" charset="0"/>
              </a:rPr>
              <a:t>Optimized 10G switch for midsize backbone</a:t>
            </a:r>
          </a:p>
        </p:txBody>
      </p:sp>
      <p:pic>
        <p:nvPicPr>
          <p:cNvPr id="31" name="Picture 30"/>
          <p:cNvPicPr>
            <a:picLocks noChangeAspect="1"/>
          </p:cNvPicPr>
          <p:nvPr/>
        </p:nvPicPr>
        <p:blipFill rotWithShape="1">
          <a:blip r:embed="rId17" cstate="screen">
            <a:extLst>
              <a:ext uri="{28A0092B-C50C-407E-A947-70E740481C1C}">
                <a14:useLocalDpi xmlns:a14="http://schemas.microsoft.com/office/drawing/2010/main"/>
              </a:ext>
            </a:extLst>
          </a:blip>
          <a:srcRect l="2184" t="21801" r="2037" b="24368"/>
          <a:stretch/>
        </p:blipFill>
        <p:spPr>
          <a:xfrm>
            <a:off x="6392063" y="2948468"/>
            <a:ext cx="3440557" cy="1837257"/>
          </a:xfrm>
          <a:prstGeom prst="rect">
            <a:avLst/>
          </a:prstGeom>
        </p:spPr>
      </p:pic>
      <p:pic>
        <p:nvPicPr>
          <p:cNvPr id="32" name="Picture 31"/>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5806" b="95028" l="156" r="100000"/>
                    </a14:imgEffect>
                  </a14:imgLayer>
                </a14:imgProps>
              </a:ext>
              <a:ext uri="{28A0092B-C50C-407E-A947-70E740481C1C}">
                <a14:useLocalDpi xmlns:a14="http://schemas.microsoft.com/office/drawing/2010/main"/>
              </a:ext>
            </a:extLst>
          </a:blip>
          <a:srcRect l="2576" t="25849" b="25367"/>
          <a:stretch/>
        </p:blipFill>
        <p:spPr>
          <a:xfrm>
            <a:off x="1523999" y="3075241"/>
            <a:ext cx="3676511" cy="1629663"/>
          </a:xfrm>
          <a:prstGeom prst="rect">
            <a:avLst/>
          </a:prstGeom>
        </p:spPr>
      </p:pic>
      <p:sp>
        <p:nvSpPr>
          <p:cNvPr id="33" name="Oval 7"/>
          <p:cNvSpPr>
            <a:spLocks noChangeArrowheads="1"/>
          </p:cNvSpPr>
          <p:nvPr/>
        </p:nvSpPr>
        <p:spPr bwMode="auto">
          <a:xfrm rot="2370475">
            <a:off x="6646539" y="3320808"/>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sp>
        <p:nvSpPr>
          <p:cNvPr id="36" name="Oval 7"/>
          <p:cNvSpPr>
            <a:spLocks noChangeArrowheads="1"/>
          </p:cNvSpPr>
          <p:nvPr/>
        </p:nvSpPr>
        <p:spPr bwMode="auto">
          <a:xfrm rot="2370475">
            <a:off x="6646540" y="3667581"/>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sp>
        <p:nvSpPr>
          <p:cNvPr id="38" name="Oval 7"/>
          <p:cNvSpPr>
            <a:spLocks noChangeArrowheads="1"/>
          </p:cNvSpPr>
          <p:nvPr/>
        </p:nvSpPr>
        <p:spPr bwMode="auto">
          <a:xfrm rot="2370475">
            <a:off x="6646541" y="3978176"/>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sp>
        <p:nvSpPr>
          <p:cNvPr id="40" name="Oval 7"/>
          <p:cNvSpPr>
            <a:spLocks noChangeArrowheads="1"/>
          </p:cNvSpPr>
          <p:nvPr/>
        </p:nvSpPr>
        <p:spPr bwMode="auto">
          <a:xfrm rot="2370475">
            <a:off x="6646541" y="4310884"/>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cxnSp>
        <p:nvCxnSpPr>
          <p:cNvPr id="44" name="Straight Connector 43"/>
          <p:cNvCxnSpPr/>
          <p:nvPr/>
        </p:nvCxnSpPr>
        <p:spPr>
          <a:xfrm flipH="1">
            <a:off x="6353175" y="3369283"/>
            <a:ext cx="345997" cy="587"/>
          </a:xfrm>
          <a:prstGeom prst="line">
            <a:avLst/>
          </a:prstGeom>
          <a:noFill/>
          <a:ln w="19050">
            <a:solidFill>
              <a:schemeClr val="accent1"/>
            </a:solidFill>
            <a:round/>
            <a:headEnd/>
            <a:tailEnd/>
          </a:ln>
          <a:effectLst/>
        </p:spPr>
      </p:cxnSp>
      <p:cxnSp>
        <p:nvCxnSpPr>
          <p:cNvPr id="45" name="Straight Connector 44"/>
          <p:cNvCxnSpPr/>
          <p:nvPr/>
        </p:nvCxnSpPr>
        <p:spPr>
          <a:xfrm flipH="1">
            <a:off x="6353175" y="3716349"/>
            <a:ext cx="345997" cy="587"/>
          </a:xfrm>
          <a:prstGeom prst="line">
            <a:avLst/>
          </a:prstGeom>
          <a:noFill/>
          <a:ln w="19050">
            <a:solidFill>
              <a:schemeClr val="accent1"/>
            </a:solidFill>
            <a:round/>
            <a:headEnd/>
            <a:tailEnd/>
          </a:ln>
          <a:effectLst/>
        </p:spPr>
      </p:cxnSp>
      <p:cxnSp>
        <p:nvCxnSpPr>
          <p:cNvPr id="46" name="Straight Connector 45"/>
          <p:cNvCxnSpPr/>
          <p:nvPr/>
        </p:nvCxnSpPr>
        <p:spPr>
          <a:xfrm flipH="1">
            <a:off x="6353175" y="4026944"/>
            <a:ext cx="345997" cy="587"/>
          </a:xfrm>
          <a:prstGeom prst="line">
            <a:avLst/>
          </a:prstGeom>
          <a:noFill/>
          <a:ln w="19050">
            <a:solidFill>
              <a:schemeClr val="accent1"/>
            </a:solidFill>
            <a:round/>
            <a:headEnd/>
            <a:tailEnd/>
          </a:ln>
          <a:effectLst/>
        </p:spPr>
      </p:cxnSp>
      <p:cxnSp>
        <p:nvCxnSpPr>
          <p:cNvPr id="47" name="Straight Connector 46"/>
          <p:cNvCxnSpPr/>
          <p:nvPr/>
        </p:nvCxnSpPr>
        <p:spPr>
          <a:xfrm flipH="1">
            <a:off x="6353175" y="4359652"/>
            <a:ext cx="345997" cy="587"/>
          </a:xfrm>
          <a:prstGeom prst="line">
            <a:avLst/>
          </a:prstGeom>
          <a:noFill/>
          <a:ln w="19050">
            <a:solidFill>
              <a:schemeClr val="accent1"/>
            </a:solidFill>
            <a:round/>
            <a:headEnd/>
            <a:tailEnd/>
          </a:ln>
          <a:effectLst/>
        </p:spPr>
      </p:cxnSp>
      <p:sp>
        <p:nvSpPr>
          <p:cNvPr id="48" name="TextBox 47"/>
          <p:cNvSpPr txBox="1"/>
          <p:nvPr>
            <p:custDataLst>
              <p:tags r:id="rId1"/>
            </p:custDataLst>
          </p:nvPr>
        </p:nvSpPr>
        <p:spPr>
          <a:xfrm>
            <a:off x="5488315" y="3552064"/>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9500-48Y4C</a:t>
            </a:r>
          </a:p>
        </p:txBody>
      </p:sp>
      <p:sp>
        <p:nvSpPr>
          <p:cNvPr id="49" name="TextBox 48"/>
          <p:cNvSpPr txBox="1"/>
          <p:nvPr>
            <p:custDataLst>
              <p:tags r:id="rId2"/>
            </p:custDataLst>
          </p:nvPr>
        </p:nvSpPr>
        <p:spPr>
          <a:xfrm>
            <a:off x="5488315" y="3882284"/>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9500-32QC</a:t>
            </a:r>
          </a:p>
        </p:txBody>
      </p:sp>
      <p:sp>
        <p:nvSpPr>
          <p:cNvPr id="50" name="TextBox 49"/>
          <p:cNvSpPr txBox="1"/>
          <p:nvPr>
            <p:custDataLst>
              <p:tags r:id="rId3"/>
            </p:custDataLst>
          </p:nvPr>
        </p:nvSpPr>
        <p:spPr>
          <a:xfrm>
            <a:off x="5488315" y="4212506"/>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9500-32C</a:t>
            </a:r>
          </a:p>
        </p:txBody>
      </p:sp>
      <p:sp>
        <p:nvSpPr>
          <p:cNvPr id="51" name="TextBox 50"/>
          <p:cNvSpPr txBox="1"/>
          <p:nvPr>
            <p:custDataLst>
              <p:tags r:id="rId4"/>
            </p:custDataLst>
          </p:nvPr>
        </p:nvSpPr>
        <p:spPr>
          <a:xfrm>
            <a:off x="5488315" y="3221844"/>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9500-24Y4C</a:t>
            </a:r>
          </a:p>
        </p:txBody>
      </p:sp>
      <p:sp>
        <p:nvSpPr>
          <p:cNvPr id="60" name="TextBox 59"/>
          <p:cNvSpPr txBox="1"/>
          <p:nvPr>
            <p:custDataLst>
              <p:tags r:id="rId5"/>
            </p:custDataLst>
          </p:nvPr>
        </p:nvSpPr>
        <p:spPr>
          <a:xfrm>
            <a:off x="490738" y="3540775"/>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9500-40X</a:t>
            </a:r>
          </a:p>
        </p:txBody>
      </p:sp>
      <p:sp>
        <p:nvSpPr>
          <p:cNvPr id="61" name="TextBox 60"/>
          <p:cNvSpPr txBox="1"/>
          <p:nvPr>
            <p:custDataLst>
              <p:tags r:id="rId6"/>
            </p:custDataLst>
          </p:nvPr>
        </p:nvSpPr>
        <p:spPr>
          <a:xfrm>
            <a:off x="490738" y="3882284"/>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9500-24Q</a:t>
            </a:r>
          </a:p>
        </p:txBody>
      </p:sp>
      <p:sp>
        <p:nvSpPr>
          <p:cNvPr id="62" name="TextBox 61"/>
          <p:cNvSpPr txBox="1"/>
          <p:nvPr>
            <p:custDataLst>
              <p:tags r:id="rId7"/>
            </p:custDataLst>
          </p:nvPr>
        </p:nvSpPr>
        <p:spPr>
          <a:xfrm>
            <a:off x="490738" y="4212506"/>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9500-12Q</a:t>
            </a:r>
          </a:p>
        </p:txBody>
      </p:sp>
      <p:grpSp>
        <p:nvGrpSpPr>
          <p:cNvPr id="34" name="Group 33"/>
          <p:cNvGrpSpPr/>
          <p:nvPr/>
        </p:nvGrpSpPr>
        <p:grpSpPr>
          <a:xfrm>
            <a:off x="1426766" y="3320808"/>
            <a:ext cx="522500" cy="97536"/>
            <a:chOff x="1070074" y="2611909"/>
            <a:chExt cx="391875" cy="73152"/>
          </a:xfrm>
        </p:grpSpPr>
        <p:sp>
          <p:nvSpPr>
            <p:cNvPr id="52" name="Oval 7"/>
            <p:cNvSpPr>
              <a:spLocks noChangeArrowheads="1"/>
            </p:cNvSpPr>
            <p:nvPr/>
          </p:nvSpPr>
          <p:spPr bwMode="auto">
            <a:xfrm rot="2370475">
              <a:off x="1388797" y="2611909"/>
              <a:ext cx="73152" cy="73152"/>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cxnSp>
          <p:nvCxnSpPr>
            <p:cNvPr id="56" name="Straight Connector 55"/>
            <p:cNvCxnSpPr/>
            <p:nvPr/>
          </p:nvCxnSpPr>
          <p:spPr>
            <a:xfrm flipH="1">
              <a:off x="1070074" y="2648265"/>
              <a:ext cx="358198" cy="0"/>
            </a:xfrm>
            <a:prstGeom prst="line">
              <a:avLst/>
            </a:prstGeom>
            <a:noFill/>
            <a:ln w="19050">
              <a:solidFill>
                <a:schemeClr val="accent1"/>
              </a:solidFill>
              <a:round/>
              <a:headEnd/>
              <a:tailEnd/>
            </a:ln>
            <a:effectLst/>
          </p:spPr>
        </p:cxnSp>
      </p:grpSp>
      <p:sp>
        <p:nvSpPr>
          <p:cNvPr id="63" name="TextBox 62"/>
          <p:cNvSpPr txBox="1"/>
          <p:nvPr>
            <p:custDataLst>
              <p:tags r:id="rId8"/>
            </p:custDataLst>
          </p:nvPr>
        </p:nvSpPr>
        <p:spPr>
          <a:xfrm>
            <a:off x="490738" y="3221844"/>
            <a:ext cx="820738" cy="295594"/>
          </a:xfrm>
          <a:prstGeom prst="rect">
            <a:avLst/>
          </a:prstGeom>
          <a:noFill/>
        </p:spPr>
        <p:txBody>
          <a:bodyPr wrap="none" lIns="0" tIns="0" rIns="0" bIns="0" rtlCol="0">
            <a:spAutoFit/>
          </a:bodyPr>
          <a:lstStyle/>
          <a:p>
            <a:pPr algn="r">
              <a:lnSpc>
                <a:spcPct val="90000"/>
              </a:lnSpc>
            </a:pPr>
            <a:r>
              <a:rPr lang="en-US" sz="1067" dirty="0">
                <a:solidFill>
                  <a:prstClr val="black"/>
                </a:solidFill>
                <a:latin typeface="+mj-lt"/>
                <a:ea typeface="CiscoSansTT ExtraLight" charset="0"/>
                <a:cs typeface="CiscoSansTT ExtraLight" charset="0"/>
              </a:rPr>
              <a:t>Cisco Catalyst </a:t>
            </a:r>
            <a:br>
              <a:rPr lang="en-US" sz="1067" dirty="0">
                <a:solidFill>
                  <a:prstClr val="black"/>
                </a:solidFill>
                <a:latin typeface="+mj-lt"/>
                <a:ea typeface="CiscoSansTT ExtraLight" charset="0"/>
                <a:cs typeface="CiscoSansTT ExtraLight" charset="0"/>
              </a:rPr>
            </a:br>
            <a:r>
              <a:rPr lang="en-US" sz="1067" dirty="0">
                <a:solidFill>
                  <a:prstClr val="black"/>
                </a:solidFill>
                <a:latin typeface="+mj-lt"/>
                <a:ea typeface="CiscoSansTT ExtraLight" charset="0"/>
                <a:cs typeface="CiscoSansTT ExtraLight" charset="0"/>
              </a:rPr>
              <a:t>9500-16X</a:t>
            </a:r>
          </a:p>
        </p:txBody>
      </p:sp>
      <p:cxnSp>
        <p:nvCxnSpPr>
          <p:cNvPr id="19" name="Straight Connector 18"/>
          <p:cNvCxnSpPr/>
          <p:nvPr/>
        </p:nvCxnSpPr>
        <p:spPr>
          <a:xfrm>
            <a:off x="5223449" y="2316480"/>
            <a:ext cx="0" cy="2630981"/>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599379" y="2098204"/>
            <a:ext cx="3707180" cy="7179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82875" indent="-182875">
              <a:spcBef>
                <a:spcPts val="400"/>
              </a:spcBef>
              <a:buFont typeface="Arial" pitchFamily="34" charset="0"/>
              <a:buChar char="•"/>
            </a:pPr>
            <a:r>
              <a:rPr lang="en-US" sz="1333" dirty="0">
                <a:solidFill>
                  <a:schemeClr val="tx1"/>
                </a:solidFill>
                <a:latin typeface="+mj-lt"/>
                <a:ea typeface="CiscoSansTT ExtraLight" charset="0"/>
                <a:cs typeface="CiscoSansTT ExtraLight" charset="0"/>
              </a:rPr>
              <a:t>1TB SSD storage</a:t>
            </a:r>
          </a:p>
          <a:p>
            <a:pPr marL="182875" indent="-182875">
              <a:spcBef>
                <a:spcPts val="400"/>
              </a:spcBef>
              <a:buFont typeface="Arial" pitchFamily="34" charset="0"/>
              <a:buChar char="•"/>
            </a:pPr>
            <a:r>
              <a:rPr lang="en-US" sz="1333" dirty="0">
                <a:solidFill>
                  <a:schemeClr val="tx1"/>
                </a:solidFill>
                <a:latin typeface="+mj-lt"/>
                <a:ea typeface="CiscoSansTT ExtraLight" charset="0"/>
                <a:cs typeface="CiscoSansTT ExtraLight" charset="0"/>
              </a:rPr>
              <a:t>Industry’s first 100G enterprise switch</a:t>
            </a:r>
          </a:p>
          <a:p>
            <a:pPr marL="182875" indent="-182875">
              <a:spcBef>
                <a:spcPts val="400"/>
              </a:spcBef>
              <a:buFont typeface="Arial" pitchFamily="34" charset="0"/>
              <a:buChar char="•"/>
            </a:pPr>
            <a:r>
              <a:rPr lang="en-US" sz="1333" dirty="0">
                <a:solidFill>
                  <a:schemeClr val="tx1"/>
                </a:solidFill>
                <a:latin typeface="+mj-lt"/>
                <a:ea typeface="CiscoSansTT ExtraLight" charset="0"/>
                <a:cs typeface="CiscoSansTT ExtraLight" charset="0"/>
              </a:rPr>
              <a:t>8x buffering vs. the competition</a:t>
            </a:r>
          </a:p>
        </p:txBody>
      </p:sp>
      <p:grpSp>
        <p:nvGrpSpPr>
          <p:cNvPr id="70" name="Group 69"/>
          <p:cNvGrpSpPr/>
          <p:nvPr/>
        </p:nvGrpSpPr>
        <p:grpSpPr>
          <a:xfrm>
            <a:off x="1426766" y="3636851"/>
            <a:ext cx="522500" cy="97536"/>
            <a:chOff x="1070074" y="2611909"/>
            <a:chExt cx="391875" cy="73152"/>
          </a:xfrm>
        </p:grpSpPr>
        <p:sp>
          <p:nvSpPr>
            <p:cNvPr id="71" name="Oval 7"/>
            <p:cNvSpPr>
              <a:spLocks noChangeArrowheads="1"/>
            </p:cNvSpPr>
            <p:nvPr/>
          </p:nvSpPr>
          <p:spPr bwMode="auto">
            <a:xfrm rot="2370475">
              <a:off x="1388797" y="2611909"/>
              <a:ext cx="73152" cy="73152"/>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cxnSp>
          <p:nvCxnSpPr>
            <p:cNvPr id="72" name="Straight Connector 71"/>
            <p:cNvCxnSpPr/>
            <p:nvPr/>
          </p:nvCxnSpPr>
          <p:spPr>
            <a:xfrm flipH="1">
              <a:off x="1070074" y="2648265"/>
              <a:ext cx="358198" cy="0"/>
            </a:xfrm>
            <a:prstGeom prst="line">
              <a:avLst/>
            </a:prstGeom>
            <a:noFill/>
            <a:ln w="19050">
              <a:solidFill>
                <a:schemeClr val="accent1"/>
              </a:solidFill>
              <a:round/>
              <a:headEnd/>
              <a:tailEnd/>
            </a:ln>
            <a:effectLst/>
          </p:spPr>
        </p:cxnSp>
      </p:grpSp>
      <p:grpSp>
        <p:nvGrpSpPr>
          <p:cNvPr id="73" name="Group 72"/>
          <p:cNvGrpSpPr/>
          <p:nvPr/>
        </p:nvGrpSpPr>
        <p:grpSpPr>
          <a:xfrm>
            <a:off x="1426766" y="3978176"/>
            <a:ext cx="522500" cy="97536"/>
            <a:chOff x="1070074" y="2611909"/>
            <a:chExt cx="391875" cy="73152"/>
          </a:xfrm>
        </p:grpSpPr>
        <p:sp>
          <p:nvSpPr>
            <p:cNvPr id="74" name="Oval 7"/>
            <p:cNvSpPr>
              <a:spLocks noChangeArrowheads="1"/>
            </p:cNvSpPr>
            <p:nvPr/>
          </p:nvSpPr>
          <p:spPr bwMode="auto">
            <a:xfrm rot="2370475">
              <a:off x="1388797" y="2611909"/>
              <a:ext cx="73152" cy="73152"/>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cxnSp>
          <p:nvCxnSpPr>
            <p:cNvPr id="75" name="Straight Connector 74"/>
            <p:cNvCxnSpPr/>
            <p:nvPr/>
          </p:nvCxnSpPr>
          <p:spPr>
            <a:xfrm flipH="1">
              <a:off x="1070074" y="2648265"/>
              <a:ext cx="358198" cy="0"/>
            </a:xfrm>
            <a:prstGeom prst="line">
              <a:avLst/>
            </a:prstGeom>
            <a:noFill/>
            <a:ln w="19050">
              <a:solidFill>
                <a:schemeClr val="accent1"/>
              </a:solidFill>
              <a:round/>
              <a:headEnd/>
              <a:tailEnd/>
            </a:ln>
            <a:effectLst/>
          </p:spPr>
        </p:cxnSp>
      </p:grpSp>
      <p:grpSp>
        <p:nvGrpSpPr>
          <p:cNvPr id="76" name="Group 75"/>
          <p:cNvGrpSpPr/>
          <p:nvPr/>
        </p:nvGrpSpPr>
        <p:grpSpPr>
          <a:xfrm>
            <a:off x="1426766" y="4327343"/>
            <a:ext cx="522500" cy="97536"/>
            <a:chOff x="1070074" y="2611909"/>
            <a:chExt cx="391875" cy="73152"/>
          </a:xfrm>
        </p:grpSpPr>
        <p:sp>
          <p:nvSpPr>
            <p:cNvPr id="77" name="Oval 7"/>
            <p:cNvSpPr>
              <a:spLocks noChangeArrowheads="1"/>
            </p:cNvSpPr>
            <p:nvPr/>
          </p:nvSpPr>
          <p:spPr bwMode="auto">
            <a:xfrm rot="2370475">
              <a:off x="1388797" y="2611909"/>
              <a:ext cx="73152" cy="73152"/>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j-lt"/>
              </a:endParaRPr>
            </a:p>
          </p:txBody>
        </p:sp>
        <p:cxnSp>
          <p:nvCxnSpPr>
            <p:cNvPr id="78" name="Straight Connector 77"/>
            <p:cNvCxnSpPr/>
            <p:nvPr/>
          </p:nvCxnSpPr>
          <p:spPr>
            <a:xfrm flipH="1">
              <a:off x="1070074" y="2648265"/>
              <a:ext cx="358198" cy="0"/>
            </a:xfrm>
            <a:prstGeom prst="line">
              <a:avLst/>
            </a:prstGeom>
            <a:noFill/>
            <a:ln w="19050">
              <a:solidFill>
                <a:schemeClr val="accent1"/>
              </a:solidFill>
              <a:round/>
              <a:headEnd/>
              <a:tailEnd/>
            </a:ln>
            <a:effectLst/>
          </p:spPr>
        </p:cxnSp>
      </p:grpSp>
    </p:spTree>
    <p:extLst>
      <p:ext uri="{BB962C8B-B14F-4D97-AF65-F5344CB8AC3E}">
        <p14:creationId xmlns:p14="http://schemas.microsoft.com/office/powerpoint/2010/main" val="253469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537" name="think-cell Slide" r:id="rId5" imgW="476" imgH="357" progId="TCLayout.ActiveDocument.1">
                  <p:embed/>
                </p:oleObj>
              </mc:Choice>
              <mc:Fallback>
                <p:oleObj name="think-cell Slide" r:id="rId5" imgW="476" imgH="357" progId="TCLayout.ActiveDocument.1">
                  <p:embed/>
                  <p:pic>
                    <p:nvPicPr>
                      <p:cNvPr id="17" name="Object 16"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16" name="Rectangle 15"/>
          <p:cNvSpPr/>
          <p:nvPr/>
        </p:nvSpPr>
        <p:spPr>
          <a:xfrm>
            <a:off x="16264" y="1203854"/>
            <a:ext cx="12187768" cy="485986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title" idx="4294967295"/>
          </p:nvPr>
        </p:nvSpPr>
        <p:spPr>
          <a:xfrm>
            <a:off x="546754" y="95017"/>
            <a:ext cx="11126787" cy="974725"/>
          </a:xfrm>
          <a:prstGeom prst="rect">
            <a:avLst/>
          </a:prstGeom>
        </p:spPr>
        <p:txBody>
          <a:bodyPr/>
          <a:lstStyle/>
          <a:p>
            <a:r>
              <a:rPr lang="en-US" dirty="0"/>
              <a:t>Cisco Catalyst 9500-16X</a:t>
            </a:r>
            <a:br>
              <a:rPr lang="en-US" dirty="0"/>
            </a:br>
            <a:r>
              <a:rPr lang="en-US" sz="2400" dirty="0"/>
              <a:t>For low-density 10G/1G deployments</a:t>
            </a:r>
          </a:p>
        </p:txBody>
      </p:sp>
      <p:grpSp>
        <p:nvGrpSpPr>
          <p:cNvPr id="14" name="Group 13"/>
          <p:cNvGrpSpPr/>
          <p:nvPr/>
        </p:nvGrpSpPr>
        <p:grpSpPr>
          <a:xfrm>
            <a:off x="899272" y="1703544"/>
            <a:ext cx="7836080" cy="3858368"/>
            <a:chOff x="437766" y="1241333"/>
            <a:chExt cx="6567872" cy="3233923"/>
          </a:xfrm>
        </p:grpSpPr>
        <p:grpSp>
          <p:nvGrpSpPr>
            <p:cNvPr id="3" name="Group 2"/>
            <p:cNvGrpSpPr/>
            <p:nvPr/>
          </p:nvGrpSpPr>
          <p:grpSpPr>
            <a:xfrm>
              <a:off x="437766" y="1241333"/>
              <a:ext cx="6567872" cy="2317054"/>
              <a:chOff x="246427" y="2186378"/>
              <a:chExt cx="9632812" cy="2831317"/>
            </a:xfrm>
          </p:grpSpPr>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427" y="2186378"/>
                <a:ext cx="9632812" cy="2831317"/>
              </a:xfrm>
              <a:prstGeom prst="rect">
                <a:avLst/>
              </a:prstGeom>
            </p:spPr>
          </p:pic>
          <p:sp>
            <p:nvSpPr>
              <p:cNvPr id="5" name="Rectangle 4"/>
              <p:cNvSpPr/>
              <p:nvPr/>
            </p:nvSpPr>
            <p:spPr>
              <a:xfrm>
                <a:off x="1727201" y="3753226"/>
                <a:ext cx="3682999" cy="627965"/>
              </a:xfrm>
              <a:prstGeom prst="rect">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pic>
          <p:nvPicPr>
            <p:cNvPr id="6" name="Picture 5" descr="IMG_084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88695" y="3334246"/>
              <a:ext cx="3266014" cy="1141010"/>
            </a:xfrm>
            <a:prstGeom prst="rect">
              <a:avLst/>
            </a:prstGeom>
          </p:spPr>
        </p:pic>
      </p:grpSp>
      <p:grpSp>
        <p:nvGrpSpPr>
          <p:cNvPr id="13" name="Group 12"/>
          <p:cNvGrpSpPr/>
          <p:nvPr/>
        </p:nvGrpSpPr>
        <p:grpSpPr>
          <a:xfrm>
            <a:off x="9122518" y="1510190"/>
            <a:ext cx="2194276" cy="4247196"/>
            <a:chOff x="7222068" y="1531066"/>
            <a:chExt cx="1645707" cy="3185397"/>
          </a:xfrm>
          <a:solidFill>
            <a:schemeClr val="tx2"/>
          </a:solidFill>
        </p:grpSpPr>
        <p:sp>
          <p:nvSpPr>
            <p:cNvPr id="7" name="Rounded Rectangle 6"/>
            <p:cNvSpPr/>
            <p:nvPr/>
          </p:nvSpPr>
          <p:spPr>
            <a:xfrm>
              <a:off x="7222068" y="1531066"/>
              <a:ext cx="1645704" cy="579196"/>
            </a:xfrm>
            <a:prstGeom prst="roundRect">
              <a:avLst/>
            </a:prstGeom>
            <a:grp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333" dirty="0">
                  <a:solidFill>
                    <a:schemeClr val="bg2"/>
                  </a:solidFill>
                  <a:latin typeface="+mj-lt"/>
                </a:rPr>
                <a:t>Low-density 10G deployments</a:t>
              </a:r>
            </a:p>
          </p:txBody>
        </p:sp>
        <p:sp>
          <p:nvSpPr>
            <p:cNvPr id="8" name="Rounded Rectangle 7"/>
            <p:cNvSpPr/>
            <p:nvPr/>
          </p:nvSpPr>
          <p:spPr>
            <a:xfrm>
              <a:off x="7222071" y="2182616"/>
              <a:ext cx="1645704" cy="579196"/>
            </a:xfrm>
            <a:prstGeom prst="roundRect">
              <a:avLst/>
            </a:prstGeom>
            <a:grp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333" dirty="0">
                  <a:solidFill>
                    <a:schemeClr val="bg2"/>
                  </a:solidFill>
                  <a:latin typeface="+mj-lt"/>
                </a:rPr>
                <a:t>Transition 4500-X</a:t>
              </a:r>
            </a:p>
          </p:txBody>
        </p:sp>
        <p:sp>
          <p:nvSpPr>
            <p:cNvPr id="9" name="Rounded Rectangle 8"/>
            <p:cNvSpPr/>
            <p:nvPr/>
          </p:nvSpPr>
          <p:spPr>
            <a:xfrm>
              <a:off x="7222070" y="2834166"/>
              <a:ext cx="1645704" cy="579196"/>
            </a:xfrm>
            <a:prstGeom prst="roundRect">
              <a:avLst/>
            </a:prstGeom>
            <a:grp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333" dirty="0">
                  <a:solidFill>
                    <a:schemeClr val="bg2"/>
                  </a:solidFill>
                  <a:latin typeface="+mj-lt"/>
                </a:rPr>
                <a:t>24x 10G/1G ports</a:t>
              </a:r>
            </a:p>
          </p:txBody>
        </p:sp>
        <p:sp>
          <p:nvSpPr>
            <p:cNvPr id="10" name="Rounded Rectangle 9"/>
            <p:cNvSpPr/>
            <p:nvPr/>
          </p:nvSpPr>
          <p:spPr>
            <a:xfrm>
              <a:off x="7222070" y="3485716"/>
              <a:ext cx="1645704" cy="579196"/>
            </a:xfrm>
            <a:prstGeom prst="roundRect">
              <a:avLst/>
            </a:prstGeom>
            <a:grp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333" dirty="0">
                  <a:solidFill>
                    <a:schemeClr val="bg2"/>
                  </a:solidFill>
                  <a:latin typeface="+mj-lt"/>
                </a:rPr>
                <a:t>2x 40G, 8x 10G uplink options</a:t>
              </a:r>
            </a:p>
          </p:txBody>
        </p:sp>
        <p:sp>
          <p:nvSpPr>
            <p:cNvPr id="11" name="Rounded Rectangle 10"/>
            <p:cNvSpPr/>
            <p:nvPr/>
          </p:nvSpPr>
          <p:spPr>
            <a:xfrm>
              <a:off x="7222068" y="4137267"/>
              <a:ext cx="1645704" cy="579196"/>
            </a:xfrm>
            <a:prstGeom prst="roundRect">
              <a:avLst/>
            </a:prstGeom>
            <a:grp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333" dirty="0">
                  <a:solidFill>
                    <a:schemeClr val="bg2"/>
                  </a:solidFill>
                  <a:latin typeface="+mj-lt"/>
                </a:rPr>
                <a:t>Cisco StackWise® Virtual support on day 1</a:t>
              </a:r>
            </a:p>
          </p:txBody>
        </p:sp>
      </p:grpSp>
      <p:sp>
        <p:nvSpPr>
          <p:cNvPr id="15" name="32-Point Star 14"/>
          <p:cNvSpPr>
            <a:spLocks noChangeAspect="1"/>
          </p:cNvSpPr>
          <p:nvPr/>
        </p:nvSpPr>
        <p:spPr>
          <a:xfrm>
            <a:off x="10458855" y="386888"/>
            <a:ext cx="1014928" cy="1014928"/>
          </a:xfrm>
          <a:prstGeom prst="star32">
            <a:avLst>
              <a:gd name="adj" fmla="val 47104"/>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dirty="0">
                <a:solidFill>
                  <a:schemeClr val="tx1"/>
                </a:solidFill>
                <a:latin typeface="+mj-lt"/>
              </a:rPr>
              <a:t>March </a:t>
            </a:r>
            <a:br>
              <a:rPr lang="en-US" sz="1333" dirty="0">
                <a:solidFill>
                  <a:schemeClr val="tx1"/>
                </a:solidFill>
                <a:latin typeface="+mj-lt"/>
              </a:rPr>
            </a:br>
            <a:r>
              <a:rPr lang="en-US" sz="1333" dirty="0">
                <a:solidFill>
                  <a:schemeClr val="tx1"/>
                </a:solidFill>
                <a:latin typeface="+mj-lt"/>
              </a:rPr>
              <a:t>`18</a:t>
            </a:r>
          </a:p>
        </p:txBody>
      </p:sp>
    </p:spTree>
    <p:extLst>
      <p:ext uri="{BB962C8B-B14F-4D97-AF65-F5344CB8AC3E}">
        <p14:creationId xmlns:p14="http://schemas.microsoft.com/office/powerpoint/2010/main" val="2150064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2579" name="think-cell Slide" r:id="rId5" imgW="216" imgH="216" progId="TCLayout.ActiveDocument.1">
                  <p:embed/>
                </p:oleObj>
              </mc:Choice>
              <mc:Fallback>
                <p:oleObj name="think-cell Slide" r:id="rId5" imgW="216" imgH="216" progId="TCLayout.ActiveDocument.1">
                  <p:embed/>
                  <p:pic>
                    <p:nvPicPr>
                      <p:cNvPr id="8" name="Object 7" hidden="1"/>
                      <p:cNvPicPr/>
                      <p:nvPr/>
                    </p:nvPicPr>
                    <p:blipFill>
                      <a:blip r:embed="rId6"/>
                      <a:stretch>
                        <a:fillRect/>
                      </a:stretch>
                    </p:blipFill>
                    <p:spPr>
                      <a:xfrm>
                        <a:off x="2119" y="2119"/>
                        <a:ext cx="2116" cy="2116"/>
                      </a:xfrm>
                      <a:prstGeom prst="rect">
                        <a:avLst/>
                      </a:prstGeom>
                    </p:spPr>
                  </p:pic>
                </p:oleObj>
              </mc:Fallback>
            </mc:AlternateContent>
          </a:graphicData>
        </a:graphic>
      </p:graphicFrame>
      <p:sp>
        <p:nvSpPr>
          <p:cNvPr id="20" name="Rectangle 19"/>
          <p:cNvSpPr/>
          <p:nvPr/>
        </p:nvSpPr>
        <p:spPr>
          <a:xfrm>
            <a:off x="752772" y="4021882"/>
            <a:ext cx="4436401" cy="1894075"/>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870" fontAlgn="auto">
              <a:spcBef>
                <a:spcPts val="0"/>
              </a:spcBef>
              <a:spcAft>
                <a:spcPts val="0"/>
              </a:spcAft>
            </a:pPr>
            <a:endParaRPr lang="en-US" sz="1467" dirty="0" err="1">
              <a:solidFill>
                <a:srgbClr val="676767"/>
              </a:solidFill>
            </a:endParaRPr>
          </a:p>
        </p:txBody>
      </p:sp>
      <p:sp>
        <p:nvSpPr>
          <p:cNvPr id="6" name="Rectangle 5"/>
          <p:cNvSpPr/>
          <p:nvPr/>
        </p:nvSpPr>
        <p:spPr>
          <a:xfrm>
            <a:off x="752772" y="1372173"/>
            <a:ext cx="4436401" cy="2365793"/>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870" fontAlgn="auto">
              <a:spcBef>
                <a:spcPts val="0"/>
              </a:spcBef>
              <a:spcAft>
                <a:spcPts val="0"/>
              </a:spcAft>
            </a:pPr>
            <a:endParaRPr lang="en-US" sz="1467" dirty="0" err="1">
              <a:solidFill>
                <a:srgbClr val="676767"/>
              </a:solidFill>
            </a:endParaRPr>
          </a:p>
        </p:txBody>
      </p:sp>
      <p:sp>
        <p:nvSpPr>
          <p:cNvPr id="7" name="Rectangle 6"/>
          <p:cNvSpPr/>
          <p:nvPr/>
        </p:nvSpPr>
        <p:spPr>
          <a:xfrm>
            <a:off x="752772" y="1071745"/>
            <a:ext cx="4436401" cy="481265"/>
          </a:xfrm>
          <a:prstGeom prst="rect">
            <a:avLst/>
          </a:prstGeom>
          <a:solidFill>
            <a:srgbClr val="6EBE4A"/>
          </a:solidFill>
          <a:ln w="34925" cap="rnd">
            <a:noFill/>
            <a:round/>
            <a:headEnd/>
            <a:tailEnd/>
          </a:ln>
          <a:effectLst/>
        </p:spPr>
        <p:txBody>
          <a:bodyPr vert="horz" wrap="square" lIns="0" tIns="0" rIns="0" bIns="0" numCol="1" anchor="ctr" anchorCtr="1" compatLnSpc="1">
            <a:prstTxWarp prst="textNoShape">
              <a:avLst/>
            </a:prstTxWarp>
          </a:bodyPr>
          <a:lstStyle/>
          <a:p>
            <a:pPr algn="ctr" defTabSz="913464" fontAlgn="auto">
              <a:spcBef>
                <a:spcPts val="0"/>
              </a:spcBef>
              <a:spcAft>
                <a:spcPts val="0"/>
              </a:spcAft>
              <a:defRPr/>
            </a:pPr>
            <a:r>
              <a:rPr lang="en-US" sz="1867" dirty="0">
                <a:solidFill>
                  <a:schemeClr val="accent1"/>
                </a:solidFill>
                <a:latin typeface="+mn-lt"/>
                <a:ea typeface="CiscoSansTT" charset="0"/>
                <a:cs typeface="CiscoSansTT" charset="0"/>
              </a:rPr>
              <a:t>Current Three-tier Packaging</a:t>
            </a:r>
          </a:p>
        </p:txBody>
      </p:sp>
      <p:sp>
        <p:nvSpPr>
          <p:cNvPr id="5" name="Can 4"/>
          <p:cNvSpPr/>
          <p:nvPr/>
        </p:nvSpPr>
        <p:spPr>
          <a:xfrm>
            <a:off x="875545" y="1706916"/>
            <a:ext cx="4162052" cy="909099"/>
          </a:xfrm>
          <a:prstGeom prst="can">
            <a:avLst>
              <a:gd name="adj" fmla="val 63"/>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r>
              <a:rPr lang="en-US" sz="1867" b="1" dirty="0">
                <a:solidFill>
                  <a:srgbClr val="FFFFFF"/>
                </a:solidFill>
              </a:rPr>
              <a:t>IP Services</a:t>
            </a:r>
          </a:p>
          <a:p>
            <a:pPr algn="ctr" defTabSz="1218870" fontAlgn="auto">
              <a:spcBef>
                <a:spcPts val="0"/>
              </a:spcBef>
              <a:spcAft>
                <a:spcPts val="0"/>
              </a:spcAft>
            </a:pPr>
            <a:r>
              <a:rPr lang="en-US" sz="1333" dirty="0">
                <a:solidFill>
                  <a:srgbClr val="FFFFFF"/>
                </a:solidFill>
              </a:rPr>
              <a:t>Full L3 and Core Differentiators</a:t>
            </a:r>
          </a:p>
        </p:txBody>
      </p:sp>
      <p:sp>
        <p:nvSpPr>
          <p:cNvPr id="4" name="Can 3"/>
          <p:cNvSpPr/>
          <p:nvPr/>
        </p:nvSpPr>
        <p:spPr>
          <a:xfrm>
            <a:off x="875545" y="2705100"/>
            <a:ext cx="4162052" cy="909099"/>
          </a:xfrm>
          <a:prstGeom prst="can">
            <a:avLst>
              <a:gd name="adj" fmla="val 63"/>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r>
              <a:rPr lang="en-US" sz="1867" b="1" dirty="0">
                <a:solidFill>
                  <a:srgbClr val="FFFFFF"/>
                </a:solidFill>
              </a:rPr>
              <a:t>IP Base</a:t>
            </a:r>
          </a:p>
          <a:p>
            <a:pPr algn="ctr" defTabSz="1218870" fontAlgn="auto">
              <a:spcBef>
                <a:spcPts val="0"/>
              </a:spcBef>
              <a:spcAft>
                <a:spcPts val="0"/>
              </a:spcAft>
            </a:pPr>
            <a:r>
              <a:rPr lang="en-US" sz="1333" dirty="0">
                <a:solidFill>
                  <a:srgbClr val="FFFFFF"/>
                </a:solidFill>
              </a:rPr>
              <a:t>Routed Access and Access Differentiators</a:t>
            </a:r>
          </a:p>
        </p:txBody>
      </p:sp>
      <p:sp>
        <p:nvSpPr>
          <p:cNvPr id="3" name="Can 2"/>
          <p:cNvSpPr/>
          <p:nvPr/>
        </p:nvSpPr>
        <p:spPr>
          <a:xfrm>
            <a:off x="889945" y="4158361"/>
            <a:ext cx="4162052" cy="1628969"/>
          </a:xfrm>
          <a:prstGeom prst="can">
            <a:avLst>
              <a:gd name="adj" fmla="val 63"/>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endParaRPr lang="en-US" sz="1467" dirty="0">
              <a:solidFill>
                <a:srgbClr val="FFFFFF"/>
              </a:solidFill>
            </a:endParaRPr>
          </a:p>
          <a:p>
            <a:pPr algn="ctr" defTabSz="1218870" fontAlgn="auto">
              <a:spcBef>
                <a:spcPts val="0"/>
              </a:spcBef>
              <a:spcAft>
                <a:spcPts val="0"/>
              </a:spcAft>
            </a:pPr>
            <a:r>
              <a:rPr lang="en-US" sz="1867" b="1" dirty="0">
                <a:solidFill>
                  <a:srgbClr val="FFFFFF"/>
                </a:solidFill>
              </a:rPr>
              <a:t>Lan Base</a:t>
            </a:r>
          </a:p>
          <a:p>
            <a:pPr algn="ctr" defTabSz="1218870" fontAlgn="auto">
              <a:spcBef>
                <a:spcPts val="0"/>
              </a:spcBef>
              <a:spcAft>
                <a:spcPts val="0"/>
              </a:spcAft>
            </a:pPr>
            <a:r>
              <a:rPr lang="en-US" sz="1333" dirty="0">
                <a:solidFill>
                  <a:srgbClr val="FFFFFF"/>
                </a:solidFill>
              </a:rPr>
              <a:t>L2 Features and Competitive Parity</a:t>
            </a:r>
          </a:p>
          <a:p>
            <a:pPr algn="ctr" defTabSz="1218870" fontAlgn="auto">
              <a:spcBef>
                <a:spcPts val="0"/>
              </a:spcBef>
              <a:spcAft>
                <a:spcPts val="0"/>
              </a:spcAft>
            </a:pPr>
            <a:endParaRPr lang="en-US" sz="1600" dirty="0" err="1">
              <a:solidFill>
                <a:srgbClr val="676767"/>
              </a:solidFill>
            </a:endParaRPr>
          </a:p>
        </p:txBody>
      </p:sp>
      <p:sp>
        <p:nvSpPr>
          <p:cNvPr id="22" name="Rectangle 21"/>
          <p:cNvSpPr/>
          <p:nvPr/>
        </p:nvSpPr>
        <p:spPr>
          <a:xfrm>
            <a:off x="6468999" y="4021882"/>
            <a:ext cx="4407579" cy="1894075"/>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870" fontAlgn="auto">
              <a:spcBef>
                <a:spcPts val="0"/>
              </a:spcBef>
              <a:spcAft>
                <a:spcPts val="0"/>
              </a:spcAft>
            </a:pPr>
            <a:endParaRPr lang="en-US" sz="1467" dirty="0" err="1">
              <a:solidFill>
                <a:srgbClr val="676767"/>
              </a:solidFill>
            </a:endParaRPr>
          </a:p>
        </p:txBody>
      </p:sp>
      <p:sp>
        <p:nvSpPr>
          <p:cNvPr id="13" name="Rectangle 12"/>
          <p:cNvSpPr/>
          <p:nvPr/>
        </p:nvSpPr>
        <p:spPr>
          <a:xfrm>
            <a:off x="6468999" y="1218228"/>
            <a:ext cx="4407579" cy="2512513"/>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870" fontAlgn="auto">
              <a:spcBef>
                <a:spcPts val="0"/>
              </a:spcBef>
              <a:spcAft>
                <a:spcPts val="0"/>
              </a:spcAft>
            </a:pPr>
            <a:endParaRPr lang="en-US" sz="1467" dirty="0" err="1">
              <a:solidFill>
                <a:srgbClr val="676767"/>
              </a:solidFill>
            </a:endParaRPr>
          </a:p>
        </p:txBody>
      </p:sp>
      <p:sp>
        <p:nvSpPr>
          <p:cNvPr id="27" name="Rectangle 26"/>
          <p:cNvSpPr/>
          <p:nvPr/>
        </p:nvSpPr>
        <p:spPr>
          <a:xfrm>
            <a:off x="6469000" y="1071745"/>
            <a:ext cx="4407577" cy="481265"/>
          </a:xfrm>
          <a:prstGeom prst="rect">
            <a:avLst/>
          </a:prstGeom>
          <a:solidFill>
            <a:srgbClr val="6EBE4A"/>
          </a:solidFill>
          <a:ln w="34925" cap="rnd">
            <a:noFill/>
            <a:round/>
            <a:headEnd/>
            <a:tailEnd/>
          </a:ln>
          <a:effectLst/>
        </p:spPr>
        <p:txBody>
          <a:bodyPr vert="horz" wrap="square" lIns="0" tIns="0" rIns="0" bIns="0" numCol="1" anchor="ctr" anchorCtr="1" compatLnSpc="1">
            <a:prstTxWarp prst="textNoShape">
              <a:avLst/>
            </a:prstTxWarp>
          </a:bodyPr>
          <a:lstStyle/>
          <a:p>
            <a:pPr algn="ctr" defTabSz="913464" fontAlgn="auto">
              <a:spcBef>
                <a:spcPts val="0"/>
              </a:spcBef>
              <a:spcAft>
                <a:spcPts val="0"/>
              </a:spcAft>
              <a:defRPr/>
            </a:pPr>
            <a:r>
              <a:rPr lang="en-US" sz="1867" dirty="0">
                <a:solidFill>
                  <a:schemeClr val="accent1"/>
                </a:solidFill>
                <a:latin typeface="+mn-lt"/>
                <a:ea typeface="CiscoSansTT" charset="0"/>
                <a:cs typeface="CiscoSansTT" charset="0"/>
              </a:rPr>
              <a:t>Simplified Two-tier Packaging</a:t>
            </a:r>
          </a:p>
        </p:txBody>
      </p:sp>
      <p:sp>
        <p:nvSpPr>
          <p:cNvPr id="18" name="Can 17"/>
          <p:cNvSpPr/>
          <p:nvPr/>
        </p:nvSpPr>
        <p:spPr>
          <a:xfrm>
            <a:off x="6594670" y="4153365"/>
            <a:ext cx="4145851" cy="764740"/>
          </a:xfrm>
          <a:prstGeom prst="can">
            <a:avLst>
              <a:gd name="adj" fmla="val 4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r>
              <a:rPr lang="en-US" sz="1867" b="1" dirty="0">
                <a:solidFill>
                  <a:srgbClr val="FFFFFF"/>
                </a:solidFill>
              </a:rPr>
              <a:t>DNA Essentials</a:t>
            </a:r>
          </a:p>
          <a:p>
            <a:pPr algn="ctr" defTabSz="1218870" fontAlgn="auto">
              <a:spcBef>
                <a:spcPts val="0"/>
              </a:spcBef>
              <a:spcAft>
                <a:spcPts val="0"/>
              </a:spcAft>
            </a:pPr>
            <a:r>
              <a:rPr lang="en-US" sz="1333" dirty="0">
                <a:solidFill>
                  <a:srgbClr val="FFFFFF"/>
                </a:solidFill>
              </a:rPr>
              <a:t>Simplified Network Operations Solution Package</a:t>
            </a:r>
          </a:p>
        </p:txBody>
      </p:sp>
      <p:sp>
        <p:nvSpPr>
          <p:cNvPr id="16" name="Can 15"/>
          <p:cNvSpPr/>
          <p:nvPr/>
        </p:nvSpPr>
        <p:spPr>
          <a:xfrm>
            <a:off x="6594670" y="1706916"/>
            <a:ext cx="4145848" cy="909099"/>
          </a:xfrm>
          <a:prstGeom prst="can">
            <a:avLst>
              <a:gd name="adj" fmla="val 4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r>
              <a:rPr lang="en-US" sz="1867" b="1" dirty="0">
                <a:solidFill>
                  <a:srgbClr val="FFFFFF"/>
                </a:solidFill>
              </a:rPr>
              <a:t>DNA Advantage</a:t>
            </a:r>
          </a:p>
          <a:p>
            <a:pPr algn="ctr" defTabSz="1218870" fontAlgn="auto">
              <a:spcBef>
                <a:spcPts val="0"/>
              </a:spcBef>
              <a:spcAft>
                <a:spcPts val="0"/>
              </a:spcAft>
            </a:pPr>
            <a:r>
              <a:rPr lang="en-US" sz="1333" dirty="0">
                <a:solidFill>
                  <a:srgbClr val="FFFFFF"/>
                </a:solidFill>
              </a:rPr>
              <a:t>Software Defined Access, Assurance </a:t>
            </a:r>
            <a:br>
              <a:rPr lang="en-US" sz="1333" dirty="0">
                <a:solidFill>
                  <a:srgbClr val="FFFFFF"/>
                </a:solidFill>
              </a:rPr>
            </a:br>
            <a:r>
              <a:rPr lang="en-US" sz="1333" dirty="0">
                <a:solidFill>
                  <a:srgbClr val="FFFFFF"/>
                </a:solidFill>
              </a:rPr>
              <a:t>and ETA Solution Package</a:t>
            </a:r>
          </a:p>
        </p:txBody>
      </p:sp>
      <p:sp>
        <p:nvSpPr>
          <p:cNvPr id="21" name="Can 20"/>
          <p:cNvSpPr/>
          <p:nvPr/>
        </p:nvSpPr>
        <p:spPr>
          <a:xfrm>
            <a:off x="6594670" y="2705101"/>
            <a:ext cx="4145848" cy="900997"/>
          </a:xfrm>
          <a:prstGeom prst="can">
            <a:avLst>
              <a:gd name="adj" fmla="val 45"/>
            </a:avLst>
          </a:prstGeom>
          <a:solidFill>
            <a:srgbClr val="3EBAE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r>
              <a:rPr lang="en-US" sz="1867" b="1" dirty="0">
                <a:solidFill>
                  <a:srgbClr val="FFFFFF"/>
                </a:solidFill>
                <a:ea typeface="Arial" charset="0"/>
                <a:cs typeface="Arial" charset="0"/>
              </a:rPr>
              <a:t>Network Advantage</a:t>
            </a:r>
          </a:p>
          <a:p>
            <a:pPr algn="ctr" defTabSz="1218870" fontAlgn="auto">
              <a:spcBef>
                <a:spcPts val="0"/>
              </a:spcBef>
              <a:spcAft>
                <a:spcPts val="0"/>
              </a:spcAft>
            </a:pPr>
            <a:r>
              <a:rPr lang="en-US" sz="1333" dirty="0">
                <a:solidFill>
                  <a:srgbClr val="FFFFFF"/>
                </a:solidFill>
              </a:rPr>
              <a:t>Full L3 with flexible Segmentation </a:t>
            </a:r>
            <a:br>
              <a:rPr lang="en-US" sz="1333" dirty="0">
                <a:solidFill>
                  <a:srgbClr val="FFFFFF"/>
                </a:solidFill>
              </a:rPr>
            </a:br>
            <a:r>
              <a:rPr lang="en-US" sz="1333" dirty="0">
                <a:solidFill>
                  <a:srgbClr val="FFFFFF"/>
                </a:solidFill>
              </a:rPr>
              <a:t>and Network Resiliency</a:t>
            </a:r>
          </a:p>
        </p:txBody>
      </p:sp>
      <p:sp>
        <p:nvSpPr>
          <p:cNvPr id="23" name="Can 22"/>
          <p:cNvSpPr/>
          <p:nvPr/>
        </p:nvSpPr>
        <p:spPr>
          <a:xfrm>
            <a:off x="6594670" y="5022592"/>
            <a:ext cx="4145851" cy="764740"/>
          </a:xfrm>
          <a:prstGeom prst="can">
            <a:avLst>
              <a:gd name="adj" fmla="val 45"/>
            </a:avLst>
          </a:prstGeom>
          <a:solidFill>
            <a:srgbClr val="3EBAE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70" fontAlgn="auto">
              <a:spcBef>
                <a:spcPts val="0"/>
              </a:spcBef>
              <a:spcAft>
                <a:spcPts val="0"/>
              </a:spcAft>
            </a:pPr>
            <a:r>
              <a:rPr lang="en-US" sz="1867" b="1" dirty="0">
                <a:solidFill>
                  <a:srgbClr val="FFFFFF"/>
                </a:solidFill>
                <a:ea typeface="Arial" charset="0"/>
                <a:cs typeface="Arial" charset="0"/>
              </a:rPr>
              <a:t>Network Essentials </a:t>
            </a:r>
            <a:br>
              <a:rPr lang="en-US" sz="1867" b="1" dirty="0">
                <a:solidFill>
                  <a:srgbClr val="FFFFFF"/>
                </a:solidFill>
                <a:ea typeface="Arial" charset="0"/>
                <a:cs typeface="Arial" charset="0"/>
              </a:rPr>
            </a:br>
            <a:r>
              <a:rPr lang="en-US" sz="1333" dirty="0">
                <a:solidFill>
                  <a:srgbClr val="FFFFFF"/>
                </a:solidFill>
              </a:rPr>
              <a:t>Competitive Parity with Full L2 and Routed Access</a:t>
            </a:r>
          </a:p>
        </p:txBody>
      </p:sp>
      <p:grpSp>
        <p:nvGrpSpPr>
          <p:cNvPr id="10" name="Group 9"/>
          <p:cNvGrpSpPr/>
          <p:nvPr/>
        </p:nvGrpSpPr>
        <p:grpSpPr>
          <a:xfrm>
            <a:off x="5306901" y="2275786"/>
            <a:ext cx="1044391" cy="567565"/>
            <a:chOff x="3740022" y="1800904"/>
            <a:chExt cx="1123810" cy="610725"/>
          </a:xfrm>
          <a:solidFill>
            <a:srgbClr val="6EBE4A"/>
          </a:solidFill>
        </p:grpSpPr>
        <p:sp>
          <p:nvSpPr>
            <p:cNvPr id="28" name="Rectangle: Rounded Corners 51"/>
            <p:cNvSpPr/>
            <p:nvPr/>
          </p:nvSpPr>
          <p:spPr>
            <a:xfrm>
              <a:off x="3740022" y="2035403"/>
              <a:ext cx="1057479" cy="13442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4"/>
            <p:cNvGrpSpPr>
              <a:grpSpLocks noChangeAspect="1"/>
            </p:cNvGrpSpPr>
            <p:nvPr/>
          </p:nvGrpSpPr>
          <p:grpSpPr bwMode="auto">
            <a:xfrm>
              <a:off x="4473812" y="1800904"/>
              <a:ext cx="390020" cy="610725"/>
              <a:chOff x="4336" y="478"/>
              <a:chExt cx="1442" cy="2258"/>
            </a:xfrm>
            <a:grpFill/>
          </p:grpSpPr>
          <p:sp>
            <p:nvSpPr>
              <p:cNvPr id="30" name="Freeform 5"/>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31" name="Freeform 7"/>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32" name="Freeform 8"/>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grpSp>
      <p:grpSp>
        <p:nvGrpSpPr>
          <p:cNvPr id="33" name="Group 32"/>
          <p:cNvGrpSpPr/>
          <p:nvPr/>
        </p:nvGrpSpPr>
        <p:grpSpPr>
          <a:xfrm>
            <a:off x="5306901" y="4673626"/>
            <a:ext cx="1044391" cy="567565"/>
            <a:chOff x="3740022" y="1800904"/>
            <a:chExt cx="1123810" cy="610725"/>
          </a:xfrm>
          <a:solidFill>
            <a:srgbClr val="6EBE4A"/>
          </a:solidFill>
        </p:grpSpPr>
        <p:sp>
          <p:nvSpPr>
            <p:cNvPr id="34" name="Rectangle: Rounded Corners 51"/>
            <p:cNvSpPr/>
            <p:nvPr/>
          </p:nvSpPr>
          <p:spPr>
            <a:xfrm>
              <a:off x="3740022" y="2035403"/>
              <a:ext cx="1057479" cy="13442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4"/>
            <p:cNvGrpSpPr>
              <a:grpSpLocks noChangeAspect="1"/>
            </p:cNvGrpSpPr>
            <p:nvPr/>
          </p:nvGrpSpPr>
          <p:grpSpPr bwMode="auto">
            <a:xfrm>
              <a:off x="4473812" y="1800904"/>
              <a:ext cx="390020" cy="610725"/>
              <a:chOff x="4336" y="478"/>
              <a:chExt cx="1442" cy="2258"/>
            </a:xfrm>
            <a:grpFill/>
          </p:grpSpPr>
          <p:sp>
            <p:nvSpPr>
              <p:cNvPr id="36" name="Freeform 5"/>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37" name="Freeform 7"/>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38" name="Freeform 8"/>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grpSp>
      <p:sp>
        <p:nvSpPr>
          <p:cNvPr id="15" name="Title 14"/>
          <p:cNvSpPr>
            <a:spLocks noGrp="1"/>
          </p:cNvSpPr>
          <p:nvPr>
            <p:ph type="title" idx="4294967295"/>
          </p:nvPr>
        </p:nvSpPr>
        <p:spPr>
          <a:xfrm>
            <a:off x="707337" y="132256"/>
            <a:ext cx="11126787" cy="974725"/>
          </a:xfrm>
          <a:prstGeom prst="rect">
            <a:avLst/>
          </a:prstGeom>
        </p:spPr>
        <p:txBody>
          <a:bodyPr/>
          <a:lstStyle/>
          <a:p>
            <a:r>
              <a:rPr lang="en-US" dirty="0"/>
              <a:t>Catalyst 9K: Simplified Packaging</a:t>
            </a:r>
          </a:p>
        </p:txBody>
      </p:sp>
    </p:spTree>
    <p:extLst>
      <p:ext uri="{BB962C8B-B14F-4D97-AF65-F5344CB8AC3E}">
        <p14:creationId xmlns:p14="http://schemas.microsoft.com/office/powerpoint/2010/main" val="119131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4222930773"/>
              </p:ext>
            </p:extLst>
          </p:nvPr>
        </p:nvGraphicFramePr>
        <p:xfrm>
          <a:off x="400812" y="1600200"/>
          <a:ext cx="10958689" cy="423333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1"/>
          <p:cNvSpPr txBox="1"/>
          <p:nvPr/>
        </p:nvSpPr>
        <p:spPr>
          <a:xfrm>
            <a:off x="5428193" y="3796614"/>
            <a:ext cx="980123" cy="390260"/>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55"/>
            <a:endParaRPr lang="en-US" sz="1200" dirty="0">
              <a:solidFill>
                <a:srgbClr val="FFFFFF"/>
              </a:solidFill>
              <a:latin typeface="CiscoSansTT" charset="0"/>
              <a:ea typeface="CiscoSansTT" charset="0"/>
              <a:cs typeface="CiscoSansTT" charset="0"/>
            </a:endParaRPr>
          </a:p>
          <a:p>
            <a:pPr algn="ctr" defTabSz="609555"/>
            <a:r>
              <a:rPr lang="en-US" sz="1200" dirty="0">
                <a:solidFill>
                  <a:srgbClr val="FFFFFF"/>
                </a:solidFill>
                <a:latin typeface="CiscoSansTT" charset="0"/>
                <a:ea typeface="CiscoSansTT" charset="0"/>
                <a:cs typeface="CiscoSansTT" charset="0"/>
              </a:rPr>
              <a:t>5 Y</a:t>
            </a:r>
          </a:p>
        </p:txBody>
      </p:sp>
      <p:sp>
        <p:nvSpPr>
          <p:cNvPr id="11" name="TextBox 1"/>
          <p:cNvSpPr txBox="1"/>
          <p:nvPr/>
        </p:nvSpPr>
        <p:spPr>
          <a:xfrm>
            <a:off x="5428193" y="3447590"/>
            <a:ext cx="980123" cy="390260"/>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09555"/>
            <a:endParaRPr lang="en-US" sz="1200" dirty="0">
              <a:solidFill>
                <a:srgbClr val="FFFFFF"/>
              </a:solidFill>
              <a:latin typeface="CiscoSansTT" charset="0"/>
              <a:ea typeface="CiscoSansTT" charset="0"/>
              <a:cs typeface="CiscoSansTT" charset="0"/>
            </a:endParaRPr>
          </a:p>
          <a:p>
            <a:pPr algn="ctr" defTabSz="609555"/>
            <a:r>
              <a:rPr lang="en-US" sz="1200" dirty="0">
                <a:solidFill>
                  <a:srgbClr val="FFFFFF"/>
                </a:solidFill>
                <a:latin typeface="CiscoSansTT" charset="0"/>
                <a:ea typeface="CiscoSansTT" charset="0"/>
                <a:cs typeface="CiscoSansTT" charset="0"/>
              </a:rPr>
              <a:t>7 Y</a:t>
            </a:r>
          </a:p>
        </p:txBody>
      </p:sp>
      <p:grpSp>
        <p:nvGrpSpPr>
          <p:cNvPr id="14" name="Group 4"/>
          <p:cNvGrpSpPr>
            <a:grpSpLocks noChangeAspect="1"/>
          </p:cNvGrpSpPr>
          <p:nvPr/>
        </p:nvGrpSpPr>
        <p:grpSpPr bwMode="auto">
          <a:xfrm>
            <a:off x="900119" y="3166533"/>
            <a:ext cx="576181" cy="1012692"/>
            <a:chOff x="1957" y="0"/>
            <a:chExt cx="1844" cy="3241"/>
          </a:xfrm>
        </p:grpSpPr>
        <p:sp>
          <p:nvSpPr>
            <p:cNvPr id="15" name="Freeform 5"/>
            <p:cNvSpPr>
              <a:spLocks/>
            </p:cNvSpPr>
            <p:nvPr/>
          </p:nvSpPr>
          <p:spPr bwMode="auto">
            <a:xfrm>
              <a:off x="1957" y="417"/>
              <a:ext cx="1844" cy="2501"/>
            </a:xfrm>
            <a:custGeom>
              <a:avLst/>
              <a:gdLst>
                <a:gd name="T0" fmla="*/ 1864 w 3180"/>
                <a:gd name="T1" fmla="*/ 1778 h 4321"/>
                <a:gd name="T2" fmla="*/ 1487 w 3180"/>
                <a:gd name="T3" fmla="*/ 1704 h 4321"/>
                <a:gd name="T4" fmla="*/ 853 w 3180"/>
                <a:gd name="T5" fmla="*/ 1169 h 4321"/>
                <a:gd name="T6" fmla="*/ 1572 w 3180"/>
                <a:gd name="T7" fmla="*/ 670 h 4321"/>
                <a:gd name="T8" fmla="*/ 2303 w 3180"/>
                <a:gd name="T9" fmla="*/ 1145 h 4321"/>
                <a:gd name="T10" fmla="*/ 2303 w 3180"/>
                <a:gd name="T11" fmla="*/ 1157 h 4321"/>
                <a:gd name="T12" fmla="*/ 2644 w 3180"/>
                <a:gd name="T13" fmla="*/ 1388 h 4321"/>
                <a:gd name="T14" fmla="*/ 2754 w 3180"/>
                <a:gd name="T15" fmla="*/ 1376 h 4321"/>
                <a:gd name="T16" fmla="*/ 3046 w 3180"/>
                <a:gd name="T17" fmla="*/ 1047 h 4321"/>
                <a:gd name="T18" fmla="*/ 3034 w 3180"/>
                <a:gd name="T19" fmla="*/ 925 h 4321"/>
                <a:gd name="T20" fmla="*/ 2620 w 3180"/>
                <a:gd name="T21" fmla="*/ 317 h 4321"/>
                <a:gd name="T22" fmla="*/ 1572 w 3180"/>
                <a:gd name="T23" fmla="*/ 0 h 4321"/>
                <a:gd name="T24" fmla="*/ 98 w 3180"/>
                <a:gd name="T25" fmla="*/ 1169 h 4321"/>
                <a:gd name="T26" fmla="*/ 1304 w 3180"/>
                <a:gd name="T27" fmla="*/ 2398 h 4321"/>
                <a:gd name="T28" fmla="*/ 1706 w 3180"/>
                <a:gd name="T29" fmla="*/ 2483 h 4321"/>
                <a:gd name="T30" fmla="*/ 2425 w 3180"/>
                <a:gd name="T31" fmla="*/ 3067 h 4321"/>
                <a:gd name="T32" fmla="*/ 2230 w 3180"/>
                <a:gd name="T33" fmla="*/ 3482 h 4321"/>
                <a:gd name="T34" fmla="*/ 1620 w 3180"/>
                <a:gd name="T35" fmla="*/ 3652 h 4321"/>
                <a:gd name="T36" fmla="*/ 756 w 3180"/>
                <a:gd name="T37" fmla="*/ 3031 h 4321"/>
                <a:gd name="T38" fmla="*/ 402 w 3180"/>
                <a:gd name="T39" fmla="*/ 2788 h 4321"/>
                <a:gd name="T40" fmla="*/ 305 w 3180"/>
                <a:gd name="T41" fmla="*/ 2788 h 4321"/>
                <a:gd name="T42" fmla="*/ 293 w 3180"/>
                <a:gd name="T43" fmla="*/ 2800 h 4321"/>
                <a:gd name="T44" fmla="*/ 0 w 3180"/>
                <a:gd name="T45" fmla="*/ 3129 h 4321"/>
                <a:gd name="T46" fmla="*/ 12 w 3180"/>
                <a:gd name="T47" fmla="*/ 3214 h 4321"/>
                <a:gd name="T48" fmla="*/ 12 w 3180"/>
                <a:gd name="T49" fmla="*/ 3226 h 4321"/>
                <a:gd name="T50" fmla="*/ 12 w 3180"/>
                <a:gd name="T51" fmla="*/ 3238 h 4321"/>
                <a:gd name="T52" fmla="*/ 415 w 3180"/>
                <a:gd name="T53" fmla="*/ 3944 h 4321"/>
                <a:gd name="T54" fmla="*/ 1645 w 3180"/>
                <a:gd name="T55" fmla="*/ 4321 h 4321"/>
                <a:gd name="T56" fmla="*/ 2778 w 3180"/>
                <a:gd name="T57" fmla="*/ 3969 h 4321"/>
                <a:gd name="T58" fmla="*/ 3180 w 3180"/>
                <a:gd name="T59" fmla="*/ 3067 h 4321"/>
                <a:gd name="T60" fmla="*/ 1864 w 3180"/>
                <a:gd name="T61" fmla="*/ 1778 h 4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0" h="4321">
                  <a:moveTo>
                    <a:pt x="1864" y="1778"/>
                  </a:moveTo>
                  <a:cubicBezTo>
                    <a:pt x="1864" y="1778"/>
                    <a:pt x="1864" y="1778"/>
                    <a:pt x="1487" y="1704"/>
                  </a:cubicBezTo>
                  <a:cubicBezTo>
                    <a:pt x="951" y="1595"/>
                    <a:pt x="853" y="1437"/>
                    <a:pt x="853" y="1169"/>
                  </a:cubicBezTo>
                  <a:cubicBezTo>
                    <a:pt x="853" y="865"/>
                    <a:pt x="1121" y="670"/>
                    <a:pt x="1572" y="670"/>
                  </a:cubicBezTo>
                  <a:cubicBezTo>
                    <a:pt x="1974" y="670"/>
                    <a:pt x="2205" y="828"/>
                    <a:pt x="2303" y="1145"/>
                  </a:cubicBezTo>
                  <a:cubicBezTo>
                    <a:pt x="2303" y="1145"/>
                    <a:pt x="2303" y="1145"/>
                    <a:pt x="2303" y="1157"/>
                  </a:cubicBezTo>
                  <a:cubicBezTo>
                    <a:pt x="2364" y="1303"/>
                    <a:pt x="2486" y="1388"/>
                    <a:pt x="2644" y="1388"/>
                  </a:cubicBezTo>
                  <a:cubicBezTo>
                    <a:pt x="2693" y="1388"/>
                    <a:pt x="2729" y="1376"/>
                    <a:pt x="2754" y="1376"/>
                  </a:cubicBezTo>
                  <a:cubicBezTo>
                    <a:pt x="2936" y="1339"/>
                    <a:pt x="3046" y="1205"/>
                    <a:pt x="3046" y="1047"/>
                  </a:cubicBezTo>
                  <a:cubicBezTo>
                    <a:pt x="3046" y="1011"/>
                    <a:pt x="3046" y="962"/>
                    <a:pt x="3034" y="925"/>
                  </a:cubicBezTo>
                  <a:cubicBezTo>
                    <a:pt x="2949" y="670"/>
                    <a:pt x="2815" y="463"/>
                    <a:pt x="2620" y="317"/>
                  </a:cubicBezTo>
                  <a:cubicBezTo>
                    <a:pt x="2364" y="97"/>
                    <a:pt x="2010" y="0"/>
                    <a:pt x="1572" y="0"/>
                  </a:cubicBezTo>
                  <a:cubicBezTo>
                    <a:pt x="488" y="0"/>
                    <a:pt x="98" y="633"/>
                    <a:pt x="98" y="1169"/>
                  </a:cubicBezTo>
                  <a:cubicBezTo>
                    <a:pt x="98" y="1863"/>
                    <a:pt x="451" y="2216"/>
                    <a:pt x="1304" y="2398"/>
                  </a:cubicBezTo>
                  <a:cubicBezTo>
                    <a:pt x="1304" y="2398"/>
                    <a:pt x="1304" y="2398"/>
                    <a:pt x="1706" y="2483"/>
                  </a:cubicBezTo>
                  <a:cubicBezTo>
                    <a:pt x="2315" y="2605"/>
                    <a:pt x="2425" y="2775"/>
                    <a:pt x="2425" y="3067"/>
                  </a:cubicBezTo>
                  <a:cubicBezTo>
                    <a:pt x="2425" y="3238"/>
                    <a:pt x="2364" y="3384"/>
                    <a:pt x="2230" y="3482"/>
                  </a:cubicBezTo>
                  <a:cubicBezTo>
                    <a:pt x="2084" y="3591"/>
                    <a:pt x="1877" y="3652"/>
                    <a:pt x="1620" y="3652"/>
                  </a:cubicBezTo>
                  <a:cubicBezTo>
                    <a:pt x="975" y="3652"/>
                    <a:pt x="841" y="3336"/>
                    <a:pt x="756" y="3031"/>
                  </a:cubicBezTo>
                  <a:cubicBezTo>
                    <a:pt x="707" y="2873"/>
                    <a:pt x="573" y="2788"/>
                    <a:pt x="402" y="2788"/>
                  </a:cubicBezTo>
                  <a:cubicBezTo>
                    <a:pt x="366" y="2788"/>
                    <a:pt x="341" y="2788"/>
                    <a:pt x="305" y="2788"/>
                  </a:cubicBezTo>
                  <a:cubicBezTo>
                    <a:pt x="305" y="2788"/>
                    <a:pt x="305" y="2788"/>
                    <a:pt x="293" y="2800"/>
                  </a:cubicBezTo>
                  <a:cubicBezTo>
                    <a:pt x="110" y="2836"/>
                    <a:pt x="0" y="2970"/>
                    <a:pt x="0" y="3129"/>
                  </a:cubicBezTo>
                  <a:cubicBezTo>
                    <a:pt x="0" y="3165"/>
                    <a:pt x="0" y="3189"/>
                    <a:pt x="12" y="3214"/>
                  </a:cubicBezTo>
                  <a:cubicBezTo>
                    <a:pt x="12" y="3214"/>
                    <a:pt x="12" y="3214"/>
                    <a:pt x="12" y="3226"/>
                  </a:cubicBezTo>
                  <a:cubicBezTo>
                    <a:pt x="12" y="3226"/>
                    <a:pt x="12" y="3226"/>
                    <a:pt x="12" y="3238"/>
                  </a:cubicBezTo>
                  <a:cubicBezTo>
                    <a:pt x="86" y="3470"/>
                    <a:pt x="183" y="3737"/>
                    <a:pt x="415" y="3944"/>
                  </a:cubicBezTo>
                  <a:cubicBezTo>
                    <a:pt x="695" y="4200"/>
                    <a:pt x="1097" y="4321"/>
                    <a:pt x="1645" y="4321"/>
                  </a:cubicBezTo>
                  <a:cubicBezTo>
                    <a:pt x="2108" y="4321"/>
                    <a:pt x="2498" y="4200"/>
                    <a:pt x="2778" y="3969"/>
                  </a:cubicBezTo>
                  <a:cubicBezTo>
                    <a:pt x="3034" y="3749"/>
                    <a:pt x="3180" y="3421"/>
                    <a:pt x="3180" y="3067"/>
                  </a:cubicBezTo>
                  <a:cubicBezTo>
                    <a:pt x="3180" y="2228"/>
                    <a:pt x="2656" y="1936"/>
                    <a:pt x="1864" y="1778"/>
                  </a:cubicBezTo>
                  <a:close/>
                </a:path>
              </a:pathLst>
            </a:custGeom>
            <a:solidFill>
              <a:srgbClr val="08BCE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6" name="Freeform 6"/>
            <p:cNvSpPr>
              <a:spLocks/>
            </p:cNvSpPr>
            <p:nvPr/>
          </p:nvSpPr>
          <p:spPr bwMode="auto">
            <a:xfrm>
              <a:off x="2722" y="0"/>
              <a:ext cx="367" cy="3241"/>
            </a:xfrm>
            <a:custGeom>
              <a:avLst/>
              <a:gdLst>
                <a:gd name="T0" fmla="*/ 316 w 633"/>
                <a:gd name="T1" fmla="*/ 5599 h 5599"/>
                <a:gd name="T2" fmla="*/ 316 w 633"/>
                <a:gd name="T3" fmla="*/ 5599 h 5599"/>
                <a:gd name="T4" fmla="*/ 316 w 633"/>
                <a:gd name="T5" fmla="*/ 5599 h 5599"/>
                <a:gd name="T6" fmla="*/ 0 w 633"/>
                <a:gd name="T7" fmla="*/ 5294 h 5599"/>
                <a:gd name="T8" fmla="*/ 0 w 633"/>
                <a:gd name="T9" fmla="*/ 316 h 5599"/>
                <a:gd name="T10" fmla="*/ 316 w 633"/>
                <a:gd name="T11" fmla="*/ 0 h 5599"/>
                <a:gd name="T12" fmla="*/ 316 w 633"/>
                <a:gd name="T13" fmla="*/ 0 h 5599"/>
                <a:gd name="T14" fmla="*/ 633 w 633"/>
                <a:gd name="T15" fmla="*/ 316 h 5599"/>
                <a:gd name="T16" fmla="*/ 633 w 633"/>
                <a:gd name="T17" fmla="*/ 5294 h 5599"/>
                <a:gd name="T18" fmla="*/ 316 w 633"/>
                <a:gd name="T19" fmla="*/ 5599 h 5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3" h="5599">
                  <a:moveTo>
                    <a:pt x="316" y="5599"/>
                  </a:moveTo>
                  <a:cubicBezTo>
                    <a:pt x="316" y="5599"/>
                    <a:pt x="316" y="5599"/>
                    <a:pt x="316" y="5599"/>
                  </a:cubicBezTo>
                  <a:cubicBezTo>
                    <a:pt x="316" y="5599"/>
                    <a:pt x="316" y="5599"/>
                    <a:pt x="316" y="5599"/>
                  </a:cubicBezTo>
                  <a:cubicBezTo>
                    <a:pt x="146" y="5599"/>
                    <a:pt x="0" y="5465"/>
                    <a:pt x="0" y="5294"/>
                  </a:cubicBezTo>
                  <a:cubicBezTo>
                    <a:pt x="0" y="316"/>
                    <a:pt x="0" y="316"/>
                    <a:pt x="0" y="316"/>
                  </a:cubicBezTo>
                  <a:cubicBezTo>
                    <a:pt x="0" y="146"/>
                    <a:pt x="146" y="0"/>
                    <a:pt x="316" y="0"/>
                  </a:cubicBezTo>
                  <a:cubicBezTo>
                    <a:pt x="316" y="0"/>
                    <a:pt x="316" y="0"/>
                    <a:pt x="316" y="0"/>
                  </a:cubicBezTo>
                  <a:cubicBezTo>
                    <a:pt x="487" y="0"/>
                    <a:pt x="633" y="146"/>
                    <a:pt x="633" y="316"/>
                  </a:cubicBezTo>
                  <a:cubicBezTo>
                    <a:pt x="633" y="5294"/>
                    <a:pt x="633" y="5294"/>
                    <a:pt x="633" y="5294"/>
                  </a:cubicBezTo>
                  <a:cubicBezTo>
                    <a:pt x="633" y="5465"/>
                    <a:pt x="487" y="5599"/>
                    <a:pt x="316" y="5599"/>
                  </a:cubicBezTo>
                </a:path>
              </a:pathLst>
            </a:custGeom>
            <a:solidFill>
              <a:srgbClr val="008D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7" name="Freeform 7"/>
            <p:cNvSpPr>
              <a:spLocks noEditPoints="1"/>
            </p:cNvSpPr>
            <p:nvPr/>
          </p:nvSpPr>
          <p:spPr bwMode="auto">
            <a:xfrm>
              <a:off x="2722" y="0"/>
              <a:ext cx="367" cy="3241"/>
            </a:xfrm>
            <a:custGeom>
              <a:avLst/>
              <a:gdLst>
                <a:gd name="T0" fmla="*/ 326 w 633"/>
                <a:gd name="T1" fmla="*/ 5041 h 5599"/>
                <a:gd name="T2" fmla="*/ 633 w 633"/>
                <a:gd name="T3" fmla="*/ 5022 h 5599"/>
                <a:gd name="T4" fmla="*/ 633 w 633"/>
                <a:gd name="T5" fmla="*/ 5294 h 5599"/>
                <a:gd name="T6" fmla="*/ 316 w 633"/>
                <a:gd name="T7" fmla="*/ 5599 h 5599"/>
                <a:gd name="T8" fmla="*/ 0 w 633"/>
                <a:gd name="T9" fmla="*/ 5294 h 5599"/>
                <a:gd name="T10" fmla="*/ 0 w 633"/>
                <a:gd name="T11" fmla="*/ 5025 h 5599"/>
                <a:gd name="T12" fmla="*/ 326 w 633"/>
                <a:gd name="T13" fmla="*/ 5041 h 5599"/>
                <a:gd name="T14" fmla="*/ 0 w 633"/>
                <a:gd name="T15" fmla="*/ 1414 h 5599"/>
                <a:gd name="T16" fmla="*/ 0 w 633"/>
                <a:gd name="T17" fmla="*/ 2384 h 5599"/>
                <a:gd name="T18" fmla="*/ 168 w 633"/>
                <a:gd name="T19" fmla="*/ 2424 h 5599"/>
                <a:gd name="T20" fmla="*/ 545 w 633"/>
                <a:gd name="T21" fmla="*/ 2498 h 5599"/>
                <a:gd name="T22" fmla="*/ 633 w 633"/>
                <a:gd name="T23" fmla="*/ 2516 h 5599"/>
                <a:gd name="T24" fmla="*/ 633 w 633"/>
                <a:gd name="T25" fmla="*/ 1456 h 5599"/>
                <a:gd name="T26" fmla="*/ 253 w 633"/>
                <a:gd name="T27" fmla="*/ 1390 h 5599"/>
                <a:gd name="T28" fmla="*/ 0 w 633"/>
                <a:gd name="T29" fmla="*/ 1414 h 5599"/>
                <a:gd name="T30" fmla="*/ 301 w 633"/>
                <a:gd name="T31" fmla="*/ 4372 h 5599"/>
                <a:gd name="T32" fmla="*/ 0 w 633"/>
                <a:gd name="T33" fmla="*/ 4343 h 5599"/>
                <a:gd name="T34" fmla="*/ 0 w 633"/>
                <a:gd name="T35" fmla="*/ 3121 h 5599"/>
                <a:gd name="T36" fmla="*/ 387 w 633"/>
                <a:gd name="T37" fmla="*/ 3203 h 5599"/>
                <a:gd name="T38" fmla="*/ 633 w 633"/>
                <a:gd name="T39" fmla="*/ 3263 h 5599"/>
                <a:gd name="T40" fmla="*/ 633 w 633"/>
                <a:gd name="T41" fmla="*/ 4332 h 5599"/>
                <a:gd name="T42" fmla="*/ 301 w 633"/>
                <a:gd name="T43" fmla="*/ 4372 h 5599"/>
                <a:gd name="T44" fmla="*/ 253 w 633"/>
                <a:gd name="T45" fmla="*/ 720 h 5599"/>
                <a:gd name="T46" fmla="*/ 0 w 633"/>
                <a:gd name="T47" fmla="*/ 733 h 5599"/>
                <a:gd name="T48" fmla="*/ 0 w 633"/>
                <a:gd name="T49" fmla="*/ 316 h 5599"/>
                <a:gd name="T50" fmla="*/ 316 w 633"/>
                <a:gd name="T51" fmla="*/ 0 h 5599"/>
                <a:gd name="T52" fmla="*/ 633 w 633"/>
                <a:gd name="T53" fmla="*/ 316 h 5599"/>
                <a:gd name="T54" fmla="*/ 633 w 633"/>
                <a:gd name="T55" fmla="*/ 748 h 5599"/>
                <a:gd name="T56" fmla="*/ 253 w 633"/>
                <a:gd name="T57" fmla="*/ 720 h 5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3" h="5599">
                  <a:moveTo>
                    <a:pt x="326" y="5041"/>
                  </a:moveTo>
                  <a:cubicBezTo>
                    <a:pt x="432" y="5041"/>
                    <a:pt x="535" y="5035"/>
                    <a:pt x="633" y="5022"/>
                  </a:cubicBezTo>
                  <a:cubicBezTo>
                    <a:pt x="633" y="5294"/>
                    <a:pt x="633" y="5294"/>
                    <a:pt x="633" y="5294"/>
                  </a:cubicBezTo>
                  <a:cubicBezTo>
                    <a:pt x="633" y="5465"/>
                    <a:pt x="487" y="5599"/>
                    <a:pt x="316" y="5599"/>
                  </a:cubicBezTo>
                  <a:cubicBezTo>
                    <a:pt x="146" y="5599"/>
                    <a:pt x="0" y="5465"/>
                    <a:pt x="0" y="5294"/>
                  </a:cubicBezTo>
                  <a:cubicBezTo>
                    <a:pt x="0" y="5203"/>
                    <a:pt x="0" y="5113"/>
                    <a:pt x="0" y="5025"/>
                  </a:cubicBezTo>
                  <a:cubicBezTo>
                    <a:pt x="102" y="5036"/>
                    <a:pt x="211" y="5041"/>
                    <a:pt x="326" y="5041"/>
                  </a:cubicBezTo>
                  <a:close/>
                  <a:moveTo>
                    <a:pt x="0" y="1414"/>
                  </a:moveTo>
                  <a:cubicBezTo>
                    <a:pt x="0" y="1672"/>
                    <a:pt x="0" y="1991"/>
                    <a:pt x="0" y="2384"/>
                  </a:cubicBezTo>
                  <a:cubicBezTo>
                    <a:pt x="50" y="2399"/>
                    <a:pt x="106" y="2412"/>
                    <a:pt x="168" y="2424"/>
                  </a:cubicBezTo>
                  <a:cubicBezTo>
                    <a:pt x="545" y="2498"/>
                    <a:pt x="545" y="2498"/>
                    <a:pt x="545" y="2498"/>
                  </a:cubicBezTo>
                  <a:cubicBezTo>
                    <a:pt x="575" y="2504"/>
                    <a:pt x="604" y="2510"/>
                    <a:pt x="633" y="2516"/>
                  </a:cubicBezTo>
                  <a:cubicBezTo>
                    <a:pt x="633" y="2200"/>
                    <a:pt x="633" y="1848"/>
                    <a:pt x="633" y="1456"/>
                  </a:cubicBezTo>
                  <a:cubicBezTo>
                    <a:pt x="529" y="1412"/>
                    <a:pt x="403" y="1390"/>
                    <a:pt x="253" y="1390"/>
                  </a:cubicBezTo>
                  <a:cubicBezTo>
                    <a:pt x="161" y="1390"/>
                    <a:pt x="76" y="1398"/>
                    <a:pt x="0" y="1414"/>
                  </a:cubicBezTo>
                  <a:close/>
                  <a:moveTo>
                    <a:pt x="301" y="4372"/>
                  </a:moveTo>
                  <a:cubicBezTo>
                    <a:pt x="185" y="4372"/>
                    <a:pt x="85" y="4361"/>
                    <a:pt x="0" y="4343"/>
                  </a:cubicBezTo>
                  <a:cubicBezTo>
                    <a:pt x="0" y="3886"/>
                    <a:pt x="0" y="3480"/>
                    <a:pt x="0" y="3121"/>
                  </a:cubicBezTo>
                  <a:cubicBezTo>
                    <a:pt x="29" y="3127"/>
                    <a:pt x="118" y="3146"/>
                    <a:pt x="387" y="3203"/>
                  </a:cubicBezTo>
                  <a:cubicBezTo>
                    <a:pt x="480" y="3222"/>
                    <a:pt x="562" y="3242"/>
                    <a:pt x="633" y="3263"/>
                  </a:cubicBezTo>
                  <a:cubicBezTo>
                    <a:pt x="633" y="3711"/>
                    <a:pt x="633" y="4060"/>
                    <a:pt x="633" y="4332"/>
                  </a:cubicBezTo>
                  <a:cubicBezTo>
                    <a:pt x="534" y="4358"/>
                    <a:pt x="424" y="4372"/>
                    <a:pt x="301" y="4372"/>
                  </a:cubicBezTo>
                  <a:close/>
                  <a:moveTo>
                    <a:pt x="253" y="720"/>
                  </a:moveTo>
                  <a:cubicBezTo>
                    <a:pt x="164" y="720"/>
                    <a:pt x="79" y="724"/>
                    <a:pt x="0" y="733"/>
                  </a:cubicBezTo>
                  <a:cubicBezTo>
                    <a:pt x="0" y="316"/>
                    <a:pt x="0" y="316"/>
                    <a:pt x="0" y="316"/>
                  </a:cubicBezTo>
                  <a:cubicBezTo>
                    <a:pt x="0" y="146"/>
                    <a:pt x="146" y="0"/>
                    <a:pt x="316" y="0"/>
                  </a:cubicBezTo>
                  <a:cubicBezTo>
                    <a:pt x="487" y="0"/>
                    <a:pt x="633" y="146"/>
                    <a:pt x="633" y="316"/>
                  </a:cubicBezTo>
                  <a:cubicBezTo>
                    <a:pt x="633" y="465"/>
                    <a:pt x="633" y="609"/>
                    <a:pt x="633" y="748"/>
                  </a:cubicBezTo>
                  <a:cubicBezTo>
                    <a:pt x="515" y="729"/>
                    <a:pt x="388" y="720"/>
                    <a:pt x="253" y="72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dirty="0"/>
            </a:p>
          </p:txBody>
        </p:sp>
      </p:grpSp>
      <p:sp>
        <p:nvSpPr>
          <p:cNvPr id="19" name="Rectangle: Rounded Corners 52"/>
          <p:cNvSpPr/>
          <p:nvPr/>
        </p:nvSpPr>
        <p:spPr>
          <a:xfrm>
            <a:off x="3204635" y="3117121"/>
            <a:ext cx="5387843" cy="113095"/>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20" name="Group 4"/>
          <p:cNvGrpSpPr>
            <a:grpSpLocks noChangeAspect="1"/>
          </p:cNvGrpSpPr>
          <p:nvPr/>
        </p:nvGrpSpPr>
        <p:grpSpPr bwMode="auto">
          <a:xfrm>
            <a:off x="8320147" y="2919830"/>
            <a:ext cx="328135" cy="513820"/>
            <a:chOff x="4336" y="478"/>
            <a:chExt cx="1442" cy="2258"/>
          </a:xfrm>
        </p:grpSpPr>
        <p:sp>
          <p:nvSpPr>
            <p:cNvPr id="21" name="Freeform 5"/>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22" name="Freeform 7"/>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23" name="Freeform 8"/>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sp>
        <p:nvSpPr>
          <p:cNvPr id="31" name="Rectangle: Rounded Corners 52"/>
          <p:cNvSpPr/>
          <p:nvPr/>
        </p:nvSpPr>
        <p:spPr>
          <a:xfrm>
            <a:off x="3204635" y="4182975"/>
            <a:ext cx="1904195" cy="113095"/>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32" name="Group 4"/>
          <p:cNvGrpSpPr>
            <a:grpSpLocks noChangeAspect="1"/>
          </p:cNvGrpSpPr>
          <p:nvPr/>
        </p:nvGrpSpPr>
        <p:grpSpPr bwMode="auto">
          <a:xfrm>
            <a:off x="4836501" y="3985685"/>
            <a:ext cx="328135" cy="513820"/>
            <a:chOff x="4336" y="478"/>
            <a:chExt cx="1442" cy="2258"/>
          </a:xfrm>
        </p:grpSpPr>
        <p:sp>
          <p:nvSpPr>
            <p:cNvPr id="33" name="Freeform 5"/>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34" name="Freeform 7"/>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003C5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35" name="Freeform 8"/>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00283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sp>
        <p:nvSpPr>
          <p:cNvPr id="45" name="Rectangle: Rounded Corners 167"/>
          <p:cNvSpPr/>
          <p:nvPr/>
        </p:nvSpPr>
        <p:spPr>
          <a:xfrm rot="16200000">
            <a:off x="750766" y="2507897"/>
            <a:ext cx="889689" cy="11309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
          <p:cNvGrpSpPr>
            <a:grpSpLocks noChangeAspect="1"/>
          </p:cNvGrpSpPr>
          <p:nvPr/>
        </p:nvGrpSpPr>
        <p:grpSpPr bwMode="auto">
          <a:xfrm rot="16200000">
            <a:off x="1034613" y="1970950"/>
            <a:ext cx="328136" cy="513821"/>
            <a:chOff x="4336" y="478"/>
            <a:chExt cx="1442" cy="2258"/>
          </a:xfrm>
        </p:grpSpPr>
        <p:sp>
          <p:nvSpPr>
            <p:cNvPr id="47" name="Freeform 5"/>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48" name="Freeform 7"/>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rgbClr val="308F1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49" name="Freeform 8"/>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rgbClr val="156B0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sp>
        <p:nvSpPr>
          <p:cNvPr id="50" name="Rectangle: Rounded Corners 167"/>
          <p:cNvSpPr/>
          <p:nvPr/>
        </p:nvSpPr>
        <p:spPr>
          <a:xfrm rot="16200000">
            <a:off x="750766" y="4716439"/>
            <a:ext cx="889689" cy="11309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21"/>
          <p:cNvSpPr>
            <a:spLocks/>
          </p:cNvSpPr>
          <p:nvPr/>
        </p:nvSpPr>
        <p:spPr bwMode="auto">
          <a:xfrm>
            <a:off x="9676275" y="1430872"/>
            <a:ext cx="1097184" cy="1052653"/>
          </a:xfrm>
          <a:custGeom>
            <a:avLst/>
            <a:gdLst>
              <a:gd name="T0" fmla="*/ 5343 w 10236"/>
              <a:gd name="T1" fmla="*/ 591 h 9834"/>
              <a:gd name="T2" fmla="*/ 6302 w 10236"/>
              <a:gd name="T3" fmla="*/ 122 h 9834"/>
              <a:gd name="T4" fmla="*/ 6979 w 10236"/>
              <a:gd name="T5" fmla="*/ 341 h 9834"/>
              <a:gd name="T6" fmla="*/ 7479 w 10236"/>
              <a:gd name="T7" fmla="*/ 1285 h 9834"/>
              <a:gd name="T8" fmla="*/ 7843 w 10236"/>
              <a:gd name="T9" fmla="*/ 1549 h 9834"/>
              <a:gd name="T10" fmla="*/ 8895 w 10236"/>
              <a:gd name="T11" fmla="*/ 1733 h 9834"/>
              <a:gd name="T12" fmla="*/ 9313 w 10236"/>
              <a:gd name="T13" fmla="*/ 2309 h 9834"/>
              <a:gd name="T14" fmla="*/ 9163 w 10236"/>
              <a:gd name="T15" fmla="*/ 3366 h 9834"/>
              <a:gd name="T16" fmla="*/ 9302 w 10236"/>
              <a:gd name="T17" fmla="*/ 3794 h 9834"/>
              <a:gd name="T18" fmla="*/ 10045 w 10236"/>
              <a:gd name="T19" fmla="*/ 4561 h 9834"/>
              <a:gd name="T20" fmla="*/ 10045 w 10236"/>
              <a:gd name="T21" fmla="*/ 5273 h 9834"/>
              <a:gd name="T22" fmla="*/ 9302 w 10236"/>
              <a:gd name="T23" fmla="*/ 6040 h 9834"/>
              <a:gd name="T24" fmla="*/ 9163 w 10236"/>
              <a:gd name="T25" fmla="*/ 6467 h 9834"/>
              <a:gd name="T26" fmla="*/ 9313 w 10236"/>
              <a:gd name="T27" fmla="*/ 7525 h 9834"/>
              <a:gd name="T28" fmla="*/ 8895 w 10236"/>
              <a:gd name="T29" fmla="*/ 8100 h 9834"/>
              <a:gd name="T30" fmla="*/ 7843 w 10236"/>
              <a:gd name="T31" fmla="*/ 8285 h 9834"/>
              <a:gd name="T32" fmla="*/ 7479 w 10236"/>
              <a:gd name="T33" fmla="*/ 8549 h 9834"/>
              <a:gd name="T34" fmla="*/ 6979 w 10236"/>
              <a:gd name="T35" fmla="*/ 9493 h 9834"/>
              <a:gd name="T36" fmla="*/ 6302 w 10236"/>
              <a:gd name="T37" fmla="*/ 9712 h 9834"/>
              <a:gd name="T38" fmla="*/ 5343 w 10236"/>
              <a:gd name="T39" fmla="*/ 9243 h 9834"/>
              <a:gd name="T40" fmla="*/ 4893 w 10236"/>
              <a:gd name="T41" fmla="*/ 9243 h 9834"/>
              <a:gd name="T42" fmla="*/ 3934 w 10236"/>
              <a:gd name="T43" fmla="*/ 9712 h 9834"/>
              <a:gd name="T44" fmla="*/ 3257 w 10236"/>
              <a:gd name="T45" fmla="*/ 9493 h 9834"/>
              <a:gd name="T46" fmla="*/ 2757 w 10236"/>
              <a:gd name="T47" fmla="*/ 8549 h 9834"/>
              <a:gd name="T48" fmla="*/ 2393 w 10236"/>
              <a:gd name="T49" fmla="*/ 8285 h 9834"/>
              <a:gd name="T50" fmla="*/ 1341 w 10236"/>
              <a:gd name="T51" fmla="*/ 8100 h 9834"/>
              <a:gd name="T52" fmla="*/ 923 w 10236"/>
              <a:gd name="T53" fmla="*/ 7525 h 9834"/>
              <a:gd name="T54" fmla="*/ 1073 w 10236"/>
              <a:gd name="T55" fmla="*/ 6467 h 9834"/>
              <a:gd name="T56" fmla="*/ 934 w 10236"/>
              <a:gd name="T57" fmla="*/ 6040 h 9834"/>
              <a:gd name="T58" fmla="*/ 191 w 10236"/>
              <a:gd name="T59" fmla="*/ 5273 h 9834"/>
              <a:gd name="T60" fmla="*/ 191 w 10236"/>
              <a:gd name="T61" fmla="*/ 4561 h 9834"/>
              <a:gd name="T62" fmla="*/ 934 w 10236"/>
              <a:gd name="T63" fmla="*/ 3794 h 9834"/>
              <a:gd name="T64" fmla="*/ 1073 w 10236"/>
              <a:gd name="T65" fmla="*/ 3366 h 9834"/>
              <a:gd name="T66" fmla="*/ 923 w 10236"/>
              <a:gd name="T67" fmla="*/ 2309 h 9834"/>
              <a:gd name="T68" fmla="*/ 1341 w 10236"/>
              <a:gd name="T69" fmla="*/ 1733 h 9834"/>
              <a:gd name="T70" fmla="*/ 2393 w 10236"/>
              <a:gd name="T71" fmla="*/ 1549 h 9834"/>
              <a:gd name="T72" fmla="*/ 2757 w 10236"/>
              <a:gd name="T73" fmla="*/ 1285 h 9834"/>
              <a:gd name="T74" fmla="*/ 3257 w 10236"/>
              <a:gd name="T75" fmla="*/ 341 h 9834"/>
              <a:gd name="T76" fmla="*/ 3934 w 10236"/>
              <a:gd name="T77" fmla="*/ 122 h 9834"/>
              <a:gd name="T78" fmla="*/ 4893 w 10236"/>
              <a:gd name="T79" fmla="*/ 591 h 9834"/>
              <a:gd name="T80" fmla="*/ 5343 w 10236"/>
              <a:gd name="T81" fmla="*/ 591 h 9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36" h="9834">
                <a:moveTo>
                  <a:pt x="5343" y="591"/>
                </a:moveTo>
                <a:cubicBezTo>
                  <a:pt x="6302" y="122"/>
                  <a:pt x="6302" y="122"/>
                  <a:pt x="6302" y="122"/>
                </a:cubicBezTo>
                <a:cubicBezTo>
                  <a:pt x="6550" y="0"/>
                  <a:pt x="6849" y="98"/>
                  <a:pt x="6979" y="341"/>
                </a:cubicBezTo>
                <a:cubicBezTo>
                  <a:pt x="7479" y="1285"/>
                  <a:pt x="7479" y="1285"/>
                  <a:pt x="7479" y="1285"/>
                </a:cubicBezTo>
                <a:cubicBezTo>
                  <a:pt x="7553" y="1424"/>
                  <a:pt x="7687" y="1522"/>
                  <a:pt x="7843" y="1549"/>
                </a:cubicBezTo>
                <a:cubicBezTo>
                  <a:pt x="8895" y="1733"/>
                  <a:pt x="8895" y="1733"/>
                  <a:pt x="8895" y="1733"/>
                </a:cubicBezTo>
                <a:cubicBezTo>
                  <a:pt x="9166" y="1781"/>
                  <a:pt x="9351" y="2036"/>
                  <a:pt x="9313" y="2309"/>
                </a:cubicBezTo>
                <a:cubicBezTo>
                  <a:pt x="9163" y="3366"/>
                  <a:pt x="9163" y="3366"/>
                  <a:pt x="9163" y="3366"/>
                </a:cubicBezTo>
                <a:cubicBezTo>
                  <a:pt x="9141" y="3523"/>
                  <a:pt x="9192" y="3680"/>
                  <a:pt x="9302" y="3794"/>
                </a:cubicBezTo>
                <a:cubicBezTo>
                  <a:pt x="10045" y="4561"/>
                  <a:pt x="10045" y="4561"/>
                  <a:pt x="10045" y="4561"/>
                </a:cubicBezTo>
                <a:cubicBezTo>
                  <a:pt x="10236" y="4760"/>
                  <a:pt x="10236" y="5074"/>
                  <a:pt x="10045" y="5273"/>
                </a:cubicBezTo>
                <a:cubicBezTo>
                  <a:pt x="9302" y="6040"/>
                  <a:pt x="9302" y="6040"/>
                  <a:pt x="9302" y="6040"/>
                </a:cubicBezTo>
                <a:cubicBezTo>
                  <a:pt x="9192" y="6154"/>
                  <a:pt x="9141" y="6311"/>
                  <a:pt x="9163" y="6467"/>
                </a:cubicBezTo>
                <a:cubicBezTo>
                  <a:pt x="9313" y="7525"/>
                  <a:pt x="9313" y="7525"/>
                  <a:pt x="9313" y="7525"/>
                </a:cubicBezTo>
                <a:cubicBezTo>
                  <a:pt x="9351" y="7798"/>
                  <a:pt x="9166" y="8053"/>
                  <a:pt x="8895" y="8100"/>
                </a:cubicBezTo>
                <a:cubicBezTo>
                  <a:pt x="7843" y="8285"/>
                  <a:pt x="7843" y="8285"/>
                  <a:pt x="7843" y="8285"/>
                </a:cubicBezTo>
                <a:cubicBezTo>
                  <a:pt x="7687" y="8312"/>
                  <a:pt x="7553" y="8410"/>
                  <a:pt x="7479" y="8549"/>
                </a:cubicBezTo>
                <a:cubicBezTo>
                  <a:pt x="6979" y="9493"/>
                  <a:pt x="6979" y="9493"/>
                  <a:pt x="6979" y="9493"/>
                </a:cubicBezTo>
                <a:cubicBezTo>
                  <a:pt x="6849" y="9736"/>
                  <a:pt x="6550" y="9834"/>
                  <a:pt x="6302" y="9712"/>
                </a:cubicBezTo>
                <a:cubicBezTo>
                  <a:pt x="5343" y="9243"/>
                  <a:pt x="5343" y="9243"/>
                  <a:pt x="5343" y="9243"/>
                </a:cubicBezTo>
                <a:cubicBezTo>
                  <a:pt x="5201" y="9174"/>
                  <a:pt x="5035" y="9174"/>
                  <a:pt x="4893" y="9243"/>
                </a:cubicBezTo>
                <a:cubicBezTo>
                  <a:pt x="3934" y="9712"/>
                  <a:pt x="3934" y="9712"/>
                  <a:pt x="3934" y="9712"/>
                </a:cubicBezTo>
                <a:cubicBezTo>
                  <a:pt x="3686" y="9834"/>
                  <a:pt x="3387" y="9736"/>
                  <a:pt x="3257" y="9493"/>
                </a:cubicBezTo>
                <a:cubicBezTo>
                  <a:pt x="2757" y="8549"/>
                  <a:pt x="2757" y="8549"/>
                  <a:pt x="2757" y="8549"/>
                </a:cubicBezTo>
                <a:cubicBezTo>
                  <a:pt x="2683" y="8410"/>
                  <a:pt x="2549" y="8312"/>
                  <a:pt x="2393" y="8285"/>
                </a:cubicBezTo>
                <a:cubicBezTo>
                  <a:pt x="1341" y="8100"/>
                  <a:pt x="1341" y="8100"/>
                  <a:pt x="1341" y="8100"/>
                </a:cubicBezTo>
                <a:cubicBezTo>
                  <a:pt x="1070" y="8053"/>
                  <a:pt x="885" y="7798"/>
                  <a:pt x="923" y="7525"/>
                </a:cubicBezTo>
                <a:cubicBezTo>
                  <a:pt x="1073" y="6467"/>
                  <a:pt x="1073" y="6467"/>
                  <a:pt x="1073" y="6467"/>
                </a:cubicBezTo>
                <a:cubicBezTo>
                  <a:pt x="1095" y="6311"/>
                  <a:pt x="1044" y="6154"/>
                  <a:pt x="934" y="6040"/>
                </a:cubicBezTo>
                <a:cubicBezTo>
                  <a:pt x="191" y="5273"/>
                  <a:pt x="191" y="5273"/>
                  <a:pt x="191" y="5273"/>
                </a:cubicBezTo>
                <a:cubicBezTo>
                  <a:pt x="0" y="5074"/>
                  <a:pt x="0" y="4760"/>
                  <a:pt x="191" y="4561"/>
                </a:cubicBezTo>
                <a:cubicBezTo>
                  <a:pt x="934" y="3794"/>
                  <a:pt x="934" y="3794"/>
                  <a:pt x="934" y="3794"/>
                </a:cubicBezTo>
                <a:cubicBezTo>
                  <a:pt x="1044" y="3680"/>
                  <a:pt x="1095" y="3523"/>
                  <a:pt x="1073" y="3366"/>
                </a:cubicBezTo>
                <a:cubicBezTo>
                  <a:pt x="923" y="2309"/>
                  <a:pt x="923" y="2309"/>
                  <a:pt x="923" y="2309"/>
                </a:cubicBezTo>
                <a:cubicBezTo>
                  <a:pt x="885" y="2036"/>
                  <a:pt x="1070" y="1781"/>
                  <a:pt x="1341" y="1733"/>
                </a:cubicBezTo>
                <a:cubicBezTo>
                  <a:pt x="2393" y="1549"/>
                  <a:pt x="2393" y="1549"/>
                  <a:pt x="2393" y="1549"/>
                </a:cubicBezTo>
                <a:cubicBezTo>
                  <a:pt x="2549" y="1522"/>
                  <a:pt x="2683" y="1424"/>
                  <a:pt x="2757" y="1285"/>
                </a:cubicBezTo>
                <a:cubicBezTo>
                  <a:pt x="3257" y="341"/>
                  <a:pt x="3257" y="341"/>
                  <a:pt x="3257" y="341"/>
                </a:cubicBezTo>
                <a:cubicBezTo>
                  <a:pt x="3387" y="98"/>
                  <a:pt x="3686" y="0"/>
                  <a:pt x="3934" y="122"/>
                </a:cubicBezTo>
                <a:cubicBezTo>
                  <a:pt x="4893" y="591"/>
                  <a:pt x="4893" y="591"/>
                  <a:pt x="4893" y="591"/>
                </a:cubicBezTo>
                <a:cubicBezTo>
                  <a:pt x="5035" y="660"/>
                  <a:pt x="5201" y="660"/>
                  <a:pt x="5343" y="591"/>
                </a:cubicBezTo>
                <a:close/>
              </a:path>
            </a:pathLst>
          </a:custGeom>
          <a:solidFill>
            <a:schemeClr val="accent4"/>
          </a:solidFill>
          <a:ln>
            <a:noFill/>
          </a:ln>
          <a:extLst/>
        </p:spPr>
        <p:txBody>
          <a:bodyPr vert="horz" wrap="square" lIns="121920" tIns="60960" rIns="121920" bIns="60960" numCol="1" anchor="t" anchorCtr="0" compatLnSpc="1">
            <a:prstTxWarp prst="textNoShape">
              <a:avLst/>
            </a:prstTxWarp>
          </a:bodyPr>
          <a:lstStyle/>
          <a:p>
            <a:endParaRPr lang="en-US"/>
          </a:p>
        </p:txBody>
      </p:sp>
      <p:sp>
        <p:nvSpPr>
          <p:cNvPr id="52" name="Rectangle 51"/>
          <p:cNvSpPr/>
          <p:nvPr/>
        </p:nvSpPr>
        <p:spPr>
          <a:xfrm>
            <a:off x="9846095" y="1756544"/>
            <a:ext cx="771365" cy="420756"/>
          </a:xfrm>
          <a:prstGeom prst="rect">
            <a:avLst/>
          </a:prstGeom>
        </p:spPr>
        <p:txBody>
          <a:bodyPr wrap="none">
            <a:spAutoFit/>
          </a:bodyPr>
          <a:lstStyle/>
          <a:p>
            <a:pPr algn="ctr" defTabSz="609555">
              <a:defRPr/>
            </a:pPr>
            <a:r>
              <a:rPr lang="en-US" sz="1067" kern="0" dirty="0">
                <a:solidFill>
                  <a:srgbClr val="FFFFFF"/>
                </a:solidFill>
                <a:latin typeface="CiscoSansTT" charset="0"/>
                <a:ea typeface="CiscoSansTT" charset="0"/>
                <a:cs typeface="CiscoSansTT" charset="0"/>
              </a:rPr>
              <a:t>SD-Access </a:t>
            </a:r>
            <a:br>
              <a:rPr lang="en-US" sz="1067" kern="0" dirty="0">
                <a:solidFill>
                  <a:srgbClr val="FFFFFF"/>
                </a:solidFill>
                <a:latin typeface="CiscoSansTT" charset="0"/>
                <a:ea typeface="CiscoSansTT" charset="0"/>
                <a:cs typeface="CiscoSansTT" charset="0"/>
              </a:rPr>
            </a:br>
            <a:r>
              <a:rPr lang="en-US" sz="1067" kern="0" dirty="0">
                <a:solidFill>
                  <a:srgbClr val="FFFFFF"/>
                </a:solidFill>
                <a:latin typeface="CiscoSansTT" charset="0"/>
                <a:ea typeface="CiscoSansTT" charset="0"/>
                <a:cs typeface="CiscoSansTT" charset="0"/>
              </a:rPr>
              <a:t>Ready</a:t>
            </a:r>
          </a:p>
        </p:txBody>
      </p:sp>
      <p:sp>
        <p:nvSpPr>
          <p:cNvPr id="54" name="Title 1"/>
          <p:cNvSpPr>
            <a:spLocks noGrp="1"/>
          </p:cNvSpPr>
          <p:nvPr>
            <p:ph type="title" idx="4294967295"/>
          </p:nvPr>
        </p:nvSpPr>
        <p:spPr>
          <a:xfrm>
            <a:off x="1065213" y="600075"/>
            <a:ext cx="11126787" cy="974725"/>
          </a:xfrm>
          <a:prstGeom prst="rect">
            <a:avLst/>
          </a:prstGeom>
        </p:spPr>
        <p:txBody>
          <a:bodyPr/>
          <a:lstStyle/>
          <a:p>
            <a:r>
              <a:rPr lang="en-US" dirty="0">
                <a:ea typeface="ＭＳ Ｐゴシック" charset="0"/>
              </a:rPr>
              <a:t>Catalyst 9K Priced Right </a:t>
            </a:r>
            <a:br>
              <a:rPr lang="en-US" sz="2400" dirty="0">
                <a:ea typeface="ＭＳ Ｐゴシック" charset="0"/>
              </a:rPr>
            </a:br>
            <a:r>
              <a:rPr lang="en-US" sz="2400" dirty="0">
                <a:ea typeface="ＭＳ Ｐゴシック" charset="0"/>
              </a:rPr>
              <a:t>Delivering More Value</a:t>
            </a:r>
            <a:endParaRPr lang="en-US" sz="2400" dirty="0"/>
          </a:p>
        </p:txBody>
      </p:sp>
    </p:spTree>
    <p:extLst>
      <p:ext uri="{BB962C8B-B14F-4D97-AF65-F5344CB8AC3E}">
        <p14:creationId xmlns:p14="http://schemas.microsoft.com/office/powerpoint/2010/main" val="112011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268987" y="240768"/>
            <a:ext cx="10515600" cy="542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65000"/>
                    <a:lumOff val="35000"/>
                  </a:schemeClr>
                </a:solidFill>
                <a:latin typeface="Arial" charset="0"/>
                <a:ea typeface="Arial" charset="0"/>
                <a:cs typeface="Arial" charset="0"/>
              </a:defRPr>
            </a:lvl1pPr>
          </a:lstStyle>
          <a:p>
            <a:pPr defTabSz="914332" fontAlgn="auto">
              <a:spcAft>
                <a:spcPts val="0"/>
              </a:spcAft>
              <a:defRPr/>
            </a:pPr>
            <a:r>
              <a:rPr lang="en-US" sz="4267" dirty="0">
                <a:solidFill>
                  <a:schemeClr val="bg2"/>
                </a:solidFill>
                <a:latin typeface="Arial"/>
                <a:ea typeface="ＭＳ Ｐゴシック" charset="0"/>
                <a:cs typeface="CiscoSans"/>
              </a:rPr>
              <a:t>Extended Catalyst Volume Portfolio</a:t>
            </a:r>
          </a:p>
        </p:txBody>
      </p:sp>
      <p:sp>
        <p:nvSpPr>
          <p:cNvPr id="65" name="Rectangle 64"/>
          <p:cNvSpPr/>
          <p:nvPr/>
        </p:nvSpPr>
        <p:spPr>
          <a:xfrm>
            <a:off x="318512" y="1365482"/>
            <a:ext cx="2177165" cy="41835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endParaRPr lang="en-US" dirty="0">
              <a:ln>
                <a:solidFill>
                  <a:sysClr val="windowText" lastClr="000000"/>
                </a:solidFill>
              </a:ln>
              <a:solidFill>
                <a:srgbClr val="FFFFFF"/>
              </a:solidFill>
              <a:latin typeface="Arial"/>
            </a:endParaRPr>
          </a:p>
        </p:txBody>
      </p:sp>
      <p:sp>
        <p:nvSpPr>
          <p:cNvPr id="66" name="Rectangle 65"/>
          <p:cNvSpPr/>
          <p:nvPr/>
        </p:nvSpPr>
        <p:spPr>
          <a:xfrm>
            <a:off x="2624865" y="1365482"/>
            <a:ext cx="2525220" cy="41835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endParaRPr lang="en-US" dirty="0">
              <a:ln>
                <a:solidFill>
                  <a:sysClr val="windowText" lastClr="000000"/>
                </a:solidFill>
              </a:ln>
              <a:solidFill>
                <a:srgbClr val="FFFFFF"/>
              </a:solidFill>
              <a:latin typeface="Arial"/>
            </a:endParaRPr>
          </a:p>
        </p:txBody>
      </p:sp>
      <p:sp>
        <p:nvSpPr>
          <p:cNvPr id="67" name="Rectangle 66"/>
          <p:cNvSpPr/>
          <p:nvPr/>
        </p:nvSpPr>
        <p:spPr>
          <a:xfrm>
            <a:off x="5289028" y="1365482"/>
            <a:ext cx="3928685" cy="41835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endParaRPr lang="en-US" dirty="0">
              <a:ln>
                <a:solidFill>
                  <a:sysClr val="windowText" lastClr="000000"/>
                </a:solidFill>
              </a:ln>
              <a:solidFill>
                <a:srgbClr val="FFFFFF"/>
              </a:solidFill>
              <a:latin typeface="Arial"/>
            </a:endParaRPr>
          </a:p>
        </p:txBody>
      </p:sp>
      <p:sp>
        <p:nvSpPr>
          <p:cNvPr id="68" name="Rectangle 67"/>
          <p:cNvSpPr/>
          <p:nvPr/>
        </p:nvSpPr>
        <p:spPr>
          <a:xfrm>
            <a:off x="9335821" y="1365482"/>
            <a:ext cx="2554007" cy="41835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endParaRPr lang="en-US" dirty="0">
              <a:ln>
                <a:solidFill>
                  <a:sysClr val="windowText" lastClr="000000"/>
                </a:solidFill>
              </a:ln>
              <a:solidFill>
                <a:srgbClr val="FFFFFF"/>
              </a:solidFill>
              <a:latin typeface="Arial"/>
            </a:endParaRPr>
          </a:p>
        </p:txBody>
      </p:sp>
      <p:sp>
        <p:nvSpPr>
          <p:cNvPr id="70" name="Rectangle 69"/>
          <p:cNvSpPr/>
          <p:nvPr/>
        </p:nvSpPr>
        <p:spPr>
          <a:xfrm>
            <a:off x="2624863" y="1347825"/>
            <a:ext cx="2525223" cy="523215"/>
          </a:xfrm>
          <a:prstGeom prst="rect">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600" spc="20" dirty="0">
                <a:solidFill>
                  <a:schemeClr val="accent1"/>
                </a:solidFill>
                <a:latin typeface="CiscoSansTT ExtraLight" charset="0"/>
                <a:ea typeface="CiscoSansTT ExtraLight" charset="0"/>
                <a:cs typeface="CiscoSansTT ExtraLight" charset="0"/>
              </a:rPr>
              <a:t>Catalyst Compact</a:t>
            </a:r>
          </a:p>
        </p:txBody>
      </p:sp>
      <p:sp>
        <p:nvSpPr>
          <p:cNvPr id="71" name="Rectangle 70"/>
          <p:cNvSpPr/>
          <p:nvPr/>
        </p:nvSpPr>
        <p:spPr>
          <a:xfrm>
            <a:off x="5285160" y="1347825"/>
            <a:ext cx="3932555" cy="527265"/>
          </a:xfrm>
          <a:prstGeom prst="rect">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600" spc="20" dirty="0">
                <a:solidFill>
                  <a:schemeClr val="accent1"/>
                </a:solidFill>
                <a:latin typeface="CiscoSansTT ExtraLight" charset="0"/>
                <a:ea typeface="CiscoSansTT ExtraLight" charset="0"/>
                <a:cs typeface="CiscoSansTT ExtraLight" charset="0"/>
              </a:rPr>
              <a:t>Industrial Networking</a:t>
            </a:r>
          </a:p>
        </p:txBody>
      </p:sp>
      <p:sp>
        <p:nvSpPr>
          <p:cNvPr id="72" name="Rectangle 71"/>
          <p:cNvSpPr/>
          <p:nvPr/>
        </p:nvSpPr>
        <p:spPr>
          <a:xfrm>
            <a:off x="318512" y="1347825"/>
            <a:ext cx="2177165" cy="527265"/>
          </a:xfrm>
          <a:prstGeom prst="rect">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600" spc="20" dirty="0">
                <a:solidFill>
                  <a:schemeClr val="accent1"/>
                </a:solidFill>
                <a:latin typeface="CiscoSansTT ExtraLight" charset="0"/>
                <a:ea typeface="CiscoSansTT ExtraLight" charset="0"/>
                <a:cs typeface="CiscoSansTT ExtraLight" charset="0"/>
              </a:rPr>
              <a:t>Catalyst 2960X/XR/L</a:t>
            </a:r>
          </a:p>
        </p:txBody>
      </p:sp>
      <p:sp>
        <p:nvSpPr>
          <p:cNvPr id="73" name="Rectangle 72"/>
          <p:cNvSpPr/>
          <p:nvPr/>
        </p:nvSpPr>
        <p:spPr>
          <a:xfrm>
            <a:off x="9335819" y="1347825"/>
            <a:ext cx="2554008" cy="527265"/>
          </a:xfrm>
          <a:prstGeom prst="rect">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600" spc="20" dirty="0">
                <a:solidFill>
                  <a:schemeClr val="accent1"/>
                </a:solidFill>
                <a:latin typeface="CiscoSansTT ExtraLight" charset="0"/>
                <a:ea typeface="CiscoSansTT ExtraLight" charset="0"/>
                <a:cs typeface="CiscoSansTT ExtraLight" charset="0"/>
              </a:rPr>
              <a:t>Catalyst 3650</a:t>
            </a:r>
          </a:p>
        </p:txBody>
      </p:sp>
      <p:sp>
        <p:nvSpPr>
          <p:cNvPr id="74" name="TextBox 73"/>
          <p:cNvSpPr txBox="1"/>
          <p:nvPr/>
        </p:nvSpPr>
        <p:spPr>
          <a:xfrm>
            <a:off x="2810965" y="1833505"/>
            <a:ext cx="2286859" cy="553996"/>
          </a:xfrm>
          <a:prstGeom prst="rect">
            <a:avLst/>
          </a:prstGeom>
          <a:noFill/>
        </p:spPr>
        <p:txBody>
          <a:bodyPr wrap="square" lIns="121917" tIns="60959" rIns="121917" bIns="60959" rtlCol="0">
            <a:spAutoFit/>
          </a:bodyPr>
          <a:lstStyle/>
          <a:p>
            <a:pPr algn="ctr" defTabSz="609523" eaLnBrk="0" hangingPunct="0">
              <a:defRPr/>
            </a:pPr>
            <a:r>
              <a:rPr lang="en-US" sz="1400" dirty="0">
                <a:solidFill>
                  <a:srgbClr val="004BAF">
                    <a:lumMod val="50000"/>
                  </a:srgbClr>
                </a:solidFill>
                <a:latin typeface="CiscoSansTT" charset="0"/>
                <a:ea typeface="CiscoSansTT" charset="0"/>
                <a:cs typeface="CiscoSansTT" charset="0"/>
              </a:rPr>
              <a:t>Optimized for </a:t>
            </a:r>
          </a:p>
          <a:p>
            <a:pPr algn="ctr" defTabSz="609523" eaLnBrk="0" hangingPunct="0">
              <a:defRPr/>
            </a:pPr>
            <a:r>
              <a:rPr lang="en-US" sz="1400" dirty="0">
                <a:solidFill>
                  <a:srgbClr val="004BAF">
                    <a:lumMod val="50000"/>
                  </a:srgbClr>
                </a:solidFill>
                <a:latin typeface="CiscoSansTT" charset="0"/>
                <a:ea typeface="CiscoSansTT" charset="0"/>
                <a:cs typeface="CiscoSansTT" charset="0"/>
              </a:rPr>
              <a:t>Out-of-Wiring-Closet</a:t>
            </a:r>
          </a:p>
        </p:txBody>
      </p:sp>
      <p:sp>
        <p:nvSpPr>
          <p:cNvPr id="75" name="TextBox 74"/>
          <p:cNvSpPr txBox="1"/>
          <p:nvPr/>
        </p:nvSpPr>
        <p:spPr>
          <a:xfrm>
            <a:off x="5718385" y="1848723"/>
            <a:ext cx="3055515" cy="338552"/>
          </a:xfrm>
          <a:prstGeom prst="rect">
            <a:avLst/>
          </a:prstGeom>
          <a:noFill/>
        </p:spPr>
        <p:txBody>
          <a:bodyPr wrap="square" lIns="121917" tIns="60959" rIns="121917" bIns="60959" rtlCol="0">
            <a:spAutoFit/>
          </a:bodyPr>
          <a:lstStyle>
            <a:defPPr>
              <a:defRPr lang="en-US"/>
            </a:defPPr>
            <a:lvl1pPr algn="ctr" defTabSz="457166">
              <a:defRPr sz="1200">
                <a:solidFill>
                  <a:srgbClr val="4D4D4C">
                    <a:lumMod val="75000"/>
                  </a:srgbClr>
                </a:solidFill>
              </a:defRPr>
            </a:lvl1pPr>
          </a:lstStyle>
          <a:p>
            <a:pPr defTabSz="457155" eaLnBrk="0" hangingPunct="0">
              <a:defRPr/>
            </a:pPr>
            <a:r>
              <a:rPr lang="en-US" sz="1400" dirty="0">
                <a:solidFill>
                  <a:srgbClr val="004BAF">
                    <a:lumMod val="50000"/>
                  </a:srgbClr>
                </a:solidFill>
                <a:latin typeface="CiscoSansTT" charset="0"/>
                <a:ea typeface="CiscoSansTT" charset="0"/>
                <a:cs typeface="CiscoSansTT" charset="0"/>
              </a:rPr>
              <a:t>Optimized for </a:t>
            </a:r>
            <a:r>
              <a:rPr lang="en-US" sz="1400" dirty="0" err="1">
                <a:solidFill>
                  <a:srgbClr val="004BAF">
                    <a:lumMod val="50000"/>
                  </a:srgbClr>
                </a:solidFill>
                <a:latin typeface="CiscoSansTT" charset="0"/>
                <a:ea typeface="CiscoSansTT" charset="0"/>
                <a:cs typeface="CiscoSansTT" charset="0"/>
              </a:rPr>
              <a:t>IoT</a:t>
            </a:r>
            <a:endParaRPr lang="en-US" sz="1400" dirty="0">
              <a:solidFill>
                <a:srgbClr val="004BAF">
                  <a:lumMod val="50000"/>
                </a:srgbClr>
              </a:solidFill>
              <a:latin typeface="CiscoSansTT" charset="0"/>
              <a:ea typeface="CiscoSansTT" charset="0"/>
              <a:cs typeface="CiscoSansTT" charset="0"/>
            </a:endParaRPr>
          </a:p>
        </p:txBody>
      </p:sp>
      <p:sp>
        <p:nvSpPr>
          <p:cNvPr id="76" name="TextBox 75"/>
          <p:cNvSpPr txBox="1"/>
          <p:nvPr/>
        </p:nvSpPr>
        <p:spPr>
          <a:xfrm>
            <a:off x="138854" y="1956120"/>
            <a:ext cx="2554005" cy="338552"/>
          </a:xfrm>
          <a:prstGeom prst="rect">
            <a:avLst/>
          </a:prstGeom>
          <a:noFill/>
        </p:spPr>
        <p:txBody>
          <a:bodyPr wrap="square" lIns="121917" tIns="60959" rIns="121917" bIns="60959" rtlCol="0">
            <a:spAutoFit/>
          </a:bodyPr>
          <a:lstStyle>
            <a:defPPr>
              <a:defRPr lang="en-US"/>
            </a:defPPr>
            <a:lvl1pPr algn="ctr" defTabSz="457166">
              <a:defRPr sz="1200">
                <a:solidFill>
                  <a:srgbClr val="4D4D4C">
                    <a:lumMod val="75000"/>
                  </a:srgbClr>
                </a:solidFill>
              </a:defRPr>
            </a:lvl1pPr>
          </a:lstStyle>
          <a:p>
            <a:pPr defTabSz="457155" eaLnBrk="0" hangingPunct="0">
              <a:defRPr/>
            </a:pPr>
            <a:r>
              <a:rPr lang="en-US" sz="1400" dirty="0">
                <a:solidFill>
                  <a:srgbClr val="004BAF">
                    <a:lumMod val="50000"/>
                  </a:srgbClr>
                </a:solidFill>
                <a:latin typeface="CiscoSansTT" charset="0"/>
                <a:ea typeface="CiscoSansTT" charset="0"/>
                <a:cs typeface="CiscoSansTT" charset="0"/>
              </a:rPr>
              <a:t>Optimized for          Data/Voice</a:t>
            </a:r>
          </a:p>
        </p:txBody>
      </p:sp>
      <p:sp>
        <p:nvSpPr>
          <p:cNvPr id="77" name="TextBox 76"/>
          <p:cNvSpPr txBox="1"/>
          <p:nvPr/>
        </p:nvSpPr>
        <p:spPr>
          <a:xfrm>
            <a:off x="9335819" y="1847755"/>
            <a:ext cx="2554008" cy="553996"/>
          </a:xfrm>
          <a:prstGeom prst="rect">
            <a:avLst/>
          </a:prstGeom>
          <a:noFill/>
        </p:spPr>
        <p:txBody>
          <a:bodyPr wrap="square" lIns="121917" tIns="60959" rIns="121917" bIns="60959" rtlCol="0">
            <a:spAutoFit/>
          </a:bodyPr>
          <a:lstStyle>
            <a:defPPr>
              <a:defRPr lang="en-US"/>
            </a:defPPr>
            <a:lvl1pPr algn="ctr" defTabSz="457166">
              <a:defRPr sz="1200">
                <a:solidFill>
                  <a:srgbClr val="4D4D4C">
                    <a:lumMod val="75000"/>
                  </a:srgbClr>
                </a:solidFill>
              </a:defRPr>
            </a:lvl1pPr>
          </a:lstStyle>
          <a:p>
            <a:pPr defTabSz="457155" eaLnBrk="0" hangingPunct="0">
              <a:defRPr/>
            </a:pPr>
            <a:r>
              <a:rPr lang="en-US" sz="1400" dirty="0">
                <a:solidFill>
                  <a:srgbClr val="004BAF">
                    <a:lumMod val="50000"/>
                  </a:srgbClr>
                </a:solidFill>
                <a:latin typeface="CiscoSansTT" charset="0"/>
                <a:ea typeface="CiscoSansTT" charset="0"/>
                <a:cs typeface="CiscoSansTT" charset="0"/>
              </a:rPr>
              <a:t>Optimized for Next Gen Workspace</a:t>
            </a:r>
          </a:p>
        </p:txBody>
      </p:sp>
      <p:sp>
        <p:nvSpPr>
          <p:cNvPr id="80" name="TextBox 79"/>
          <p:cNvSpPr txBox="1"/>
          <p:nvPr/>
        </p:nvSpPr>
        <p:spPr>
          <a:xfrm>
            <a:off x="283917" y="4724414"/>
            <a:ext cx="2176908" cy="584773"/>
          </a:xfrm>
          <a:prstGeom prst="rect">
            <a:avLst/>
          </a:prstGeom>
          <a:noFill/>
        </p:spPr>
        <p:txBody>
          <a:bodyPr wrap="square" lIns="121917" tIns="60959" rIns="121917" bIns="60959" rtlCol="0">
            <a:spAutoFit/>
          </a:bodyPr>
          <a:lstStyle/>
          <a:p>
            <a:pPr algn="ctr" defTabSz="609570" eaLnBrk="0" hangingPunct="0">
              <a:defRPr/>
            </a:pPr>
            <a:r>
              <a:rPr lang="en-US" sz="1000">
                <a:solidFill>
                  <a:srgbClr val="000000"/>
                </a:solidFill>
                <a:latin typeface="Arial" panose="020B0604020202020204" pitchFamily="34" charset="0"/>
                <a:ea typeface="ＭＳ Ｐゴシック" panose="020B0600070205080204" pitchFamily="34" charset="-128"/>
                <a:cs typeface="+mn-cs"/>
              </a:rPr>
              <a:t>LAN Lite+</a:t>
            </a:r>
          </a:p>
          <a:p>
            <a:pPr algn="ctr" defTabSz="609570" eaLnBrk="0" hangingPunct="0">
              <a:defRPr/>
            </a:pPr>
            <a:r>
              <a:rPr lang="en-US" sz="1000" dirty="0">
                <a:solidFill>
                  <a:srgbClr val="000000"/>
                </a:solidFill>
                <a:latin typeface="Arial" panose="020B0604020202020204" pitchFamily="34" charset="0"/>
                <a:ea typeface="ＭＳ Ｐゴシック" panose="020B0600070205080204" pitchFamily="34" charset="-128"/>
                <a:cs typeface="+mn-cs"/>
              </a:rPr>
              <a:t>Virtual Stacking</a:t>
            </a:r>
          </a:p>
          <a:p>
            <a:pPr algn="ctr" defTabSz="609570" eaLnBrk="0" hangingPunct="0">
              <a:defRPr/>
            </a:pPr>
            <a:r>
              <a:rPr lang="en-US" sz="1000" dirty="0">
                <a:solidFill>
                  <a:srgbClr val="000000"/>
                </a:solidFill>
                <a:latin typeface="Arial" panose="020B0604020202020204" pitchFamily="34" charset="0"/>
                <a:ea typeface="ＭＳ Ｐゴシック" panose="020B0600070205080204" pitchFamily="34" charset="-128"/>
                <a:cs typeface="+mn-cs"/>
              </a:rPr>
              <a:t>24/48 port</a:t>
            </a:r>
          </a:p>
        </p:txBody>
      </p:sp>
      <p:sp>
        <p:nvSpPr>
          <p:cNvPr id="81" name="TextBox 80"/>
          <p:cNvSpPr txBox="1"/>
          <p:nvPr/>
        </p:nvSpPr>
        <p:spPr>
          <a:xfrm>
            <a:off x="560823" y="3342507"/>
            <a:ext cx="1628629" cy="430885"/>
          </a:xfrm>
          <a:prstGeom prst="rect">
            <a:avLst/>
          </a:prstGeom>
          <a:noFill/>
        </p:spPr>
        <p:txBody>
          <a:bodyPr wrap="square" lIns="121917" tIns="60959" rIns="121917" bIns="60959" rtlCol="0">
            <a:spAutoFit/>
          </a:bodyPr>
          <a:lstStyle/>
          <a:p>
            <a:pPr algn="ctr" defTabSz="609570" eaLnBrk="0" hangingPunct="0">
              <a:defRPr/>
            </a:pPr>
            <a:r>
              <a:rPr lang="en-US" sz="1000" dirty="0">
                <a:solidFill>
                  <a:srgbClr val="000000"/>
                </a:solidFill>
                <a:latin typeface="Arial" panose="020B0604020202020204" pitchFamily="34" charset="0"/>
                <a:ea typeface="ＭＳ Ｐゴシック" panose="020B0600070205080204" pitchFamily="34" charset="-128"/>
                <a:cs typeface="+mn-cs"/>
              </a:rPr>
              <a:t>LAN Base/IP Lite</a:t>
            </a:r>
          </a:p>
          <a:p>
            <a:pPr algn="ctr" defTabSz="609570" eaLnBrk="0" hangingPunct="0">
              <a:defRPr/>
            </a:pPr>
            <a:r>
              <a:rPr lang="en-US" sz="1000" dirty="0">
                <a:solidFill>
                  <a:srgbClr val="000000"/>
                </a:solidFill>
                <a:latin typeface="Arial" panose="020B0604020202020204" pitchFamily="34" charset="0"/>
                <a:ea typeface="ＭＳ Ｐゴシック" panose="020B0600070205080204" pitchFamily="34" charset="-128"/>
                <a:cs typeface="+mn-cs"/>
              </a:rPr>
              <a:t>Stackable</a:t>
            </a:r>
          </a:p>
        </p:txBody>
      </p:sp>
      <p:sp>
        <p:nvSpPr>
          <p:cNvPr id="116" name="Rectangle 115"/>
          <p:cNvSpPr/>
          <p:nvPr/>
        </p:nvSpPr>
        <p:spPr>
          <a:xfrm>
            <a:off x="518717" y="3155757"/>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4BAF">
                    <a:lumMod val="50000"/>
                  </a:srgbClr>
                </a:solidFill>
                <a:latin typeface="Arial"/>
              </a:rPr>
              <a:t>2960-X/XR</a:t>
            </a:r>
          </a:p>
        </p:txBody>
      </p:sp>
      <p:pic>
        <p:nvPicPr>
          <p:cNvPr id="117" name="Picture 116" descr="KN22021.png"/>
          <p:cNvPicPr>
            <a:picLocks noChangeAspect="1"/>
          </p:cNvPicPr>
          <p:nvPr/>
        </p:nvPicPr>
        <p:blipFill rotWithShape="1">
          <a:blip r:embed="rId3" cstate="screen">
            <a:extLst>
              <a:ext uri="{28A0092B-C50C-407E-A947-70E740481C1C}">
                <a14:useLocalDpi xmlns:a14="http://schemas.microsoft.com/office/drawing/2010/main"/>
              </a:ext>
            </a:extLst>
          </a:blip>
          <a:srcRect l="-1607"/>
          <a:stretch/>
        </p:blipFill>
        <p:spPr>
          <a:xfrm>
            <a:off x="499921" y="2480127"/>
            <a:ext cx="1689531" cy="682572"/>
          </a:xfrm>
          <a:prstGeom prst="rect">
            <a:avLst/>
          </a:prstGeom>
        </p:spPr>
      </p:pic>
      <p:sp>
        <p:nvSpPr>
          <p:cNvPr id="119" name="TextBox 118"/>
          <p:cNvSpPr txBox="1"/>
          <p:nvPr/>
        </p:nvSpPr>
        <p:spPr>
          <a:xfrm>
            <a:off x="52377" y="3690276"/>
            <a:ext cx="2548159" cy="307775"/>
          </a:xfrm>
          <a:prstGeom prst="rect">
            <a:avLst/>
          </a:prstGeom>
          <a:noFill/>
        </p:spPr>
        <p:txBody>
          <a:bodyPr wrap="square" lIns="121917" tIns="60959" rIns="121917" bIns="60959" rtlCol="0">
            <a:spAutoFit/>
          </a:bodyPr>
          <a:lstStyle/>
          <a:p>
            <a:pPr algn="ctr" defTabSz="609523" eaLnBrk="0" hangingPunct="0">
              <a:defRPr/>
            </a:pPr>
            <a:r>
              <a:rPr lang="en-US" sz="1200" dirty="0">
                <a:solidFill>
                  <a:srgbClr val="0070C0"/>
                </a:solidFill>
                <a:latin typeface="CiscoSansTT Light" charset="0"/>
                <a:ea typeface="CiscoSansTT Light" charset="0"/>
                <a:cs typeface="CiscoSansTT Light" charset="0"/>
              </a:rPr>
              <a:t>Routed Access, L2</a:t>
            </a:r>
          </a:p>
        </p:txBody>
      </p:sp>
      <p:sp>
        <p:nvSpPr>
          <p:cNvPr id="120" name="Rectangle 119"/>
          <p:cNvSpPr/>
          <p:nvPr/>
        </p:nvSpPr>
        <p:spPr>
          <a:xfrm>
            <a:off x="786123" y="4044511"/>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4BAF">
                    <a:lumMod val="50000"/>
                  </a:srgbClr>
                </a:solidFill>
                <a:latin typeface="Arial"/>
              </a:rPr>
              <a:t>2960-L</a:t>
            </a:r>
          </a:p>
        </p:txBody>
      </p:sp>
      <p:sp>
        <p:nvSpPr>
          <p:cNvPr id="121" name="TextBox 120"/>
          <p:cNvSpPr txBox="1"/>
          <p:nvPr/>
        </p:nvSpPr>
        <p:spPr>
          <a:xfrm>
            <a:off x="92923" y="5226018"/>
            <a:ext cx="2548159" cy="307775"/>
          </a:xfrm>
          <a:prstGeom prst="rect">
            <a:avLst/>
          </a:prstGeom>
          <a:noFill/>
        </p:spPr>
        <p:txBody>
          <a:bodyPr wrap="square" lIns="121917" tIns="60959" rIns="121917" bIns="60959" rtlCol="0">
            <a:spAutoFit/>
          </a:bodyPr>
          <a:lstStyle/>
          <a:p>
            <a:pPr algn="ctr" defTabSz="609523" eaLnBrk="0" hangingPunct="0">
              <a:defRPr/>
            </a:pPr>
            <a:r>
              <a:rPr lang="en-US" sz="1200">
                <a:solidFill>
                  <a:srgbClr val="0070C0"/>
                </a:solidFill>
                <a:latin typeface="CiscoSansTT Light" charset="0"/>
                <a:ea typeface="CiscoSansTT Light" charset="0"/>
                <a:cs typeface="CiscoSansTT Light" charset="0"/>
              </a:rPr>
              <a:t>Basic L3</a:t>
            </a:r>
            <a:r>
              <a:rPr lang="en-US" sz="1200" dirty="0">
                <a:solidFill>
                  <a:srgbClr val="0070C0"/>
                </a:solidFill>
                <a:latin typeface="CiscoSansTT Light" charset="0"/>
                <a:ea typeface="CiscoSansTT Light" charset="0"/>
                <a:cs typeface="CiscoSansTT Light" charset="0"/>
              </a:rPr>
              <a:t>, L2</a:t>
            </a:r>
          </a:p>
        </p:txBody>
      </p:sp>
      <p:sp>
        <p:nvSpPr>
          <p:cNvPr id="123" name="TextBox 122"/>
          <p:cNvSpPr txBox="1"/>
          <p:nvPr/>
        </p:nvSpPr>
        <p:spPr>
          <a:xfrm>
            <a:off x="2547873" y="3367788"/>
            <a:ext cx="1210631" cy="235898"/>
          </a:xfrm>
          <a:prstGeom prst="rect">
            <a:avLst/>
          </a:prstGeom>
          <a:noFill/>
        </p:spPr>
        <p:txBody>
          <a:bodyPr wrap="square" rtlCol="0">
            <a:spAutoFit/>
          </a:bodyPr>
          <a:lstStyle/>
          <a:p>
            <a:pPr algn="ctr" defTabSz="609523" eaLnBrk="0" hangingPunct="0">
              <a:defRPr/>
            </a:pPr>
            <a:r>
              <a:rPr lang="en-US" sz="933" dirty="0">
                <a:solidFill>
                  <a:srgbClr val="4D4D4C">
                    <a:lumMod val="75000"/>
                  </a:srgbClr>
                </a:solidFill>
                <a:latin typeface="Arial" panose="020B0604020202020204" pitchFamily="34" charset="0"/>
                <a:ea typeface="ＭＳ Ｐゴシック" panose="020B0600070205080204" pitchFamily="34" charset="-128"/>
                <a:cs typeface="+mn-cs"/>
              </a:rPr>
              <a:t>LAN Base</a:t>
            </a:r>
          </a:p>
        </p:txBody>
      </p:sp>
      <p:sp>
        <p:nvSpPr>
          <p:cNvPr id="125" name="TextBox 124"/>
          <p:cNvSpPr txBox="1"/>
          <p:nvPr/>
        </p:nvSpPr>
        <p:spPr>
          <a:xfrm>
            <a:off x="3752587" y="3559027"/>
            <a:ext cx="1257868" cy="307775"/>
          </a:xfrm>
          <a:prstGeom prst="rect">
            <a:avLst/>
          </a:prstGeom>
          <a:noFill/>
        </p:spPr>
        <p:txBody>
          <a:bodyPr wrap="square" lIns="121917" tIns="60959" rIns="121917" bIns="60959" rtlCol="0">
            <a:spAutoFit/>
          </a:bodyPr>
          <a:lstStyle/>
          <a:p>
            <a:pPr algn="ctr" defTabSz="609523" eaLnBrk="0" hangingPunct="0">
              <a:defRPr/>
            </a:pPr>
            <a:r>
              <a:rPr lang="en-US" sz="1200" dirty="0">
                <a:solidFill>
                  <a:srgbClr val="0070C0"/>
                </a:solidFill>
                <a:latin typeface="CiscoSansTT" charset="0"/>
                <a:ea typeface="CiscoSansTT" charset="0"/>
                <a:cs typeface="CiscoSansTT" charset="0"/>
              </a:rPr>
              <a:t>Advanced L3, L2</a:t>
            </a:r>
          </a:p>
        </p:txBody>
      </p:sp>
      <p:pic>
        <p:nvPicPr>
          <p:cNvPr id="126" name="Picture 125" descr="KO89063.png"/>
          <p:cNvPicPr>
            <a:picLocks noChangeAspect="1"/>
          </p:cNvPicPr>
          <p:nvPr/>
        </p:nvPicPr>
        <p:blipFill rotWithShape="1">
          <a:blip r:embed="rId4" cstate="screen">
            <a:extLst>
              <a:ext uri="{28A0092B-C50C-407E-A947-70E740481C1C}">
                <a14:useLocalDpi xmlns:a14="http://schemas.microsoft.com/office/drawing/2010/main"/>
              </a:ext>
            </a:extLst>
          </a:blip>
          <a:srcRect t="20658" b="25632"/>
          <a:stretch/>
        </p:blipFill>
        <p:spPr>
          <a:xfrm>
            <a:off x="2633913" y="2194136"/>
            <a:ext cx="2479943" cy="1023377"/>
          </a:xfrm>
          <a:prstGeom prst="rect">
            <a:avLst/>
          </a:prstGeom>
        </p:spPr>
      </p:pic>
      <p:sp>
        <p:nvSpPr>
          <p:cNvPr id="127" name="TextBox 126"/>
          <p:cNvSpPr txBox="1"/>
          <p:nvPr/>
        </p:nvSpPr>
        <p:spPr>
          <a:xfrm>
            <a:off x="3109495" y="5020597"/>
            <a:ext cx="1384951" cy="307775"/>
          </a:xfrm>
          <a:prstGeom prst="rect">
            <a:avLst/>
          </a:prstGeom>
          <a:noFill/>
        </p:spPr>
        <p:txBody>
          <a:bodyPr wrap="square" lIns="121917" tIns="60959" rIns="121917" bIns="60959" rtlCol="0">
            <a:spAutoFit/>
          </a:bodyPr>
          <a:lstStyle/>
          <a:p>
            <a:pPr algn="ctr" defTabSz="609523" eaLnBrk="0" hangingPunct="0">
              <a:defRPr/>
            </a:pPr>
            <a:r>
              <a:rPr lang="en-US" sz="1200" dirty="0">
                <a:solidFill>
                  <a:srgbClr val="0070C0"/>
                </a:solidFill>
                <a:latin typeface="CiscoSansTT" charset="0"/>
                <a:ea typeface="CiscoSansTT" charset="0"/>
                <a:cs typeface="CiscoSansTT" charset="0"/>
              </a:rPr>
              <a:t>Basic L3, L2</a:t>
            </a:r>
          </a:p>
        </p:txBody>
      </p:sp>
      <p:grpSp>
        <p:nvGrpSpPr>
          <p:cNvPr id="3" name="Group 2"/>
          <p:cNvGrpSpPr/>
          <p:nvPr/>
        </p:nvGrpSpPr>
        <p:grpSpPr>
          <a:xfrm>
            <a:off x="3201971" y="4247367"/>
            <a:ext cx="1276208" cy="392971"/>
            <a:chOff x="3254516" y="4618143"/>
            <a:chExt cx="785088" cy="344004"/>
          </a:xfrm>
        </p:grpSpPr>
        <p:pic>
          <p:nvPicPr>
            <p:cNvPr id="128" name="Picture 127"/>
            <p:cNvPicPr>
              <a:picLocks noChangeAspect="1"/>
            </p:cNvPicPr>
            <p:nvPr/>
          </p:nvPicPr>
          <p:blipFill>
            <a:blip r:embed="rId5"/>
            <a:stretch>
              <a:fillRect/>
            </a:stretch>
          </p:blipFill>
          <p:spPr>
            <a:xfrm flipV="1">
              <a:off x="3260468" y="4812919"/>
              <a:ext cx="779136" cy="149228"/>
            </a:xfrm>
            <a:prstGeom prst="rect">
              <a:avLst/>
            </a:prstGeom>
          </p:spPr>
        </p:pic>
        <p:pic>
          <p:nvPicPr>
            <p:cNvPr id="129" name="Picture 128"/>
            <p:cNvPicPr>
              <a:picLocks noChangeAspect="1"/>
            </p:cNvPicPr>
            <p:nvPr/>
          </p:nvPicPr>
          <p:blipFill>
            <a:blip r:embed="rId6"/>
            <a:stretch>
              <a:fillRect/>
            </a:stretch>
          </p:blipFill>
          <p:spPr>
            <a:xfrm flipV="1">
              <a:off x="3254516" y="4618143"/>
              <a:ext cx="782592" cy="185497"/>
            </a:xfrm>
            <a:prstGeom prst="rect">
              <a:avLst/>
            </a:prstGeom>
          </p:spPr>
        </p:pic>
      </p:grpSp>
      <p:sp>
        <p:nvSpPr>
          <p:cNvPr id="130" name="Rectangle 129"/>
          <p:cNvSpPr/>
          <p:nvPr/>
        </p:nvSpPr>
        <p:spPr>
          <a:xfrm>
            <a:off x="3268170" y="4698108"/>
            <a:ext cx="1150973" cy="3849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4BAF">
                    <a:lumMod val="50000"/>
                  </a:srgbClr>
                </a:solidFill>
                <a:latin typeface="Arial"/>
              </a:rPr>
              <a:t>2960-L</a:t>
            </a:r>
          </a:p>
          <a:p>
            <a:pPr algn="ctr" defTabSz="609523" eaLnBrk="0" hangingPunct="0">
              <a:defRPr/>
            </a:pPr>
            <a:r>
              <a:rPr lang="en-US" sz="933" dirty="0">
                <a:solidFill>
                  <a:srgbClr val="39393B"/>
                </a:solidFill>
                <a:latin typeface="Arial"/>
              </a:rPr>
              <a:t>8/16 port</a:t>
            </a:r>
          </a:p>
        </p:txBody>
      </p:sp>
      <p:sp>
        <p:nvSpPr>
          <p:cNvPr id="131" name="Rectangle 130"/>
          <p:cNvSpPr/>
          <p:nvPr/>
        </p:nvSpPr>
        <p:spPr>
          <a:xfrm>
            <a:off x="2678470" y="3108384"/>
            <a:ext cx="1124337" cy="3849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4BAF">
                    <a:lumMod val="50000"/>
                  </a:srgbClr>
                </a:solidFill>
                <a:latin typeface="Arial"/>
              </a:rPr>
              <a:t>2960-CX</a:t>
            </a:r>
          </a:p>
        </p:txBody>
      </p:sp>
      <p:sp>
        <p:nvSpPr>
          <p:cNvPr id="132" name="Rectangle 131"/>
          <p:cNvSpPr/>
          <p:nvPr/>
        </p:nvSpPr>
        <p:spPr>
          <a:xfrm>
            <a:off x="3891873" y="3107499"/>
            <a:ext cx="1022196" cy="3849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4BAF">
                    <a:lumMod val="50000"/>
                  </a:srgbClr>
                </a:solidFill>
                <a:latin typeface="Arial"/>
              </a:rPr>
              <a:t>3560-CX</a:t>
            </a:r>
          </a:p>
        </p:txBody>
      </p:sp>
      <p:sp>
        <p:nvSpPr>
          <p:cNvPr id="133" name="TextBox 132"/>
          <p:cNvSpPr txBox="1"/>
          <p:nvPr/>
        </p:nvSpPr>
        <p:spPr>
          <a:xfrm>
            <a:off x="3609820" y="3371318"/>
            <a:ext cx="1551729" cy="235898"/>
          </a:xfrm>
          <a:prstGeom prst="rect">
            <a:avLst/>
          </a:prstGeom>
          <a:noFill/>
        </p:spPr>
        <p:txBody>
          <a:bodyPr wrap="square" rtlCol="0">
            <a:spAutoFit/>
          </a:bodyPr>
          <a:lstStyle/>
          <a:p>
            <a:pPr algn="ctr" defTabSz="609523" eaLnBrk="0" hangingPunct="0">
              <a:defRPr/>
            </a:pPr>
            <a:r>
              <a:rPr lang="en-US" sz="933" dirty="0" err="1">
                <a:solidFill>
                  <a:srgbClr val="4D4D4C">
                    <a:lumMod val="75000"/>
                  </a:srgbClr>
                </a:solidFill>
                <a:latin typeface="Arial" panose="020B0604020202020204" pitchFamily="34" charset="0"/>
                <a:ea typeface="ＭＳ Ｐゴシック" panose="020B0600070205080204" pitchFamily="34" charset="-128"/>
                <a:cs typeface="+mn-cs"/>
              </a:rPr>
              <a:t>IPBase</a:t>
            </a:r>
            <a:r>
              <a:rPr lang="en-US" sz="933" dirty="0">
                <a:solidFill>
                  <a:srgbClr val="4D4D4C">
                    <a:lumMod val="75000"/>
                  </a:srgbClr>
                </a:solidFill>
                <a:latin typeface="Arial" panose="020B0604020202020204" pitchFamily="34" charset="0"/>
                <a:ea typeface="ＭＳ Ｐゴシック" panose="020B0600070205080204" pitchFamily="34" charset="-128"/>
                <a:cs typeface="+mn-cs"/>
              </a:rPr>
              <a:t>/</a:t>
            </a:r>
            <a:r>
              <a:rPr lang="en-US" sz="933" dirty="0" err="1">
                <a:solidFill>
                  <a:srgbClr val="4D4D4C">
                    <a:lumMod val="75000"/>
                  </a:srgbClr>
                </a:solidFill>
                <a:latin typeface="Arial" panose="020B0604020202020204" pitchFamily="34" charset="0"/>
                <a:ea typeface="ＭＳ Ｐゴシック" panose="020B0600070205080204" pitchFamily="34" charset="-128"/>
                <a:cs typeface="+mn-cs"/>
              </a:rPr>
              <a:t>IPServices</a:t>
            </a:r>
            <a:endParaRPr lang="en-US" sz="933" dirty="0">
              <a:solidFill>
                <a:srgbClr val="4D4D4C">
                  <a:lumMod val="75000"/>
                </a:srgbClr>
              </a:solidFill>
              <a:latin typeface="Arial" panose="020B0604020202020204" pitchFamily="34" charset="0"/>
              <a:ea typeface="ＭＳ Ｐゴシック" panose="020B0600070205080204" pitchFamily="34" charset="-128"/>
              <a:cs typeface="+mn-cs"/>
            </a:endParaRPr>
          </a:p>
        </p:txBody>
      </p:sp>
      <p:sp>
        <p:nvSpPr>
          <p:cNvPr id="134" name="TextBox 133"/>
          <p:cNvSpPr txBox="1"/>
          <p:nvPr/>
        </p:nvSpPr>
        <p:spPr>
          <a:xfrm>
            <a:off x="2654453" y="3529728"/>
            <a:ext cx="1046737" cy="307775"/>
          </a:xfrm>
          <a:prstGeom prst="rect">
            <a:avLst/>
          </a:prstGeom>
          <a:noFill/>
        </p:spPr>
        <p:txBody>
          <a:bodyPr wrap="square" lIns="121917" tIns="60959" rIns="121917" bIns="60959" rtlCol="0">
            <a:spAutoFit/>
          </a:bodyPr>
          <a:lstStyle/>
          <a:p>
            <a:pPr algn="ctr" defTabSz="609523" eaLnBrk="0" hangingPunct="0">
              <a:defRPr/>
            </a:pPr>
            <a:r>
              <a:rPr lang="en-US" sz="1200" dirty="0">
                <a:solidFill>
                  <a:srgbClr val="0070C0"/>
                </a:solidFill>
                <a:latin typeface="CiscoSansTT" charset="0"/>
                <a:ea typeface="CiscoSansTT" charset="0"/>
                <a:cs typeface="CiscoSansTT" charset="0"/>
              </a:rPr>
              <a:t>L2</a:t>
            </a:r>
          </a:p>
        </p:txBody>
      </p:sp>
      <p:sp>
        <p:nvSpPr>
          <p:cNvPr id="135" name="TextBox 134"/>
          <p:cNvSpPr txBox="1"/>
          <p:nvPr/>
        </p:nvSpPr>
        <p:spPr>
          <a:xfrm>
            <a:off x="7707676" y="2626891"/>
            <a:ext cx="1461907" cy="523028"/>
          </a:xfrm>
          <a:prstGeom prst="rect">
            <a:avLst/>
          </a:prstGeom>
          <a:noFill/>
        </p:spPr>
        <p:txBody>
          <a:bodyPr wrap="square" rtlCol="0">
            <a:spAutoFit/>
          </a:bodyPr>
          <a:lstStyle>
            <a:defPPr>
              <a:defRPr lang="en-US"/>
            </a:defPPr>
            <a:lvl1pPr algn="ctr" defTabSz="457166">
              <a:defRPr sz="700">
                <a:solidFill>
                  <a:srgbClr val="4D4D4C">
                    <a:lumMod val="75000"/>
                  </a:srgbClr>
                </a:solidFill>
              </a:defRPr>
            </a:lvl1pPr>
          </a:lstStyle>
          <a:p>
            <a:pPr defTabSz="457155" eaLnBrk="0" hangingPunct="0">
              <a:defRPr/>
            </a:pPr>
            <a:r>
              <a:rPr lang="en-US" sz="933" dirty="0">
                <a:latin typeface="Arial" panose="020B0604020202020204" pitchFamily="34" charset="0"/>
                <a:ea typeface="ＭＳ Ｐゴシック" panose="020B0600070205080204" pitchFamily="34" charset="-128"/>
                <a:cs typeface="+mn-cs"/>
              </a:rPr>
              <a:t>8 port</a:t>
            </a:r>
          </a:p>
          <a:p>
            <a:pPr defTabSz="457155" eaLnBrk="0" hangingPunct="0">
              <a:defRPr/>
            </a:pPr>
            <a:r>
              <a:rPr lang="en-US" sz="933" dirty="0">
                <a:latin typeface="Arial" panose="020B0604020202020204" pitchFamily="34" charset="0"/>
                <a:ea typeface="ＭＳ Ｐゴシック" panose="020B0600070205080204" pitchFamily="34" charset="-128"/>
                <a:cs typeface="+mn-cs"/>
              </a:rPr>
              <a:t>UPOE/</a:t>
            </a:r>
            <a:r>
              <a:rPr lang="en-US" sz="933" dirty="0" err="1">
                <a:latin typeface="Arial" panose="020B0604020202020204" pitchFamily="34" charset="0"/>
                <a:ea typeface="ＭＳ Ｐゴシック" panose="020B0600070205080204" pitchFamily="34" charset="-128"/>
                <a:cs typeface="+mn-cs"/>
              </a:rPr>
              <a:t>PoE</a:t>
            </a:r>
            <a:r>
              <a:rPr lang="en-US" sz="933" dirty="0">
                <a:latin typeface="Arial" panose="020B0604020202020204" pitchFamily="34" charset="0"/>
                <a:ea typeface="ＭＳ Ｐゴシック" panose="020B0600070205080204" pitchFamily="34" charset="-128"/>
                <a:cs typeface="+mn-cs"/>
              </a:rPr>
              <a:t>+</a:t>
            </a:r>
          </a:p>
          <a:p>
            <a:pPr defTabSz="457155" eaLnBrk="0" hangingPunct="0">
              <a:defRPr/>
            </a:pPr>
            <a:r>
              <a:rPr lang="en-US" sz="933" dirty="0">
                <a:latin typeface="Arial" panose="020B0604020202020204" pitchFamily="34" charset="0"/>
                <a:ea typeface="ＭＳ Ｐゴシック" panose="020B0600070205080204" pitchFamily="34" charset="-128"/>
                <a:cs typeface="+mn-cs"/>
              </a:rPr>
              <a:t>L2</a:t>
            </a:r>
          </a:p>
        </p:txBody>
      </p:sp>
      <p:pic>
        <p:nvPicPr>
          <p:cNvPr id="137" name="Picture 136"/>
          <p:cNvPicPr>
            <a:picLocks noChangeAspect="1"/>
          </p:cNvPicPr>
          <p:nvPr/>
        </p:nvPicPr>
        <p:blipFill rotWithShape="1">
          <a:blip r:embed="rId7" cstate="print">
            <a:extLst>
              <a:ext uri="{28A0092B-C50C-407E-A947-70E740481C1C}">
                <a14:useLocalDpi xmlns:a14="http://schemas.microsoft.com/office/drawing/2010/main" val="0"/>
              </a:ext>
            </a:extLst>
          </a:blip>
          <a:srcRect t="16822" b="18696"/>
          <a:stretch/>
        </p:blipFill>
        <p:spPr>
          <a:xfrm>
            <a:off x="6260841" y="2452317"/>
            <a:ext cx="1566649" cy="698091"/>
          </a:xfrm>
          <a:prstGeom prst="rect">
            <a:avLst/>
          </a:prstGeom>
        </p:spPr>
      </p:pic>
      <p:sp>
        <p:nvSpPr>
          <p:cNvPr id="139" name="Rectangle 138"/>
          <p:cNvSpPr/>
          <p:nvPr/>
        </p:nvSpPr>
        <p:spPr>
          <a:xfrm>
            <a:off x="7696562" y="2422852"/>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70C0"/>
                </a:solidFill>
                <a:latin typeface="Arial"/>
              </a:rPr>
              <a:t>Digital Building</a:t>
            </a:r>
          </a:p>
        </p:txBody>
      </p:sp>
      <p:pic>
        <p:nvPicPr>
          <p:cNvPr id="140" name="Picture 139" descr="C:\Documents and Settings\yendoh\My Documents\GSBU\Marketing\IA\product\Camaro\Pics\IE2000\IE2000\PNG\low\KM2702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76986" y="4391110"/>
            <a:ext cx="889369" cy="388959"/>
          </a:xfrm>
          <a:prstGeom prst="rect">
            <a:avLst/>
          </a:prstGeom>
          <a:noFill/>
        </p:spPr>
      </p:pic>
      <p:sp>
        <p:nvSpPr>
          <p:cNvPr id="141" name="Rectangle 140"/>
          <p:cNvSpPr/>
          <p:nvPr/>
        </p:nvSpPr>
        <p:spPr>
          <a:xfrm>
            <a:off x="6306185" y="4931397"/>
            <a:ext cx="1575841" cy="666593"/>
          </a:xfrm>
          <a:prstGeom prst="rect">
            <a:avLst/>
          </a:prstGeom>
        </p:spPr>
        <p:txBody>
          <a:bodyPr wrap="square" lIns="60944" rIns="60944">
            <a:spAutoFit/>
          </a:bodyPr>
          <a:lstStyle/>
          <a:p>
            <a:pPr algn="ctr" defTabSz="609366">
              <a:defRPr/>
            </a:pPr>
            <a:r>
              <a:rPr lang="en-US" sz="933" dirty="0">
                <a:solidFill>
                  <a:srgbClr val="58585B">
                    <a:lumMod val="50000"/>
                  </a:srgbClr>
                </a:solidFill>
                <a:latin typeface="CiscoSansTT" charset="0"/>
                <a:ea typeface="CiscoSansTT" charset="0"/>
                <a:cs typeface="CiscoSansTT" charset="0"/>
              </a:rPr>
              <a:t>Fixed </a:t>
            </a:r>
            <a:r>
              <a:rPr lang="en-US" sz="933">
                <a:solidFill>
                  <a:srgbClr val="58585B">
                    <a:lumMod val="50000"/>
                  </a:srgbClr>
                </a:solidFill>
                <a:latin typeface="CiscoSansTT" charset="0"/>
                <a:ea typeface="CiscoSansTT" charset="0"/>
                <a:cs typeface="CiscoSansTT" charset="0"/>
              </a:rPr>
              <a:t>Din Rail</a:t>
            </a:r>
            <a:endParaRPr lang="en-US" sz="933" dirty="0">
              <a:solidFill>
                <a:srgbClr val="58585B">
                  <a:lumMod val="50000"/>
                </a:srgbClr>
              </a:solidFill>
              <a:latin typeface="CiscoSansTT" charset="0"/>
              <a:ea typeface="CiscoSansTT" charset="0"/>
              <a:cs typeface="CiscoSansTT" charset="0"/>
            </a:endParaRPr>
          </a:p>
          <a:p>
            <a:pPr algn="ctr" defTabSz="609366">
              <a:defRPr/>
            </a:pPr>
            <a:r>
              <a:rPr lang="en-US" sz="933" dirty="0">
                <a:solidFill>
                  <a:srgbClr val="58585B">
                    <a:lumMod val="50000"/>
                  </a:srgbClr>
                </a:solidFill>
                <a:latin typeface="CiscoSansTT" charset="0"/>
                <a:ea typeface="CiscoSansTT" charset="0"/>
                <a:cs typeface="CiscoSansTT" charset="0"/>
              </a:rPr>
              <a:t>(FE)</a:t>
            </a:r>
          </a:p>
          <a:p>
            <a:pPr algn="ctr" defTabSz="609366">
              <a:defRPr/>
            </a:pPr>
            <a:endParaRPr lang="en-US" sz="933" dirty="0">
              <a:solidFill>
                <a:srgbClr val="58585B">
                  <a:lumMod val="50000"/>
                </a:srgbClr>
              </a:solidFill>
              <a:latin typeface="CiscoSansTT" charset="0"/>
              <a:ea typeface="CiscoSansTT" charset="0"/>
              <a:cs typeface="CiscoSansTT" charset="0"/>
            </a:endParaRPr>
          </a:p>
          <a:p>
            <a:pPr marL="121885" indent="-121885" algn="ctr" defTabSz="609366">
              <a:buFont typeface="Wingdings" panose="05000000000000000000" pitchFamily="2" charset="2"/>
              <a:buChar char="§"/>
              <a:defRPr/>
            </a:pPr>
            <a:endParaRPr lang="en-US" sz="933" dirty="0">
              <a:solidFill>
                <a:srgbClr val="58585B">
                  <a:lumMod val="50000"/>
                </a:srgbClr>
              </a:solidFill>
              <a:latin typeface="CiscoSansTT" charset="0"/>
              <a:ea typeface="CiscoSansTT" charset="0"/>
              <a:cs typeface="CiscoSansTT" charset="0"/>
            </a:endParaRPr>
          </a:p>
        </p:txBody>
      </p:sp>
      <p:pic>
        <p:nvPicPr>
          <p:cNvPr id="142" name="Picture 141" descr="C:\Users\Andy\Desktop\IE3K.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7514" y="4375999"/>
            <a:ext cx="817135" cy="388732"/>
          </a:xfrm>
          <a:prstGeom prst="rect">
            <a:avLst/>
          </a:prstGeom>
          <a:noFill/>
        </p:spPr>
      </p:pic>
      <p:sp>
        <p:nvSpPr>
          <p:cNvPr id="143" name="Rectangle 142"/>
          <p:cNvSpPr/>
          <p:nvPr/>
        </p:nvSpPr>
        <p:spPr>
          <a:xfrm>
            <a:off x="7885256" y="4918051"/>
            <a:ext cx="1340771" cy="379463"/>
          </a:xfrm>
          <a:prstGeom prst="rect">
            <a:avLst/>
          </a:prstGeom>
        </p:spPr>
        <p:txBody>
          <a:bodyPr wrap="square" lIns="60944" rIns="60944">
            <a:spAutoFit/>
          </a:bodyPr>
          <a:lstStyle/>
          <a:p>
            <a:pPr algn="ctr" defTabSz="609366">
              <a:defRPr/>
            </a:pPr>
            <a:r>
              <a:rPr lang="en-US" sz="933" dirty="0">
                <a:solidFill>
                  <a:srgbClr val="58585B">
                    <a:lumMod val="50000"/>
                  </a:srgbClr>
                </a:solidFill>
                <a:latin typeface="CiscoSansTT" charset="0"/>
                <a:ea typeface="CiscoSansTT" charset="0"/>
                <a:cs typeface="CiscoSansTT" charset="0"/>
              </a:rPr>
              <a:t>Modular Din Rail</a:t>
            </a:r>
          </a:p>
          <a:p>
            <a:pPr algn="ctr" defTabSz="609366">
              <a:defRPr/>
            </a:pPr>
            <a:r>
              <a:rPr lang="en-US" sz="933" dirty="0">
                <a:solidFill>
                  <a:srgbClr val="58585B">
                    <a:lumMod val="50000"/>
                  </a:srgbClr>
                </a:solidFill>
                <a:latin typeface="CiscoSansTT" charset="0"/>
                <a:ea typeface="CiscoSansTT" charset="0"/>
                <a:cs typeface="CiscoSansTT" charset="0"/>
              </a:rPr>
              <a:t>(FE)</a:t>
            </a:r>
          </a:p>
        </p:txBody>
      </p:sp>
      <p:sp>
        <p:nvSpPr>
          <p:cNvPr id="144" name="Rectangle 143"/>
          <p:cNvSpPr/>
          <p:nvPr/>
        </p:nvSpPr>
        <p:spPr>
          <a:xfrm>
            <a:off x="6304942" y="4758856"/>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70C0"/>
                </a:solidFill>
                <a:latin typeface="Arial"/>
              </a:rPr>
              <a:t>IE2000</a:t>
            </a:r>
          </a:p>
        </p:txBody>
      </p:sp>
      <p:sp>
        <p:nvSpPr>
          <p:cNvPr id="145" name="Rectangle 144"/>
          <p:cNvSpPr/>
          <p:nvPr/>
        </p:nvSpPr>
        <p:spPr>
          <a:xfrm>
            <a:off x="7764602" y="4754445"/>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70C0"/>
                </a:solidFill>
                <a:latin typeface="Arial"/>
              </a:rPr>
              <a:t>IE3000</a:t>
            </a:r>
          </a:p>
        </p:txBody>
      </p:sp>
      <p:cxnSp>
        <p:nvCxnSpPr>
          <p:cNvPr id="147" name="Straight Connector 146"/>
          <p:cNvCxnSpPr/>
          <p:nvPr/>
        </p:nvCxnSpPr>
        <p:spPr>
          <a:xfrm>
            <a:off x="5738253" y="2302104"/>
            <a:ext cx="764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905763" y="2302104"/>
            <a:ext cx="912939" cy="0"/>
          </a:xfrm>
          <a:prstGeom prst="line">
            <a:avLst/>
          </a:prstGeom>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5698521" y="2127974"/>
            <a:ext cx="3095243" cy="3568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556" tIns="81279" rIns="162556" bIns="81279" rtlCol="0" anchor="ctr"/>
          <a:lstStyle/>
          <a:p>
            <a:pPr algn="ctr" defTabSz="609570" eaLnBrk="0" hangingPunct="0">
              <a:defRPr/>
            </a:pPr>
            <a:r>
              <a:rPr lang="en-US" sz="1400" dirty="0">
                <a:solidFill>
                  <a:srgbClr val="58585B">
                    <a:lumMod val="50000"/>
                  </a:srgbClr>
                </a:solidFill>
                <a:latin typeface="CiscoSansTT" charset="0"/>
                <a:ea typeface="CiscoSansTT" charset="0"/>
                <a:cs typeface="CiscoSansTT" charset="0"/>
              </a:rPr>
              <a:t>Enterprise </a:t>
            </a:r>
            <a:r>
              <a:rPr lang="en-US" sz="1400" dirty="0" err="1">
                <a:solidFill>
                  <a:srgbClr val="58585B">
                    <a:lumMod val="50000"/>
                  </a:srgbClr>
                </a:solidFill>
                <a:latin typeface="CiscoSansTT" charset="0"/>
                <a:ea typeface="CiscoSansTT" charset="0"/>
                <a:cs typeface="CiscoSansTT" charset="0"/>
              </a:rPr>
              <a:t>IoT</a:t>
            </a:r>
            <a:endParaRPr lang="en-US" sz="1400" dirty="0">
              <a:solidFill>
                <a:srgbClr val="58585B">
                  <a:lumMod val="50000"/>
                </a:srgbClr>
              </a:solidFill>
              <a:latin typeface="CiscoSansTT" charset="0"/>
              <a:ea typeface="CiscoSansTT" charset="0"/>
              <a:cs typeface="CiscoSansTT" charset="0"/>
            </a:endParaRPr>
          </a:p>
        </p:txBody>
      </p:sp>
      <p:cxnSp>
        <p:nvCxnSpPr>
          <p:cNvPr id="152" name="Straight Connector 151"/>
          <p:cNvCxnSpPr/>
          <p:nvPr/>
        </p:nvCxnSpPr>
        <p:spPr>
          <a:xfrm>
            <a:off x="5738253" y="3303344"/>
            <a:ext cx="670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8063349" y="3303344"/>
            <a:ext cx="730417" cy="0"/>
          </a:xfrm>
          <a:prstGeom prst="line">
            <a:avLst/>
          </a:prstGeom>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5698521" y="3129214"/>
            <a:ext cx="3095243" cy="3568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556" tIns="81279" rIns="162556" bIns="81279" rtlCol="0" anchor="ctr"/>
          <a:lstStyle/>
          <a:p>
            <a:pPr algn="ctr" defTabSz="609570" eaLnBrk="0" hangingPunct="0">
              <a:defRPr/>
            </a:pPr>
            <a:r>
              <a:rPr lang="en-US" sz="1400" dirty="0">
                <a:solidFill>
                  <a:srgbClr val="58585B">
                    <a:lumMod val="50000"/>
                  </a:srgbClr>
                </a:solidFill>
                <a:latin typeface="CiscoSansTT" charset="0"/>
                <a:ea typeface="CiscoSansTT" charset="0"/>
                <a:cs typeface="CiscoSansTT" charset="0"/>
              </a:rPr>
              <a:t>Industrial Ethernet</a:t>
            </a:r>
          </a:p>
        </p:txBody>
      </p:sp>
      <p:sp>
        <p:nvSpPr>
          <p:cNvPr id="155" name="TextBox 154"/>
          <p:cNvSpPr txBox="1"/>
          <p:nvPr/>
        </p:nvSpPr>
        <p:spPr>
          <a:xfrm>
            <a:off x="9359433" y="3352178"/>
            <a:ext cx="2406793" cy="1869869"/>
          </a:xfrm>
          <a:prstGeom prst="rect">
            <a:avLst/>
          </a:prstGeom>
          <a:noFill/>
        </p:spPr>
        <p:txBody>
          <a:bodyPr wrap="square" lIns="121917" tIns="60959" rIns="121917" bIns="60959" rtlCol="0">
            <a:spAutoFit/>
          </a:bodyPr>
          <a:lstStyle/>
          <a:p>
            <a:pPr algn="ctr" defTabSz="609570" eaLnBrk="0" hangingPunct="0">
              <a:lnSpc>
                <a:spcPct val="150000"/>
              </a:lnSpc>
              <a:defRPr/>
            </a:pPr>
            <a:r>
              <a:rPr lang="en-US" sz="1100" dirty="0">
                <a:solidFill>
                  <a:srgbClr val="4D4D4C">
                    <a:lumMod val="50000"/>
                  </a:srgbClr>
                </a:solidFill>
                <a:latin typeface="Arial"/>
                <a:ea typeface=""/>
                <a:cs typeface="+mn-cs"/>
              </a:rPr>
              <a:t>UPOE</a:t>
            </a:r>
          </a:p>
          <a:p>
            <a:pPr algn="ctr" defTabSz="609570" eaLnBrk="0" hangingPunct="0">
              <a:lnSpc>
                <a:spcPct val="150000"/>
              </a:lnSpc>
              <a:defRPr/>
            </a:pPr>
            <a:r>
              <a:rPr lang="en-US" sz="1100" dirty="0">
                <a:solidFill>
                  <a:srgbClr val="4D4D4C">
                    <a:lumMod val="50000"/>
                  </a:srgbClr>
                </a:solidFill>
                <a:latin typeface="Arial"/>
                <a:ea typeface="ＭＳ Ｐゴシック" panose="020B0600070205080204" pitchFamily="34" charset="-128"/>
                <a:cs typeface="+mn-cs"/>
              </a:rPr>
              <a:t>HA</a:t>
            </a:r>
          </a:p>
          <a:p>
            <a:pPr algn="ctr" defTabSz="609570" eaLnBrk="0" hangingPunct="0">
              <a:lnSpc>
                <a:spcPct val="150000"/>
              </a:lnSpc>
              <a:defRPr/>
            </a:pPr>
            <a:r>
              <a:rPr lang="en-US" sz="1100" dirty="0">
                <a:solidFill>
                  <a:srgbClr val="4D4D4C">
                    <a:lumMod val="50000"/>
                  </a:srgbClr>
                </a:solidFill>
                <a:latin typeface="Arial" panose="020B0604020202020204" pitchFamily="34" charset="0"/>
                <a:ea typeface="ＭＳ Ｐゴシック" panose="020B0600070205080204" pitchFamily="34" charset="-128"/>
                <a:cs typeface="+mn-cs"/>
              </a:rPr>
              <a:t>Security</a:t>
            </a:r>
          </a:p>
          <a:p>
            <a:pPr algn="ctr" defTabSz="609570" eaLnBrk="0" hangingPunct="0">
              <a:lnSpc>
                <a:spcPct val="150000"/>
              </a:lnSpc>
              <a:defRPr/>
            </a:pPr>
            <a:r>
              <a:rPr lang="en-US" sz="1100" dirty="0">
                <a:solidFill>
                  <a:srgbClr val="4D4D4C">
                    <a:lumMod val="50000"/>
                  </a:srgbClr>
                </a:solidFill>
                <a:latin typeface="Arial" panose="020B0604020202020204" pitchFamily="34" charset="0"/>
                <a:ea typeface="ＭＳ Ｐゴシック" panose="020B0600070205080204" pitchFamily="34" charset="-128"/>
                <a:cs typeface="+mn-cs"/>
              </a:rPr>
              <a:t>Programmability</a:t>
            </a:r>
          </a:p>
          <a:p>
            <a:pPr algn="ctr" defTabSz="609570" eaLnBrk="0" hangingPunct="0">
              <a:lnSpc>
                <a:spcPct val="150000"/>
              </a:lnSpc>
              <a:defRPr/>
            </a:pPr>
            <a:endParaRPr lang="en-US" sz="1100" dirty="0">
              <a:solidFill>
                <a:srgbClr val="4D4D4C">
                  <a:lumMod val="50000"/>
                </a:srgbClr>
              </a:solidFill>
              <a:latin typeface="Arial"/>
              <a:ea typeface="ＭＳ Ｐゴシック" panose="020B0600070205080204" pitchFamily="34" charset="-128"/>
              <a:cs typeface="+mn-cs"/>
            </a:endParaRPr>
          </a:p>
          <a:p>
            <a:pPr algn="ctr" defTabSz="609570" eaLnBrk="0" hangingPunct="0">
              <a:lnSpc>
                <a:spcPct val="150000"/>
              </a:lnSpc>
              <a:defRPr/>
            </a:pPr>
            <a:endParaRPr lang="en-US" sz="1067" dirty="0">
              <a:solidFill>
                <a:srgbClr val="4D4D4C">
                  <a:lumMod val="50000"/>
                </a:srgbClr>
              </a:solidFill>
              <a:latin typeface="Arial"/>
              <a:ea typeface="ＭＳ Ｐゴシック" panose="020B0600070205080204" pitchFamily="34" charset="-128"/>
              <a:cs typeface="+mn-cs"/>
            </a:endParaRPr>
          </a:p>
          <a:p>
            <a:pPr algn="ctr" defTabSz="609570" eaLnBrk="0" hangingPunct="0">
              <a:lnSpc>
                <a:spcPct val="150000"/>
              </a:lnSpc>
              <a:defRPr/>
            </a:pPr>
            <a:endParaRPr lang="en-US" sz="1000" dirty="0">
              <a:solidFill>
                <a:srgbClr val="000000"/>
              </a:solidFill>
              <a:latin typeface="Arial" panose="020B0604020202020204" pitchFamily="34" charset="0"/>
              <a:ea typeface="ＭＳ Ｐゴシック" panose="020B0600070205080204" pitchFamily="34" charset="-128"/>
              <a:cs typeface="+mn-cs"/>
            </a:endParaRPr>
          </a:p>
        </p:txBody>
      </p:sp>
      <p:sp>
        <p:nvSpPr>
          <p:cNvPr id="156" name="Rectangle 155"/>
          <p:cNvSpPr/>
          <p:nvPr/>
        </p:nvSpPr>
        <p:spPr>
          <a:xfrm>
            <a:off x="10897987" y="2584640"/>
            <a:ext cx="918116"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70C0"/>
                </a:solidFill>
                <a:latin typeface="Arial"/>
              </a:rPr>
              <a:t>3650</a:t>
            </a:r>
          </a:p>
        </p:txBody>
      </p:sp>
      <p:sp>
        <p:nvSpPr>
          <p:cNvPr id="157" name="TextBox 156"/>
          <p:cNvSpPr txBox="1"/>
          <p:nvPr/>
        </p:nvSpPr>
        <p:spPr>
          <a:xfrm>
            <a:off x="9408483" y="4784154"/>
            <a:ext cx="2407619" cy="307775"/>
          </a:xfrm>
          <a:prstGeom prst="rect">
            <a:avLst/>
          </a:prstGeom>
          <a:noFill/>
        </p:spPr>
        <p:txBody>
          <a:bodyPr wrap="square" lIns="121917" tIns="60959" rIns="121917" bIns="60959" rtlCol="0">
            <a:spAutoFit/>
          </a:bodyPr>
          <a:lstStyle/>
          <a:p>
            <a:pPr algn="ctr" defTabSz="609523" eaLnBrk="0" hangingPunct="0">
              <a:defRPr/>
            </a:pPr>
            <a:r>
              <a:rPr lang="en-US" sz="1200" dirty="0">
                <a:solidFill>
                  <a:srgbClr val="0070C0"/>
                </a:solidFill>
                <a:latin typeface="Arial" panose="020B0604020202020204" pitchFamily="34" charset="0"/>
                <a:ea typeface="ＭＳ Ｐゴシック" panose="020B0600070205080204" pitchFamily="34" charset="-128"/>
                <a:cs typeface="+mn-cs"/>
              </a:rPr>
              <a:t>Advanced Layer 3/Layer 2</a:t>
            </a:r>
          </a:p>
        </p:txBody>
      </p:sp>
      <p:pic>
        <p:nvPicPr>
          <p:cNvPr id="158" name="Picture 2" descr="\\.PSF\.Mac\Volumes\16GB_FLASH\KM79307_Retouch_Comp1a copy.png"/>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9506215" y="2460083"/>
            <a:ext cx="1453709" cy="845324"/>
          </a:xfrm>
          <a:prstGeom prst="rect">
            <a:avLst/>
          </a:prstGeom>
          <a:noFill/>
          <a:effectLst/>
        </p:spPr>
      </p:pic>
      <p:sp>
        <p:nvSpPr>
          <p:cNvPr id="159" name="TextBox 158"/>
          <p:cNvSpPr txBox="1"/>
          <p:nvPr/>
        </p:nvSpPr>
        <p:spPr>
          <a:xfrm>
            <a:off x="10959924" y="2782192"/>
            <a:ext cx="882161" cy="379463"/>
          </a:xfrm>
          <a:prstGeom prst="rect">
            <a:avLst/>
          </a:prstGeom>
          <a:noFill/>
        </p:spPr>
        <p:txBody>
          <a:bodyPr wrap="square" rtlCol="0">
            <a:spAutoFit/>
          </a:bodyPr>
          <a:lstStyle/>
          <a:p>
            <a:pPr algn="ctr" defTabSz="609523" eaLnBrk="0" hangingPunct="0">
              <a:defRPr/>
            </a:pPr>
            <a:r>
              <a:rPr lang="en-US" sz="933" dirty="0" err="1">
                <a:solidFill>
                  <a:srgbClr val="4D4D4C">
                    <a:lumMod val="75000"/>
                  </a:srgbClr>
                </a:solidFill>
                <a:latin typeface="Arial" panose="020B0604020202020204" pitchFamily="34" charset="0"/>
                <a:ea typeface="ＭＳ Ｐゴシック" panose="020B0600070205080204" pitchFamily="34" charset="-128"/>
                <a:cs typeface="+mn-cs"/>
              </a:rPr>
              <a:t>IPBase</a:t>
            </a:r>
            <a:r>
              <a:rPr lang="en-US" sz="933" dirty="0">
                <a:solidFill>
                  <a:srgbClr val="4D4D4C">
                    <a:lumMod val="75000"/>
                  </a:srgbClr>
                </a:solidFill>
                <a:latin typeface="Arial" panose="020B0604020202020204" pitchFamily="34" charset="0"/>
                <a:ea typeface="ＭＳ Ｐゴシック" panose="020B0600070205080204" pitchFamily="34" charset="-128"/>
                <a:cs typeface="+mn-cs"/>
              </a:rPr>
              <a:t>/. </a:t>
            </a:r>
            <a:r>
              <a:rPr lang="en-US" sz="933" dirty="0" err="1">
                <a:solidFill>
                  <a:srgbClr val="4D4D4C">
                    <a:lumMod val="75000"/>
                  </a:srgbClr>
                </a:solidFill>
                <a:latin typeface="Arial" panose="020B0604020202020204" pitchFamily="34" charset="0"/>
                <a:ea typeface="ＭＳ Ｐゴシック" panose="020B0600070205080204" pitchFamily="34" charset="-128"/>
                <a:cs typeface="+mn-cs"/>
              </a:rPr>
              <a:t>IPServices</a:t>
            </a:r>
            <a:endParaRPr lang="en-US" sz="933" dirty="0">
              <a:solidFill>
                <a:srgbClr val="4D4D4C">
                  <a:lumMod val="75000"/>
                </a:srgbClr>
              </a:solidFill>
              <a:latin typeface="Arial" panose="020B0604020202020204" pitchFamily="34" charset="0"/>
              <a:ea typeface="ＭＳ Ｐゴシック" panose="020B0600070205080204" pitchFamily="34" charset="-128"/>
              <a:cs typeface="+mn-cs"/>
            </a:endParaRPr>
          </a:p>
        </p:txBody>
      </p:sp>
      <p:sp>
        <p:nvSpPr>
          <p:cNvPr id="161" name="Rectangle 160"/>
          <p:cNvSpPr/>
          <p:nvPr/>
        </p:nvSpPr>
        <p:spPr>
          <a:xfrm>
            <a:off x="-7192" y="5699740"/>
            <a:ext cx="12208339" cy="4319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r>
              <a:rPr lang="en-US" dirty="0">
                <a:solidFill>
                  <a:srgbClr val="FFFFFF"/>
                </a:solidFill>
                <a:latin typeface="CiscoSansTT Light" charset="0"/>
                <a:ea typeface="CiscoSansTT Light" charset="0"/>
                <a:cs typeface="CiscoSansTT Light" charset="0"/>
              </a:rPr>
              <a:t>DNA-C Based Automation and Assurance (DNA E/A licenses now available!)</a:t>
            </a:r>
          </a:p>
        </p:txBody>
      </p:sp>
      <p:sp>
        <p:nvSpPr>
          <p:cNvPr id="162" name="Left-Right Arrow 161"/>
          <p:cNvSpPr/>
          <p:nvPr/>
        </p:nvSpPr>
        <p:spPr>
          <a:xfrm>
            <a:off x="4056612" y="909944"/>
            <a:ext cx="5111225" cy="375829"/>
          </a:xfrm>
          <a:prstGeom prst="leftRightArrow">
            <a:avLst>
              <a:gd name="adj1" fmla="val 69346"/>
              <a:gd name="adj2" fmla="val 4186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r>
              <a:rPr lang="en-US" sz="1600" dirty="0">
                <a:solidFill>
                  <a:schemeClr val="accent1"/>
                </a:solidFill>
                <a:latin typeface="CiscoSansTT Light" charset="0"/>
                <a:ea typeface="CiscoSansTT Light" charset="0"/>
                <a:cs typeface="CiscoSansTT Light" charset="0"/>
              </a:rPr>
              <a:t>SD-Access Extension</a:t>
            </a:r>
          </a:p>
        </p:txBody>
      </p:sp>
      <p:sp>
        <p:nvSpPr>
          <p:cNvPr id="163" name="Left-Right Arrow 162"/>
          <p:cNvSpPr/>
          <p:nvPr/>
        </p:nvSpPr>
        <p:spPr>
          <a:xfrm>
            <a:off x="9286706" y="909943"/>
            <a:ext cx="2602121" cy="378703"/>
          </a:xfrm>
          <a:prstGeom prst="leftRightArrow">
            <a:avLst>
              <a:gd name="adj1" fmla="val 69346"/>
              <a:gd name="adj2" fmla="val 4186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r>
              <a:rPr lang="en-US" sz="1600" dirty="0">
                <a:solidFill>
                  <a:schemeClr val="accent1"/>
                </a:solidFill>
                <a:latin typeface="CiscoSansTT Light" charset="0"/>
                <a:ea typeface="CiscoSansTT Light" charset="0"/>
                <a:cs typeface="CiscoSansTT Light" charset="0"/>
              </a:rPr>
              <a:t>Full SD-Access</a:t>
            </a:r>
          </a:p>
        </p:txBody>
      </p:sp>
      <p:sp>
        <p:nvSpPr>
          <p:cNvPr id="165" name="Rectangle 164"/>
          <p:cNvSpPr/>
          <p:nvPr/>
        </p:nvSpPr>
        <p:spPr>
          <a:xfrm>
            <a:off x="-7192" y="6163121"/>
            <a:ext cx="12208339" cy="4319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eaLnBrk="0" hangingPunct="0">
              <a:defRPr/>
            </a:pPr>
            <a:r>
              <a:rPr lang="en-US" dirty="0">
                <a:solidFill>
                  <a:srgbClr val="FFFFFF"/>
                </a:solidFill>
                <a:latin typeface="CiscoSansTT Light" charset="0"/>
                <a:ea typeface="CiscoSansTT Light" charset="0"/>
                <a:cs typeface="CiscoSansTT Light" charset="0"/>
              </a:rPr>
              <a:t>Lifetime Hardware Warranty, Software Upgrades included</a:t>
            </a:r>
          </a:p>
        </p:txBody>
      </p:sp>
      <p:grpSp>
        <p:nvGrpSpPr>
          <p:cNvPr id="64" name="Group 63"/>
          <p:cNvGrpSpPr/>
          <p:nvPr/>
        </p:nvGrpSpPr>
        <p:grpSpPr>
          <a:xfrm>
            <a:off x="6357329" y="3436897"/>
            <a:ext cx="868807" cy="451103"/>
            <a:chOff x="5618030" y="2265853"/>
            <a:chExt cx="936481" cy="486240"/>
          </a:xfrm>
        </p:grpSpPr>
        <p:pic>
          <p:nvPicPr>
            <p:cNvPr id="69" name="Picture 4" descr="C:\Users\mcambiag\Documents\a_data\A_IoT_Marketing_FY14\Launches\IE4000\Photos\Final Photos\IE4000\PNGs\low\KO79999.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46711" y="2265853"/>
              <a:ext cx="607800" cy="48624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 descr="C:\Users\mcambiag\Documents\a_data\A_IoT_Marketing_FY14\Launches\IE4000\Photos\Final Photos\IE4000\PNGs\low\KO79991.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18030" y="2269953"/>
              <a:ext cx="574097" cy="459277"/>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ectangle 81"/>
          <p:cNvSpPr/>
          <p:nvPr/>
        </p:nvSpPr>
        <p:spPr>
          <a:xfrm>
            <a:off x="6305357" y="4051144"/>
            <a:ext cx="929091" cy="666593"/>
          </a:xfrm>
          <a:prstGeom prst="rect">
            <a:avLst/>
          </a:prstGeom>
        </p:spPr>
        <p:txBody>
          <a:bodyPr wrap="square" lIns="60944" rIns="60944">
            <a:spAutoFit/>
          </a:bodyPr>
          <a:lstStyle/>
          <a:p>
            <a:pPr algn="ctr" defTabSz="609366">
              <a:defRPr/>
            </a:pPr>
            <a:r>
              <a:rPr lang="en-US" sz="933" dirty="0">
                <a:solidFill>
                  <a:srgbClr val="58585B">
                    <a:lumMod val="50000"/>
                  </a:srgbClr>
                </a:solidFill>
                <a:latin typeface="CiscoSansTT" charset="0"/>
                <a:ea typeface="CiscoSansTT" charset="0"/>
                <a:cs typeface="CiscoSansTT" charset="0"/>
              </a:rPr>
              <a:t>Fixed Din Rail</a:t>
            </a:r>
          </a:p>
          <a:p>
            <a:pPr algn="ctr" defTabSz="609366">
              <a:defRPr/>
            </a:pPr>
            <a:r>
              <a:rPr lang="en-US" sz="933" dirty="0">
                <a:solidFill>
                  <a:srgbClr val="58585B">
                    <a:lumMod val="50000"/>
                  </a:srgbClr>
                </a:solidFill>
                <a:latin typeface="CiscoSansTT" charset="0"/>
                <a:ea typeface="CiscoSansTT" charset="0"/>
                <a:cs typeface="CiscoSansTT" charset="0"/>
              </a:rPr>
              <a:t>(GE)</a:t>
            </a:r>
          </a:p>
          <a:p>
            <a:pPr algn="ctr" defTabSz="609366">
              <a:defRPr/>
            </a:pPr>
            <a:endParaRPr lang="en-US" sz="933" dirty="0">
              <a:solidFill>
                <a:srgbClr val="58585B">
                  <a:lumMod val="50000"/>
                </a:srgbClr>
              </a:solidFill>
              <a:latin typeface="CiscoSansTT" charset="0"/>
              <a:ea typeface="CiscoSansTT" charset="0"/>
              <a:cs typeface="CiscoSansTT" charset="0"/>
            </a:endParaRPr>
          </a:p>
          <a:p>
            <a:pPr marL="121885" indent="-121885" algn="ctr" defTabSz="609366">
              <a:buFont typeface="Wingdings" panose="05000000000000000000" pitchFamily="2" charset="2"/>
              <a:buChar char="§"/>
              <a:defRPr/>
            </a:pPr>
            <a:endParaRPr lang="en-US" sz="933" dirty="0">
              <a:solidFill>
                <a:srgbClr val="58585B">
                  <a:lumMod val="50000"/>
                </a:srgbClr>
              </a:solidFill>
              <a:latin typeface="CiscoSansTT" charset="0"/>
              <a:ea typeface="CiscoSansTT" charset="0"/>
              <a:cs typeface="CiscoSansTT" charset="0"/>
            </a:endParaRPr>
          </a:p>
        </p:txBody>
      </p:sp>
      <p:sp>
        <p:nvSpPr>
          <p:cNvPr id="83" name="Rectangle 82"/>
          <p:cNvSpPr/>
          <p:nvPr/>
        </p:nvSpPr>
        <p:spPr>
          <a:xfrm>
            <a:off x="5846914" y="3903543"/>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a:solidFill>
                  <a:srgbClr val="0070C0"/>
                </a:solidFill>
                <a:latin typeface="Arial"/>
              </a:rPr>
              <a:t>IE4000</a:t>
            </a:r>
            <a:endParaRPr lang="en-US" sz="1200" dirty="0">
              <a:solidFill>
                <a:srgbClr val="0070C0"/>
              </a:solidFill>
              <a:latin typeface="Arial"/>
            </a:endParaRPr>
          </a:p>
        </p:txBody>
      </p:sp>
      <p:grpSp>
        <p:nvGrpSpPr>
          <p:cNvPr id="84" name="Group 83"/>
          <p:cNvGrpSpPr/>
          <p:nvPr/>
        </p:nvGrpSpPr>
        <p:grpSpPr>
          <a:xfrm>
            <a:off x="7416265" y="3565824"/>
            <a:ext cx="1101651" cy="238075"/>
            <a:chOff x="3778284" y="110112"/>
            <a:chExt cx="4572009" cy="1074503"/>
          </a:xfrm>
        </p:grpSpPr>
        <p:pic>
          <p:nvPicPr>
            <p:cNvPr id="85" name="Picture 8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78284" y="110112"/>
              <a:ext cx="4572009" cy="583053"/>
            </a:xfrm>
            <a:prstGeom prst="rect">
              <a:avLst/>
            </a:prstGeom>
            <a:noFill/>
            <a:ln>
              <a:noFill/>
            </a:ln>
          </p:spPr>
        </p:pic>
        <p:pic>
          <p:nvPicPr>
            <p:cNvPr id="86" name="Picture 8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778284" y="601562"/>
              <a:ext cx="4572009" cy="583053"/>
            </a:xfrm>
            <a:prstGeom prst="rect">
              <a:avLst/>
            </a:prstGeom>
            <a:noFill/>
            <a:ln>
              <a:noFill/>
            </a:ln>
          </p:spPr>
        </p:pic>
      </p:grpSp>
      <p:pic>
        <p:nvPicPr>
          <p:cNvPr id="87" name="Picture 86"/>
          <p:cNvPicPr>
            <a:picLocks noChangeAspect="1"/>
          </p:cNvPicPr>
          <p:nvPr/>
        </p:nvPicPr>
        <p:blipFill rotWithShape="1">
          <a:blip r:embed="rId15" cstate="screen">
            <a:extLst>
              <a:ext uri="{28A0092B-C50C-407E-A947-70E740481C1C}">
                <a14:useLocalDpi xmlns:a14="http://schemas.microsoft.com/office/drawing/2010/main"/>
              </a:ext>
            </a:extLst>
          </a:blip>
          <a:srcRect t="33857" b="32287"/>
          <a:stretch/>
        </p:blipFill>
        <p:spPr bwMode="auto">
          <a:xfrm>
            <a:off x="8129071" y="3797383"/>
            <a:ext cx="1059012" cy="28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ectangle 87"/>
          <p:cNvSpPr/>
          <p:nvPr/>
        </p:nvSpPr>
        <p:spPr>
          <a:xfrm>
            <a:off x="7032521" y="3805989"/>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70C0"/>
                </a:solidFill>
                <a:latin typeface="Arial"/>
              </a:rPr>
              <a:t>IE4010</a:t>
            </a:r>
          </a:p>
        </p:txBody>
      </p:sp>
      <p:sp>
        <p:nvSpPr>
          <p:cNvPr id="89" name="Rectangle 88"/>
          <p:cNvSpPr/>
          <p:nvPr/>
        </p:nvSpPr>
        <p:spPr>
          <a:xfrm>
            <a:off x="8063349" y="3527379"/>
            <a:ext cx="1542959" cy="2155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609523" eaLnBrk="0" hangingPunct="0">
              <a:defRPr/>
            </a:pPr>
            <a:r>
              <a:rPr lang="en-US" sz="1200" dirty="0">
                <a:solidFill>
                  <a:srgbClr val="0070C0"/>
                </a:solidFill>
                <a:latin typeface="Arial"/>
              </a:rPr>
              <a:t>IE5010</a:t>
            </a:r>
          </a:p>
        </p:txBody>
      </p:sp>
      <p:sp>
        <p:nvSpPr>
          <p:cNvPr id="90" name="Rectangle 89"/>
          <p:cNvSpPr/>
          <p:nvPr/>
        </p:nvSpPr>
        <p:spPr>
          <a:xfrm>
            <a:off x="7429029" y="3979233"/>
            <a:ext cx="1575841" cy="666593"/>
          </a:xfrm>
          <a:prstGeom prst="rect">
            <a:avLst/>
          </a:prstGeom>
        </p:spPr>
        <p:txBody>
          <a:bodyPr wrap="square" lIns="60944" rIns="60944">
            <a:spAutoFit/>
          </a:bodyPr>
          <a:lstStyle/>
          <a:p>
            <a:pPr algn="ctr" defTabSz="609366">
              <a:defRPr/>
            </a:pPr>
            <a:r>
              <a:rPr lang="en-US" sz="933" dirty="0">
                <a:solidFill>
                  <a:srgbClr val="58585B">
                    <a:lumMod val="50000"/>
                  </a:srgbClr>
                </a:solidFill>
                <a:latin typeface="CiscoSansTT" charset="0"/>
                <a:ea typeface="CiscoSansTT" charset="0"/>
                <a:cs typeface="CiscoSansTT" charset="0"/>
              </a:rPr>
              <a:t>Rack Mount</a:t>
            </a:r>
          </a:p>
          <a:p>
            <a:pPr algn="ctr" defTabSz="609366">
              <a:defRPr/>
            </a:pPr>
            <a:r>
              <a:rPr lang="en-US" sz="933" dirty="0">
                <a:solidFill>
                  <a:srgbClr val="58585B">
                    <a:lumMod val="50000"/>
                  </a:srgbClr>
                </a:solidFill>
                <a:latin typeface="CiscoSansTT" charset="0"/>
                <a:ea typeface="CiscoSansTT" charset="0"/>
                <a:cs typeface="CiscoSansTT" charset="0"/>
              </a:rPr>
              <a:t>(GE &amp; 10G)</a:t>
            </a:r>
          </a:p>
          <a:p>
            <a:pPr algn="ctr" defTabSz="609366">
              <a:defRPr/>
            </a:pPr>
            <a:endParaRPr lang="en-US" sz="933" dirty="0">
              <a:solidFill>
                <a:srgbClr val="58585B">
                  <a:lumMod val="50000"/>
                </a:srgbClr>
              </a:solidFill>
              <a:latin typeface="CiscoSansTT" charset="0"/>
              <a:ea typeface="CiscoSansTT" charset="0"/>
              <a:cs typeface="CiscoSansTT" charset="0"/>
            </a:endParaRPr>
          </a:p>
          <a:p>
            <a:pPr marL="121885" indent="-121885" algn="ctr" defTabSz="609366">
              <a:buFont typeface="Wingdings" panose="05000000000000000000" pitchFamily="2" charset="2"/>
              <a:buChar char="§"/>
              <a:defRPr/>
            </a:pPr>
            <a:endParaRPr lang="en-US" sz="933" dirty="0">
              <a:solidFill>
                <a:srgbClr val="58585B">
                  <a:lumMod val="50000"/>
                </a:srgbClr>
              </a:solidFill>
              <a:latin typeface="CiscoSansTT" charset="0"/>
              <a:ea typeface="CiscoSansTT" charset="0"/>
              <a:cs typeface="CiscoSansTT" charset="0"/>
            </a:endParaRPr>
          </a:p>
        </p:txBody>
      </p:sp>
      <p:sp>
        <p:nvSpPr>
          <p:cNvPr id="4" name="TextBox 3"/>
          <p:cNvSpPr txBox="1"/>
          <p:nvPr/>
        </p:nvSpPr>
        <p:spPr>
          <a:xfrm>
            <a:off x="5396861" y="3573287"/>
            <a:ext cx="1031123" cy="1446550"/>
          </a:xfrm>
          <a:prstGeom prst="rect">
            <a:avLst/>
          </a:prstGeom>
          <a:noFill/>
        </p:spPr>
        <p:txBody>
          <a:bodyPr wrap="square" rtlCol="0">
            <a:spAutoFit/>
          </a:bodyPr>
          <a:lstStyle/>
          <a:p>
            <a:pPr defTabSz="609570" eaLnBrk="0" hangingPunct="0">
              <a:lnSpc>
                <a:spcPct val="200000"/>
              </a:lnSpc>
              <a:defRPr/>
            </a:pPr>
            <a:r>
              <a:rPr lang="en-US" sz="1100">
                <a:solidFill>
                  <a:srgbClr val="58585B"/>
                </a:solidFill>
                <a:latin typeface="Arial" panose="020B0604020202020204" pitchFamily="34" charset="0"/>
                <a:ea typeface="ＭＳ Ｐゴシック" panose="020B0600070205080204" pitchFamily="34" charset="-128"/>
                <a:cs typeface="+mn-cs"/>
              </a:rPr>
              <a:t>Warehouse</a:t>
            </a:r>
            <a:endParaRPr lang="en-US" sz="1100" dirty="0">
              <a:solidFill>
                <a:srgbClr val="58585B"/>
              </a:solidFill>
              <a:latin typeface="Arial" panose="020B0604020202020204" pitchFamily="34" charset="0"/>
              <a:ea typeface="ＭＳ Ｐゴシック" panose="020B0600070205080204" pitchFamily="34" charset="-128"/>
              <a:cs typeface="+mn-cs"/>
            </a:endParaRPr>
          </a:p>
          <a:p>
            <a:pPr defTabSz="609570" eaLnBrk="0" hangingPunct="0">
              <a:lnSpc>
                <a:spcPct val="200000"/>
              </a:lnSpc>
              <a:defRPr/>
            </a:pPr>
            <a:r>
              <a:rPr lang="en-US" sz="1100" dirty="0">
                <a:solidFill>
                  <a:srgbClr val="58585B"/>
                </a:solidFill>
                <a:latin typeface="Arial" panose="020B0604020202020204" pitchFamily="34" charset="0"/>
                <a:ea typeface="ＭＳ Ｐゴシック" panose="020B0600070205080204" pitchFamily="34" charset="-128"/>
                <a:cs typeface="+mn-cs"/>
              </a:rPr>
              <a:t>Smart Cities</a:t>
            </a:r>
          </a:p>
          <a:p>
            <a:pPr defTabSz="609570" eaLnBrk="0" hangingPunct="0">
              <a:lnSpc>
                <a:spcPct val="200000"/>
              </a:lnSpc>
              <a:defRPr/>
            </a:pPr>
            <a:r>
              <a:rPr lang="en-US" sz="1100" dirty="0">
                <a:solidFill>
                  <a:srgbClr val="58585B"/>
                </a:solidFill>
                <a:latin typeface="Arial" panose="020B0604020202020204" pitchFamily="34" charset="0"/>
                <a:ea typeface="ＭＳ Ｐゴシック" panose="020B0600070205080204" pitchFamily="34" charset="-128"/>
                <a:cs typeface="+mn-cs"/>
              </a:rPr>
              <a:t>Roadways</a:t>
            </a:r>
          </a:p>
          <a:p>
            <a:pPr defTabSz="609570" eaLnBrk="0" hangingPunct="0">
              <a:lnSpc>
                <a:spcPct val="200000"/>
              </a:lnSpc>
              <a:defRPr/>
            </a:pPr>
            <a:r>
              <a:rPr lang="en-US" sz="1100" dirty="0">
                <a:solidFill>
                  <a:srgbClr val="58585B"/>
                </a:solidFill>
                <a:latin typeface="Arial" panose="020B0604020202020204" pitchFamily="34" charset="0"/>
                <a:ea typeface="ＭＳ Ｐゴシック" panose="020B0600070205080204" pitchFamily="34" charset="-128"/>
                <a:cs typeface="+mn-cs"/>
              </a:rPr>
              <a:t>Parking Lots</a:t>
            </a:r>
          </a:p>
        </p:txBody>
      </p:sp>
      <p:sp>
        <p:nvSpPr>
          <p:cNvPr id="91" name="TextBox 90"/>
          <p:cNvSpPr txBox="1"/>
          <p:nvPr/>
        </p:nvSpPr>
        <p:spPr>
          <a:xfrm>
            <a:off x="5664767" y="2387501"/>
            <a:ext cx="2407744" cy="769441"/>
          </a:xfrm>
          <a:prstGeom prst="rect">
            <a:avLst/>
          </a:prstGeom>
          <a:noFill/>
        </p:spPr>
        <p:txBody>
          <a:bodyPr wrap="square" rtlCol="0">
            <a:spAutoFit/>
          </a:bodyPr>
          <a:lstStyle/>
          <a:p>
            <a:pPr defTabSz="609570" eaLnBrk="0" hangingPunct="0">
              <a:lnSpc>
                <a:spcPct val="200000"/>
              </a:lnSpc>
              <a:defRPr/>
            </a:pPr>
            <a:r>
              <a:rPr lang="en-US" sz="1100" dirty="0">
                <a:solidFill>
                  <a:srgbClr val="58585B"/>
                </a:solidFill>
                <a:latin typeface="Arial" panose="020B0604020202020204" pitchFamily="34" charset="0"/>
                <a:ea typeface="ＭＳ Ｐゴシック" panose="020B0600070205080204" pitchFamily="34" charset="-128"/>
                <a:cs typeface="+mn-cs"/>
              </a:rPr>
              <a:t>Lighting</a:t>
            </a:r>
          </a:p>
          <a:p>
            <a:pPr defTabSz="609570" eaLnBrk="0" hangingPunct="0">
              <a:lnSpc>
                <a:spcPct val="200000"/>
              </a:lnSpc>
              <a:defRPr/>
            </a:pPr>
            <a:r>
              <a:rPr lang="en-US" sz="1100" dirty="0">
                <a:solidFill>
                  <a:srgbClr val="58585B"/>
                </a:solidFill>
                <a:latin typeface="Arial" panose="020B0604020202020204" pitchFamily="34" charset="0"/>
                <a:ea typeface="ＭＳ Ｐゴシック" panose="020B0600070205080204" pitchFamily="34" charset="-128"/>
                <a:cs typeface="+mn-cs"/>
              </a:rPr>
              <a:t>BMS</a:t>
            </a:r>
          </a:p>
        </p:txBody>
      </p:sp>
      <p:pic>
        <p:nvPicPr>
          <p:cNvPr id="2" name="Picture 1"/>
          <p:cNvPicPr>
            <a:picLocks noChangeAspect="1"/>
          </p:cNvPicPr>
          <p:nvPr/>
        </p:nvPicPr>
        <p:blipFill>
          <a:blip r:embed="rId16"/>
          <a:stretch>
            <a:fillRect/>
          </a:stretch>
        </p:blipFill>
        <p:spPr>
          <a:xfrm>
            <a:off x="386661" y="3716127"/>
            <a:ext cx="2018009" cy="1614407"/>
          </a:xfrm>
          <a:prstGeom prst="rect">
            <a:avLst/>
          </a:prstGeom>
        </p:spPr>
      </p:pic>
    </p:spTree>
    <p:extLst>
      <p:ext uri="{BB962C8B-B14F-4D97-AF65-F5344CB8AC3E}">
        <p14:creationId xmlns:p14="http://schemas.microsoft.com/office/powerpoint/2010/main" val="209077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74953" y="1682206"/>
            <a:ext cx="3584448" cy="3836737"/>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609600" rIns="0" bIns="0" rtlCol="0" anchor="t" anchorCtr="0"/>
          <a:lstStyle/>
          <a:p>
            <a:pPr marL="82529" algn="ctr" defTabSz="609585" eaLnBrk="0" hangingPunct="0">
              <a:defRPr/>
            </a:pPr>
            <a:r>
              <a:rPr lang="en-US" sz="1600" b="1" dirty="0">
                <a:solidFill>
                  <a:srgbClr val="00BCEB">
                    <a:lumMod val="50000"/>
                  </a:srgbClr>
                </a:solidFill>
                <a:latin typeface="CiscoSansTT ExtraLight"/>
              </a:rPr>
              <a:t>Long distance connectivity through optics</a:t>
            </a:r>
          </a:p>
        </p:txBody>
      </p:sp>
      <p:sp>
        <p:nvSpPr>
          <p:cNvPr id="19" name="Rectangle 18"/>
          <p:cNvSpPr/>
          <p:nvPr/>
        </p:nvSpPr>
        <p:spPr>
          <a:xfrm>
            <a:off x="4314662" y="1682206"/>
            <a:ext cx="3584448" cy="3836737"/>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609600" rIns="0" bIns="0" rtlCol="0" anchor="t" anchorCtr="0"/>
          <a:lstStyle/>
          <a:p>
            <a:pPr marL="82529" algn="ctr" defTabSz="609585" eaLnBrk="0" hangingPunct="0">
              <a:defRPr/>
            </a:pPr>
            <a:r>
              <a:rPr lang="en-US" sz="1600" b="1" dirty="0">
                <a:solidFill>
                  <a:srgbClr val="00BCEB">
                    <a:lumMod val="50000"/>
                  </a:srgbClr>
                </a:solidFill>
                <a:latin typeface="CiscoSansTT ExtraLight"/>
              </a:rPr>
              <a:t>High bandwidth of 80 </a:t>
            </a:r>
            <a:r>
              <a:rPr lang="en-US" sz="1600" b="1" dirty="0" err="1">
                <a:solidFill>
                  <a:srgbClr val="00BCEB">
                    <a:lumMod val="50000"/>
                  </a:srgbClr>
                </a:solidFill>
                <a:latin typeface="CiscoSansTT ExtraLight"/>
              </a:rPr>
              <a:t>Gbps</a:t>
            </a:r>
            <a:r>
              <a:rPr lang="en-US" sz="1600" b="1" dirty="0">
                <a:solidFill>
                  <a:srgbClr val="00BCEB">
                    <a:lumMod val="50000"/>
                  </a:srgbClr>
                </a:solidFill>
                <a:latin typeface="CiscoSansTT ExtraLight"/>
              </a:rPr>
              <a:t> across stack of eight members</a:t>
            </a:r>
          </a:p>
          <a:p>
            <a:pPr marL="82529" algn="ctr" defTabSz="609585" eaLnBrk="0" hangingPunct="0">
              <a:defRPr/>
            </a:pPr>
            <a:endParaRPr lang="en-US" sz="1600" dirty="0">
              <a:solidFill>
                <a:srgbClr val="00BCEB">
                  <a:lumMod val="50000"/>
                </a:srgbClr>
              </a:solidFill>
              <a:latin typeface="CiscoSansTT ExtraLight"/>
            </a:endParaRPr>
          </a:p>
          <a:p>
            <a:pPr marL="82529" algn="ctr" defTabSz="609585" eaLnBrk="0" hangingPunct="0">
              <a:defRPr/>
            </a:pPr>
            <a:endParaRPr lang="en-US" sz="1867" dirty="0">
              <a:solidFill>
                <a:srgbClr val="00BCEB">
                  <a:lumMod val="50000"/>
                </a:srgbClr>
              </a:solidFill>
              <a:latin typeface="CiscoSansTT ExtraLight"/>
            </a:endParaRPr>
          </a:p>
        </p:txBody>
      </p:sp>
      <p:sp>
        <p:nvSpPr>
          <p:cNvPr id="12" name="Rounded Rectangle 11"/>
          <p:cNvSpPr/>
          <p:nvPr/>
        </p:nvSpPr>
        <p:spPr>
          <a:xfrm>
            <a:off x="374953" y="1295400"/>
            <a:ext cx="3584448" cy="91468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0" hangingPunct="0">
              <a:defRPr/>
            </a:pPr>
            <a:r>
              <a:rPr lang="en-US" sz="2133" dirty="0">
                <a:solidFill>
                  <a:srgbClr val="FFFFFF"/>
                </a:solidFill>
                <a:latin typeface="CiscoSansTT ExtraLight"/>
              </a:rPr>
              <a:t>FlexStack Extended</a:t>
            </a:r>
          </a:p>
        </p:txBody>
      </p:sp>
      <p:sp>
        <p:nvSpPr>
          <p:cNvPr id="13" name="Rounded Rectangle 12"/>
          <p:cNvSpPr/>
          <p:nvPr/>
        </p:nvSpPr>
        <p:spPr>
          <a:xfrm>
            <a:off x="4314662" y="1295400"/>
            <a:ext cx="3584448" cy="914680"/>
          </a:xfrm>
          <a:prstGeom prst="roundRect">
            <a:avLst>
              <a:gd name="adj" fmla="val 50000"/>
            </a:avLst>
          </a:prstGeom>
          <a:solidFill>
            <a:srgbClr val="6EBE4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eaLnBrk="0" hangingPunct="0">
              <a:defRPr/>
            </a:pPr>
            <a:r>
              <a:rPr lang="en-US" sz="2133" dirty="0">
                <a:solidFill>
                  <a:schemeClr val="accent1"/>
                </a:solidFill>
                <a:latin typeface="CiscoSansTT ExtraLight"/>
              </a:rPr>
              <a:t>FlexStack</a:t>
            </a:r>
            <a:r>
              <a:rPr lang="en-US" sz="2133" dirty="0">
                <a:solidFill>
                  <a:schemeClr val="bg1"/>
                </a:solidFill>
                <a:latin typeface="CiscoSansTT ExtraLight"/>
              </a:rPr>
              <a:t> </a:t>
            </a:r>
            <a:r>
              <a:rPr lang="en-US" sz="2133" dirty="0">
                <a:solidFill>
                  <a:schemeClr val="accent1"/>
                </a:solidFill>
                <a:latin typeface="CiscoSansTT ExtraLight"/>
              </a:rPr>
              <a:t>Plus</a:t>
            </a:r>
          </a:p>
        </p:txBody>
      </p:sp>
      <p:sp>
        <p:nvSpPr>
          <p:cNvPr id="3" name="Title 2"/>
          <p:cNvSpPr>
            <a:spLocks noGrp="1"/>
          </p:cNvSpPr>
          <p:nvPr>
            <p:ph type="title" idx="4294967295"/>
          </p:nvPr>
        </p:nvSpPr>
        <p:spPr>
          <a:xfrm>
            <a:off x="364067" y="210646"/>
            <a:ext cx="11128375" cy="974725"/>
          </a:xfrm>
          <a:prstGeom prst="rect">
            <a:avLst/>
          </a:prstGeom>
        </p:spPr>
        <p:txBody>
          <a:bodyPr/>
          <a:lstStyle/>
          <a:p>
            <a:r>
              <a:rPr lang="en-US" dirty="0">
                <a:latin typeface="+mn-lt"/>
              </a:rPr>
              <a:t>Flexible Stacking Options on the portfolio</a:t>
            </a:r>
          </a:p>
        </p:txBody>
      </p:sp>
      <p:sp>
        <p:nvSpPr>
          <p:cNvPr id="25" name="Rectangle 24"/>
          <p:cNvSpPr/>
          <p:nvPr/>
        </p:nvSpPr>
        <p:spPr>
          <a:xfrm>
            <a:off x="8240486" y="1668836"/>
            <a:ext cx="3584448" cy="3836737"/>
          </a:xfrm>
          <a:prstGeom prst="rect">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609600" rIns="0" bIns="0" rtlCol="0" anchor="t" anchorCtr="0"/>
          <a:lstStyle/>
          <a:p>
            <a:pPr marL="82529" algn="ctr" defTabSz="1219170" eaLnBrk="0" hangingPunct="0">
              <a:defRPr/>
            </a:pPr>
            <a:r>
              <a:rPr lang="en-US" sz="1600" b="1" kern="0" dirty="0">
                <a:solidFill>
                  <a:srgbClr val="00BCEB">
                    <a:lumMod val="50000"/>
                  </a:srgbClr>
                </a:solidFill>
                <a:latin typeface="CiscoSansTT ExtraLight"/>
              </a:rPr>
              <a:t>Single IP Management of up to</a:t>
            </a:r>
            <a:br>
              <a:rPr lang="en-US" sz="1600" b="1" kern="0" dirty="0">
                <a:solidFill>
                  <a:srgbClr val="00BCEB">
                    <a:lumMod val="50000"/>
                  </a:srgbClr>
                </a:solidFill>
                <a:latin typeface="CiscoSansTT ExtraLight"/>
              </a:rPr>
            </a:br>
            <a:r>
              <a:rPr lang="en-US" sz="1600" b="1" kern="0" dirty="0">
                <a:solidFill>
                  <a:srgbClr val="00BCEB">
                    <a:lumMod val="50000"/>
                  </a:srgbClr>
                </a:solidFill>
                <a:latin typeface="CiscoSansTT ExtraLight"/>
              </a:rPr>
              <a:t> 8 switches</a:t>
            </a:r>
          </a:p>
        </p:txBody>
      </p:sp>
      <p:sp>
        <p:nvSpPr>
          <p:cNvPr id="26" name="Rounded Rectangle 25"/>
          <p:cNvSpPr/>
          <p:nvPr/>
        </p:nvSpPr>
        <p:spPr>
          <a:xfrm>
            <a:off x="8240486" y="1295400"/>
            <a:ext cx="3584448" cy="914680"/>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eaLnBrk="0" hangingPunct="0">
              <a:defRPr/>
            </a:pPr>
            <a:r>
              <a:rPr lang="en-US" sz="2133" dirty="0">
                <a:solidFill>
                  <a:schemeClr val="accent1"/>
                </a:solidFill>
                <a:latin typeface="CiscoSansTT ExtraLight"/>
              </a:rPr>
              <a:t>Virtual Stacking </a:t>
            </a:r>
          </a:p>
        </p:txBody>
      </p:sp>
      <p:sp>
        <p:nvSpPr>
          <p:cNvPr id="29" name="Rectangle 28"/>
          <p:cNvSpPr/>
          <p:nvPr/>
        </p:nvSpPr>
        <p:spPr>
          <a:xfrm>
            <a:off x="8343529" y="4774745"/>
            <a:ext cx="3378363" cy="769634"/>
          </a:xfrm>
          <a:prstGeom prst="rect">
            <a:avLst/>
          </a:prstGeom>
        </p:spPr>
        <p:txBody>
          <a:bodyPr wrap="square">
            <a:spAutoFit/>
          </a:bodyPr>
          <a:lstStyle/>
          <a:p>
            <a:pPr algn="ctr" defTabSz="609585" eaLnBrk="0" hangingPunct="0">
              <a:defRPr/>
            </a:pPr>
            <a:r>
              <a:rPr lang="en-US" sz="1467" dirty="0">
                <a:solidFill>
                  <a:srgbClr val="282828"/>
                </a:solidFill>
                <a:latin typeface="CiscoSansTT ExtraLight"/>
                <a:ea typeface="ＭＳ Ｐゴシック" panose="020B0600070205080204" pitchFamily="34" charset="-128"/>
                <a:cs typeface="+mn-cs"/>
              </a:rPr>
              <a:t>Single IP Management with options for high availability without any additional investment</a:t>
            </a:r>
            <a:r>
              <a:rPr lang="en-US" sz="1200" dirty="0">
                <a:solidFill>
                  <a:srgbClr val="005073"/>
                </a:solidFill>
                <a:latin typeface="CiscoSansTT ExtraLight"/>
                <a:ea typeface="ＭＳ Ｐゴシック" panose="020B0600070205080204" pitchFamily="34" charset="-128"/>
                <a:cs typeface="+mn-cs"/>
              </a:rPr>
              <a:t>.</a:t>
            </a:r>
            <a:endParaRPr lang="en-US" sz="1200" dirty="0">
              <a:solidFill>
                <a:srgbClr val="282828"/>
              </a:solidFill>
              <a:latin typeface="CiscoSansTT ExtraLight"/>
              <a:ea typeface="ＭＳ Ｐゴシック" panose="020B0600070205080204" pitchFamily="34" charset="-128"/>
              <a:cs typeface="+mn-cs"/>
            </a:endParaRPr>
          </a:p>
        </p:txBody>
      </p:sp>
      <p:sp>
        <p:nvSpPr>
          <p:cNvPr id="36" name="Rounded Rectangle 35">
            <a:extLst>
              <a:ext uri="{FF2B5EF4-FFF2-40B4-BE49-F238E27FC236}">
                <a16:creationId xmlns:a16="http://schemas.microsoft.com/office/drawing/2014/main" id="{977E3C1A-F6C7-E646-B548-9249D043D875}"/>
              </a:ext>
            </a:extLst>
          </p:cNvPr>
          <p:cNvSpPr/>
          <p:nvPr/>
        </p:nvSpPr>
        <p:spPr>
          <a:xfrm>
            <a:off x="1305522" y="2779638"/>
            <a:ext cx="1823949" cy="1800741"/>
          </a:xfrm>
          <a:prstGeom prst="roundRect">
            <a:avLst/>
          </a:prstGeom>
          <a:blipFill dpi="0" rotWithShape="1">
            <a:blip r:embed="rId3">
              <a:extLst>
                <a:ext uri="{28A0092B-C50C-407E-A947-70E740481C1C}">
                  <a14:useLocalDpi xmlns:a14="http://schemas.microsoft.com/office/drawing/2010/main" val="0"/>
                </a:ext>
              </a:extLst>
            </a:blip>
            <a:srcRect/>
            <a:stretch>
              <a:fillRect l="-98133" t="-20608" r="-144605" b="-20608"/>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 name="TextBox 1">
            <a:extLst>
              <a:ext uri="{FF2B5EF4-FFF2-40B4-BE49-F238E27FC236}">
                <a16:creationId xmlns:a16="http://schemas.microsoft.com/office/drawing/2014/main" id="{F9AC8A59-D1C3-DF44-8383-2FCD60151C75}"/>
              </a:ext>
            </a:extLst>
          </p:cNvPr>
          <p:cNvSpPr txBox="1"/>
          <p:nvPr/>
        </p:nvSpPr>
        <p:spPr>
          <a:xfrm>
            <a:off x="374953" y="4712672"/>
            <a:ext cx="3598333" cy="543867"/>
          </a:xfrm>
          <a:prstGeom prst="rect">
            <a:avLst/>
          </a:prstGeom>
          <a:noFill/>
        </p:spPr>
        <p:txBody>
          <a:bodyPr wrap="square" rtlCol="0">
            <a:spAutoFit/>
          </a:bodyPr>
          <a:lstStyle/>
          <a:p>
            <a:pPr algn="ctr" defTabSz="609585" eaLnBrk="0" hangingPunct="0">
              <a:defRPr/>
            </a:pPr>
            <a:r>
              <a:rPr lang="en-US" sz="1467" dirty="0">
                <a:solidFill>
                  <a:srgbClr val="282828"/>
                </a:solidFill>
                <a:latin typeface="CiscoSansTT ExtraLight"/>
                <a:ea typeface="ＭＳ Ｐゴシック" panose="020B0600070205080204" pitchFamily="34" charset="-128"/>
                <a:cs typeface="+mn-cs"/>
              </a:rPr>
              <a:t>Mix and Match ports based on deployment scenario with Fiber and Hybrid Module</a:t>
            </a:r>
          </a:p>
        </p:txBody>
      </p:sp>
      <p:sp>
        <p:nvSpPr>
          <p:cNvPr id="40" name="Rounded Rectangle 39">
            <a:extLst>
              <a:ext uri="{FF2B5EF4-FFF2-40B4-BE49-F238E27FC236}">
                <a16:creationId xmlns:a16="http://schemas.microsoft.com/office/drawing/2014/main" id="{BE3BE1F9-F4C9-4840-92B6-920255429422}"/>
              </a:ext>
            </a:extLst>
          </p:cNvPr>
          <p:cNvSpPr/>
          <p:nvPr/>
        </p:nvSpPr>
        <p:spPr>
          <a:xfrm>
            <a:off x="5204916" y="2822822"/>
            <a:ext cx="1756668" cy="1757557"/>
          </a:xfrm>
          <a:prstGeom prst="roundRect">
            <a:avLst/>
          </a:prstGeom>
          <a:blipFill dpi="0" rotWithShape="1">
            <a:blip r:embed="rId4" cstate="print">
              <a:extLst>
                <a:ext uri="{28A0092B-C50C-407E-A947-70E740481C1C}">
                  <a14:useLocalDpi xmlns:a14="http://schemas.microsoft.com/office/drawing/2010/main" val="0"/>
                </a:ext>
              </a:extLst>
            </a:blip>
            <a:srcRect/>
            <a:stretch>
              <a:fillRect l="-6333" r="-53667"/>
            </a:stretch>
          </a:blipFill>
        </p:spPr>
        <p:style>
          <a:lnRef idx="0">
            <a:schemeClr val="lt1">
              <a:hueOff val="0"/>
              <a:satOff val="0"/>
              <a:lumOff val="0"/>
              <a:alphaOff val="0"/>
            </a:schemeClr>
          </a:lnRef>
          <a:fillRef idx="1">
            <a:scrgbClr r="0" g="0" b="0"/>
          </a:fillRef>
          <a:effectRef idx="2">
            <a:schemeClr val="accent1">
              <a:tint val="50000"/>
              <a:hueOff val="-3868"/>
              <a:satOff val="245"/>
              <a:lumOff val="-1334"/>
              <a:alphaOff val="0"/>
            </a:schemeClr>
          </a:effectRef>
          <a:fontRef idx="minor">
            <a:schemeClr val="lt1">
              <a:hueOff val="0"/>
              <a:satOff val="0"/>
              <a:lumOff val="0"/>
              <a:alphaOff val="0"/>
            </a:schemeClr>
          </a:fontRef>
        </p:style>
      </p:sp>
      <p:sp>
        <p:nvSpPr>
          <p:cNvPr id="41" name="TextBox 40">
            <a:extLst>
              <a:ext uri="{FF2B5EF4-FFF2-40B4-BE49-F238E27FC236}">
                <a16:creationId xmlns:a16="http://schemas.microsoft.com/office/drawing/2014/main" id="{6EC4D3FF-96C5-4C4E-B67E-22DD59E8D103}"/>
              </a:ext>
            </a:extLst>
          </p:cNvPr>
          <p:cNvSpPr txBox="1"/>
          <p:nvPr/>
        </p:nvSpPr>
        <p:spPr>
          <a:xfrm>
            <a:off x="4284082" y="4660914"/>
            <a:ext cx="3598333" cy="769634"/>
          </a:xfrm>
          <a:prstGeom prst="rect">
            <a:avLst/>
          </a:prstGeom>
          <a:noFill/>
        </p:spPr>
        <p:txBody>
          <a:bodyPr wrap="square" rtlCol="0">
            <a:spAutoFit/>
          </a:bodyPr>
          <a:lstStyle/>
          <a:p>
            <a:pPr algn="ctr" defTabSz="609585" eaLnBrk="0" hangingPunct="0">
              <a:defRPr/>
            </a:pPr>
            <a:r>
              <a:rPr lang="en-US" sz="1467" dirty="0">
                <a:solidFill>
                  <a:srgbClr val="282828"/>
                </a:solidFill>
                <a:latin typeface="CiscoSansTT ExtraLight"/>
                <a:ea typeface="ＭＳ Ｐゴシック" panose="020B0600070205080204" pitchFamily="34" charset="-128"/>
                <a:cs typeface="+mn-cs"/>
              </a:rPr>
              <a:t>Backward compatibility with FlexStack Plus Module for inside the wiring closet type of deployments</a:t>
            </a:r>
          </a:p>
        </p:txBody>
      </p:sp>
      <p:pic>
        <p:nvPicPr>
          <p:cNvPr id="52" name="Picture 51">
            <a:extLst>
              <a:ext uri="{FF2B5EF4-FFF2-40B4-BE49-F238E27FC236}">
                <a16:creationId xmlns:a16="http://schemas.microsoft.com/office/drawing/2014/main" id="{9640D417-AF06-C54A-9566-2F2C8A866CF8}"/>
              </a:ext>
            </a:extLst>
          </p:cNvPr>
          <p:cNvPicPr/>
          <p:nvPr/>
        </p:nvPicPr>
        <p:blipFill>
          <a:blip r:embed="rId5">
            <a:extLst>
              <a:ext uri="{28A0092B-C50C-407E-A947-70E740481C1C}">
                <a14:useLocalDpi xmlns:a14="http://schemas.microsoft.com/office/drawing/2010/main" val="0"/>
              </a:ext>
            </a:extLst>
          </a:blip>
          <a:stretch>
            <a:fillRect/>
          </a:stretch>
        </p:blipFill>
        <p:spPr>
          <a:xfrm>
            <a:off x="8250247" y="2630535"/>
            <a:ext cx="3587257" cy="2251203"/>
          </a:xfrm>
          <a:prstGeom prst="rect">
            <a:avLst/>
          </a:prstGeom>
          <a:ln>
            <a:noFill/>
          </a:ln>
        </p:spPr>
      </p:pic>
      <p:sp>
        <p:nvSpPr>
          <p:cNvPr id="64" name="Rounded Rectangle 63">
            <a:extLst>
              <a:ext uri="{FF2B5EF4-FFF2-40B4-BE49-F238E27FC236}">
                <a16:creationId xmlns:a16="http://schemas.microsoft.com/office/drawing/2014/main" id="{C213E3BB-FD2F-9448-AFBF-4F5371DB248F}"/>
              </a:ext>
            </a:extLst>
          </p:cNvPr>
          <p:cNvSpPr/>
          <p:nvPr/>
        </p:nvSpPr>
        <p:spPr>
          <a:xfrm>
            <a:off x="391648" y="5563425"/>
            <a:ext cx="7507463" cy="914680"/>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eaLnBrk="0" hangingPunct="0">
              <a:defRPr/>
            </a:pPr>
            <a:r>
              <a:rPr lang="en-US" sz="2133" dirty="0">
                <a:solidFill>
                  <a:schemeClr val="accent1"/>
                </a:solidFill>
                <a:latin typeface="CiscoSansTT ExtraLight"/>
              </a:rPr>
              <a:t>Catalyst 2960-X/XR</a:t>
            </a:r>
          </a:p>
        </p:txBody>
      </p:sp>
      <p:sp>
        <p:nvSpPr>
          <p:cNvPr id="65" name="Rounded Rectangle 64">
            <a:extLst>
              <a:ext uri="{FF2B5EF4-FFF2-40B4-BE49-F238E27FC236}">
                <a16:creationId xmlns:a16="http://schemas.microsoft.com/office/drawing/2014/main" id="{D0042D07-D35F-9D45-9EB5-17496A10580F}"/>
              </a:ext>
            </a:extLst>
          </p:cNvPr>
          <p:cNvSpPr/>
          <p:nvPr/>
        </p:nvSpPr>
        <p:spPr>
          <a:xfrm>
            <a:off x="8253055" y="5579101"/>
            <a:ext cx="3584448" cy="91468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0" hangingPunct="0">
              <a:defRPr/>
            </a:pPr>
            <a:r>
              <a:rPr lang="en-US" sz="2133" dirty="0">
                <a:solidFill>
                  <a:srgbClr val="FFFFFF"/>
                </a:solidFill>
                <a:latin typeface="CiscoSansTT ExtraLight"/>
              </a:rPr>
              <a:t>Catalyst 2960-L</a:t>
            </a:r>
          </a:p>
        </p:txBody>
      </p:sp>
      <p:sp>
        <p:nvSpPr>
          <p:cNvPr id="66" name="32-Point Star 65">
            <a:extLst>
              <a:ext uri="{FF2B5EF4-FFF2-40B4-BE49-F238E27FC236}">
                <a16:creationId xmlns:a16="http://schemas.microsoft.com/office/drawing/2014/main" id="{443D3279-D2A9-8B44-8CD7-8A805BD83FE0}"/>
              </a:ext>
            </a:extLst>
          </p:cNvPr>
          <p:cNvSpPr>
            <a:spLocks noChangeAspect="1"/>
          </p:cNvSpPr>
          <p:nvPr/>
        </p:nvSpPr>
        <p:spPr>
          <a:xfrm>
            <a:off x="3438074" y="1576870"/>
            <a:ext cx="351741" cy="351741"/>
          </a:xfrm>
          <a:prstGeom prst="star32">
            <a:avLst>
              <a:gd name="adj" fmla="val 47104"/>
            </a:avLst>
          </a:prstGeom>
          <a:solidFill>
            <a:srgbClr val="FBAB18"/>
          </a:solidFill>
          <a:ln w="25400" cap="flat" cmpd="sng" algn="ctr">
            <a:noFill/>
            <a:prstDash val="solid"/>
          </a:ln>
          <a:effectLst/>
        </p:spPr>
        <p:txBody>
          <a:bodyPr lIns="0" tIns="0" rIns="0" bIns="0" rtlCol="0" anchor="ctr"/>
          <a:lstStyle/>
          <a:p>
            <a:pPr algn="ctr" defTabSz="1219170" fontAlgn="auto">
              <a:spcBef>
                <a:spcPts val="0"/>
              </a:spcBef>
              <a:spcAft>
                <a:spcPts val="0"/>
              </a:spcAft>
              <a:defRPr/>
            </a:pPr>
            <a:r>
              <a:rPr lang="en-US" sz="800" kern="0" dirty="0">
                <a:solidFill>
                  <a:srgbClr val="282828"/>
                </a:solidFill>
                <a:latin typeface="CiscoSansTT ExtraLight"/>
                <a:ea typeface="ＭＳ Ｐゴシック" panose="020B0600070205080204" pitchFamily="34" charset="-128"/>
                <a:cs typeface="+mn-cs"/>
              </a:rPr>
              <a:t>New</a:t>
            </a:r>
          </a:p>
        </p:txBody>
      </p:sp>
      <p:sp>
        <p:nvSpPr>
          <p:cNvPr id="67" name="32-Point Star 66">
            <a:extLst>
              <a:ext uri="{FF2B5EF4-FFF2-40B4-BE49-F238E27FC236}">
                <a16:creationId xmlns:a16="http://schemas.microsoft.com/office/drawing/2014/main" id="{994E6DF2-4853-7549-A2F2-A298C4061A03}"/>
              </a:ext>
            </a:extLst>
          </p:cNvPr>
          <p:cNvSpPr>
            <a:spLocks noChangeAspect="1"/>
          </p:cNvSpPr>
          <p:nvPr/>
        </p:nvSpPr>
        <p:spPr>
          <a:xfrm>
            <a:off x="11067110" y="1576870"/>
            <a:ext cx="351741" cy="351741"/>
          </a:xfrm>
          <a:prstGeom prst="star32">
            <a:avLst>
              <a:gd name="adj" fmla="val 47104"/>
            </a:avLst>
          </a:prstGeom>
          <a:solidFill>
            <a:srgbClr val="FBAB18"/>
          </a:solidFill>
          <a:ln w="25400" cap="flat" cmpd="sng" algn="ctr">
            <a:noFill/>
            <a:prstDash val="solid"/>
          </a:ln>
          <a:effectLst/>
        </p:spPr>
        <p:txBody>
          <a:bodyPr lIns="0" tIns="0" rIns="0" bIns="0" rtlCol="0" anchor="ctr"/>
          <a:lstStyle/>
          <a:p>
            <a:pPr algn="ctr" defTabSz="1219170" fontAlgn="auto">
              <a:spcBef>
                <a:spcPts val="0"/>
              </a:spcBef>
              <a:spcAft>
                <a:spcPts val="0"/>
              </a:spcAft>
              <a:defRPr/>
            </a:pPr>
            <a:r>
              <a:rPr lang="en-US" sz="800" kern="0" dirty="0">
                <a:solidFill>
                  <a:srgbClr val="282828"/>
                </a:solidFill>
                <a:latin typeface="CiscoSansTT ExtraLight"/>
                <a:ea typeface="ＭＳ Ｐゴシック" panose="020B0600070205080204" pitchFamily="34" charset="-128"/>
                <a:cs typeface="+mn-cs"/>
              </a:rPr>
              <a:t>New</a:t>
            </a:r>
          </a:p>
        </p:txBody>
      </p:sp>
    </p:spTree>
    <p:extLst>
      <p:ext uri="{BB962C8B-B14F-4D97-AF65-F5344CB8AC3E}">
        <p14:creationId xmlns:p14="http://schemas.microsoft.com/office/powerpoint/2010/main" val="57029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007217" y="3561745"/>
            <a:ext cx="2182956" cy="1280565"/>
          </a:xfrm>
          <a:prstGeom prst="rect">
            <a:avLst/>
          </a:prstGeom>
        </p:spPr>
        <p:txBody>
          <a:bodyPr wrap="square">
            <a:noAutofit/>
          </a:bodyPr>
          <a:lstStyle/>
          <a:p>
            <a:pPr defTabSz="914196" fontAlgn="auto">
              <a:lnSpc>
                <a:spcPct val="90000"/>
              </a:lnSpc>
              <a:spcBef>
                <a:spcPts val="0"/>
              </a:spcBef>
              <a:spcAft>
                <a:spcPts val="400"/>
              </a:spcAft>
              <a:buSzPct val="80000"/>
              <a:defRPr/>
            </a:pPr>
            <a:endParaRPr lang="en-US" sz="960" dirty="0">
              <a:solidFill>
                <a:srgbClr val="282828"/>
              </a:solidFill>
              <a:latin typeface="+mj-lt"/>
              <a:ea typeface=""/>
            </a:endParaRPr>
          </a:p>
        </p:txBody>
      </p:sp>
      <p:sp>
        <p:nvSpPr>
          <p:cNvPr id="62" name="Title 1"/>
          <p:cNvSpPr>
            <a:spLocks noGrp="1"/>
          </p:cNvSpPr>
          <p:nvPr>
            <p:ph type="title" idx="4294967295"/>
          </p:nvPr>
        </p:nvSpPr>
        <p:spPr>
          <a:xfrm>
            <a:off x="356228" y="321805"/>
            <a:ext cx="11460072" cy="1155321"/>
          </a:xfrm>
          <a:prstGeom prst="rect">
            <a:avLst/>
          </a:prstGeom>
        </p:spPr>
        <p:txBody>
          <a:bodyPr>
            <a:noAutofit/>
          </a:bodyPr>
          <a:lstStyle/>
          <a:p>
            <a:r>
              <a:rPr lang="en-US" sz="2800" dirty="0"/>
              <a:t>The industry’s most comprehensive and innovative access point portfolio</a:t>
            </a:r>
            <a:br>
              <a:rPr lang="en-US" sz="2800" dirty="0"/>
            </a:br>
            <a:r>
              <a:rPr lang="en-US" sz="2800" dirty="0"/>
              <a:t>The best infrastructure leads to the best outcomes</a:t>
            </a:r>
          </a:p>
        </p:txBody>
      </p:sp>
      <p:pic>
        <p:nvPicPr>
          <p:cNvPr id="66" name="Picture 65">
            <a:extLst>
              <a:ext uri="{FF2B5EF4-FFF2-40B4-BE49-F238E27FC236}">
                <a16:creationId xmlns:a16="http://schemas.microsoft.com/office/drawing/2014/main" id="{BE639A99-AEF5-1749-9CE3-66EE313E9155}"/>
              </a:ext>
            </a:extLst>
          </p:cNvPr>
          <p:cNvPicPr>
            <a:picLocks noChangeAspect="1"/>
          </p:cNvPicPr>
          <p:nvPr/>
        </p:nvPicPr>
        <p:blipFill>
          <a:blip r:embed="rId3"/>
          <a:stretch>
            <a:fillRect/>
          </a:stretch>
        </p:blipFill>
        <p:spPr>
          <a:xfrm>
            <a:off x="10289752" y="2218946"/>
            <a:ext cx="798803" cy="639043"/>
          </a:xfrm>
          <a:prstGeom prst="rect">
            <a:avLst/>
          </a:prstGeom>
        </p:spPr>
      </p:pic>
      <p:grpSp>
        <p:nvGrpSpPr>
          <p:cNvPr id="69" name="Group 68"/>
          <p:cNvGrpSpPr>
            <a:grpSpLocks noChangeAspect="1"/>
          </p:cNvGrpSpPr>
          <p:nvPr/>
        </p:nvGrpSpPr>
        <p:grpSpPr>
          <a:xfrm>
            <a:off x="5552677" y="2331345"/>
            <a:ext cx="1067180" cy="532317"/>
            <a:chOff x="7117765" y="2016697"/>
            <a:chExt cx="1396181" cy="742966"/>
          </a:xfrm>
        </p:grpSpPr>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71" name="Picture 7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7765" y="2063999"/>
              <a:ext cx="719270" cy="695664"/>
            </a:xfrm>
            <a:prstGeom prst="rect">
              <a:avLst/>
            </a:prstGeom>
          </p:spPr>
        </p:pic>
      </p:grpSp>
      <p:grpSp>
        <p:nvGrpSpPr>
          <p:cNvPr id="72" name="Group 71"/>
          <p:cNvGrpSpPr>
            <a:grpSpLocks noChangeAspect="1"/>
          </p:cNvGrpSpPr>
          <p:nvPr/>
        </p:nvGrpSpPr>
        <p:grpSpPr>
          <a:xfrm>
            <a:off x="7859423" y="2272308"/>
            <a:ext cx="1132821" cy="532317"/>
            <a:chOff x="7117765" y="2094849"/>
            <a:chExt cx="1396181" cy="715096"/>
          </a:xfrm>
        </p:grpSpPr>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676" y="2094849"/>
              <a:ext cx="719270" cy="711151"/>
            </a:xfrm>
            <a:prstGeom prst="rect">
              <a:avLst/>
            </a:prstGeom>
          </p:spPr>
        </p:pic>
        <p:pic>
          <p:nvPicPr>
            <p:cNvPr id="74" name="Pictur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7765" y="2114281"/>
              <a:ext cx="719270" cy="695664"/>
            </a:xfrm>
            <a:prstGeom prst="rect">
              <a:avLst/>
            </a:prstGeom>
          </p:spPr>
        </p:pic>
      </p:grpSp>
      <p:grpSp>
        <p:nvGrpSpPr>
          <p:cNvPr id="75" name="Group 74"/>
          <p:cNvGrpSpPr>
            <a:grpSpLocks noChangeAspect="1"/>
          </p:cNvGrpSpPr>
          <p:nvPr/>
        </p:nvGrpSpPr>
        <p:grpSpPr>
          <a:xfrm>
            <a:off x="2717281" y="2229973"/>
            <a:ext cx="2135084" cy="826512"/>
            <a:chOff x="1918220" y="1807605"/>
            <a:chExt cx="2026050" cy="784305"/>
          </a:xfrm>
        </p:grpSpPr>
        <p:grpSp>
          <p:nvGrpSpPr>
            <p:cNvPr id="76" name="Group 75"/>
            <p:cNvGrpSpPr>
              <a:grpSpLocks noChangeAspect="1"/>
            </p:cNvGrpSpPr>
            <p:nvPr/>
          </p:nvGrpSpPr>
          <p:grpSpPr>
            <a:xfrm>
              <a:off x="2407079" y="1807605"/>
              <a:ext cx="1537191" cy="784305"/>
              <a:chOff x="-3478195" y="-1029154"/>
              <a:chExt cx="3159877" cy="1719968"/>
            </a:xfrm>
          </p:grpSpPr>
          <p:pic>
            <p:nvPicPr>
              <p:cNvPr id="78"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7" name="Picture 7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18220" y="2059469"/>
              <a:ext cx="642702" cy="481954"/>
            </a:xfrm>
            <a:prstGeom prst="rect">
              <a:avLst/>
            </a:prstGeom>
          </p:spPr>
        </p:pic>
      </p:grpSp>
      <p:grpSp>
        <p:nvGrpSpPr>
          <p:cNvPr id="80" name="Group 79"/>
          <p:cNvGrpSpPr>
            <a:grpSpLocks noChangeAspect="1"/>
          </p:cNvGrpSpPr>
          <p:nvPr/>
        </p:nvGrpSpPr>
        <p:grpSpPr>
          <a:xfrm>
            <a:off x="713351" y="2428984"/>
            <a:ext cx="1540053" cy="733852"/>
            <a:chOff x="225251" y="1835666"/>
            <a:chExt cx="1561863" cy="744246"/>
          </a:xfrm>
        </p:grpSpPr>
        <p:pic>
          <p:nvPicPr>
            <p:cNvPr id="81" name="Picture 8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5251" y="1835666"/>
              <a:ext cx="678040" cy="542432"/>
            </a:xfrm>
            <a:prstGeom prst="rect">
              <a:avLst/>
            </a:prstGeom>
          </p:spPr>
        </p:pic>
        <p:pic>
          <p:nvPicPr>
            <p:cNvPr id="82" name="Picture 8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27058" y="1903767"/>
              <a:ext cx="660056" cy="528045"/>
            </a:xfrm>
            <a:prstGeom prst="rect">
              <a:avLst/>
            </a:prstGeom>
          </p:spPr>
        </p:pic>
        <p:pic>
          <p:nvPicPr>
            <p:cNvPr id="83" name="Picture 82"/>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90647" y="2288770"/>
              <a:ext cx="610319" cy="291142"/>
            </a:xfrm>
            <a:prstGeom prst="rect">
              <a:avLst/>
            </a:prstGeom>
          </p:spPr>
        </p:pic>
      </p:grpSp>
      <p:grpSp>
        <p:nvGrpSpPr>
          <p:cNvPr id="84" name="Group 83"/>
          <p:cNvGrpSpPr/>
          <p:nvPr/>
        </p:nvGrpSpPr>
        <p:grpSpPr>
          <a:xfrm>
            <a:off x="368300" y="1447800"/>
            <a:ext cx="11448001" cy="695035"/>
            <a:chOff x="276224" y="1144436"/>
            <a:chExt cx="8586001" cy="521276"/>
          </a:xfrm>
        </p:grpSpPr>
        <p:sp>
          <p:nvSpPr>
            <p:cNvPr id="85" name="TextBox 84"/>
            <p:cNvSpPr txBox="1"/>
            <p:nvPr/>
          </p:nvSpPr>
          <p:spPr>
            <a:xfrm>
              <a:off x="1051645" y="1144436"/>
              <a:ext cx="1925326" cy="261596"/>
            </a:xfrm>
            <a:prstGeom prst="rect">
              <a:avLst/>
            </a:prstGeom>
            <a:noFill/>
          </p:spPr>
          <p:txBody>
            <a:bodyPr wrap="square" lIns="121901" tIns="60951" rIns="121901" bIns="60951" rtlCol="0">
              <a:noAutofit/>
            </a:bodyPr>
            <a:lstStyle/>
            <a:p>
              <a:pPr algn="ctr" defTabSz="914196" fontAlgn="auto">
                <a:spcBef>
                  <a:spcPts val="0"/>
                </a:spcBef>
                <a:spcAft>
                  <a:spcPts val="0"/>
                </a:spcAft>
                <a:defRPr/>
              </a:pPr>
              <a:r>
                <a:rPr lang="en-US" sz="1467" b="1" dirty="0">
                  <a:solidFill>
                    <a:srgbClr val="00BCEB"/>
                  </a:solidFill>
                  <a:latin typeface="+mj-lt"/>
                  <a:ea typeface=""/>
                </a:rPr>
                <a:t>Good - Enterprise class</a:t>
              </a:r>
            </a:p>
          </p:txBody>
        </p:sp>
        <p:sp>
          <p:nvSpPr>
            <p:cNvPr id="86" name="TextBox 85"/>
            <p:cNvSpPr txBox="1"/>
            <p:nvPr/>
          </p:nvSpPr>
          <p:spPr>
            <a:xfrm>
              <a:off x="4138857" y="1144436"/>
              <a:ext cx="851683" cy="261596"/>
            </a:xfrm>
            <a:prstGeom prst="rect">
              <a:avLst/>
            </a:prstGeom>
            <a:noFill/>
          </p:spPr>
          <p:txBody>
            <a:bodyPr wrap="square" lIns="121901" tIns="60951" rIns="121901" bIns="60951" rtlCol="0">
              <a:noAutofit/>
            </a:bodyPr>
            <a:lstStyle/>
            <a:p>
              <a:pPr algn="ctr" defTabSz="914196" fontAlgn="auto">
                <a:spcBef>
                  <a:spcPts val="0"/>
                </a:spcBef>
                <a:spcAft>
                  <a:spcPts val="0"/>
                </a:spcAft>
                <a:defRPr/>
              </a:pPr>
              <a:r>
                <a:rPr lang="en-US" sz="1467" b="1" dirty="0">
                  <a:solidFill>
                    <a:srgbClr val="005073"/>
                  </a:solidFill>
                  <a:latin typeface="+mj-lt"/>
                  <a:ea typeface=""/>
                </a:rPr>
                <a:t>Better</a:t>
              </a:r>
            </a:p>
          </p:txBody>
        </p:sp>
        <p:sp>
          <p:nvSpPr>
            <p:cNvPr id="87" name="TextBox 86"/>
            <p:cNvSpPr txBox="1"/>
            <p:nvPr/>
          </p:nvSpPr>
          <p:spPr>
            <a:xfrm>
              <a:off x="6502158" y="1144436"/>
              <a:ext cx="1303330" cy="261596"/>
            </a:xfrm>
            <a:prstGeom prst="rect">
              <a:avLst/>
            </a:prstGeom>
            <a:noFill/>
          </p:spPr>
          <p:txBody>
            <a:bodyPr wrap="square" lIns="121901" tIns="60951" rIns="121901" bIns="60951" rtlCol="0">
              <a:noAutofit/>
            </a:bodyPr>
            <a:lstStyle/>
            <a:p>
              <a:pPr algn="ctr" defTabSz="914196" fontAlgn="auto">
                <a:spcBef>
                  <a:spcPts val="0"/>
                </a:spcBef>
                <a:spcAft>
                  <a:spcPts val="0"/>
                </a:spcAft>
                <a:defRPr/>
              </a:pPr>
              <a:r>
                <a:rPr lang="en-US" sz="1467" b="1" dirty="0">
                  <a:solidFill>
                    <a:srgbClr val="6EBE4A"/>
                  </a:solidFill>
                  <a:latin typeface="+mj-lt"/>
                  <a:ea typeface=""/>
                </a:rPr>
                <a:t>Best in class</a:t>
              </a:r>
            </a:p>
          </p:txBody>
        </p:sp>
        <p:sp>
          <p:nvSpPr>
            <p:cNvPr id="88" name="Rounded Rectangle 87"/>
            <p:cNvSpPr/>
            <p:nvPr/>
          </p:nvSpPr>
          <p:spPr>
            <a:xfrm>
              <a:off x="276224" y="1391392"/>
              <a:ext cx="3555645" cy="2743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1" tIns="0" rIns="121901" bIns="0" rtlCol="0" anchor="ctr">
              <a:noAutofit/>
            </a:bodyPr>
            <a:lstStyle/>
            <a:p>
              <a:pPr algn="ctr" defTabSz="914196" fontAlgn="auto">
                <a:spcBef>
                  <a:spcPts val="0"/>
                </a:spcBef>
                <a:spcAft>
                  <a:spcPts val="0"/>
                </a:spcAft>
                <a:defRPr/>
              </a:pPr>
              <a:r>
                <a:rPr lang="en-US" sz="1333" b="1" dirty="0">
                  <a:solidFill>
                    <a:schemeClr val="bg1"/>
                  </a:solidFill>
                  <a:latin typeface="+mj-lt"/>
                </a:rPr>
                <a:t>Ideal for small to medium-sized deployments</a:t>
              </a:r>
            </a:p>
          </p:txBody>
        </p:sp>
        <p:sp>
          <p:nvSpPr>
            <p:cNvPr id="89" name="Rounded Rectangle 88"/>
            <p:cNvSpPr/>
            <p:nvPr/>
          </p:nvSpPr>
          <p:spPr>
            <a:xfrm>
              <a:off x="3564497" y="1391392"/>
              <a:ext cx="2000403" cy="27432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1" tIns="0" rIns="121901" bIns="0" rtlCol="0" anchor="ctr">
              <a:noAutofit/>
            </a:bodyPr>
            <a:lstStyle/>
            <a:p>
              <a:pPr algn="ctr" defTabSz="914196" fontAlgn="auto">
                <a:spcBef>
                  <a:spcPts val="0"/>
                </a:spcBef>
                <a:spcAft>
                  <a:spcPts val="0"/>
                </a:spcAft>
                <a:defRPr/>
              </a:pPr>
              <a:r>
                <a:rPr lang="en-US" sz="1333" b="1" dirty="0">
                  <a:solidFill>
                    <a:srgbClr val="FFFFFF"/>
                  </a:solidFill>
                  <a:latin typeface="+mj-lt"/>
                </a:rPr>
                <a:t>Mission critical</a:t>
              </a:r>
            </a:p>
          </p:txBody>
        </p:sp>
        <p:sp>
          <p:nvSpPr>
            <p:cNvPr id="90" name="Rounded Rectangle 89"/>
            <p:cNvSpPr/>
            <p:nvPr/>
          </p:nvSpPr>
          <p:spPr>
            <a:xfrm>
              <a:off x="5290580" y="1391392"/>
              <a:ext cx="3571645" cy="27432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1" tIns="0" rIns="121901" bIns="0" rtlCol="0" anchor="ctr">
              <a:noAutofit/>
            </a:bodyPr>
            <a:lstStyle/>
            <a:p>
              <a:pPr algn="ctr" defTabSz="914196" fontAlgn="auto">
                <a:spcBef>
                  <a:spcPts val="0"/>
                </a:spcBef>
                <a:spcAft>
                  <a:spcPts val="0"/>
                </a:spcAft>
                <a:defRPr/>
              </a:pPr>
              <a:r>
                <a:rPr lang="en-US" sz="1333" b="1" dirty="0">
                  <a:solidFill>
                    <a:schemeClr val="bg1"/>
                  </a:solidFill>
                  <a:latin typeface="+mj-lt"/>
                </a:rPr>
                <a:t>High density</a:t>
              </a:r>
            </a:p>
          </p:txBody>
        </p:sp>
        <p:grpSp>
          <p:nvGrpSpPr>
            <p:cNvPr id="91" name="Group 90"/>
            <p:cNvGrpSpPr/>
            <p:nvPr/>
          </p:nvGrpSpPr>
          <p:grpSpPr>
            <a:xfrm>
              <a:off x="3564497" y="1391392"/>
              <a:ext cx="274320" cy="274320"/>
              <a:chOff x="3719338" y="1391392"/>
              <a:chExt cx="274320" cy="274320"/>
            </a:xfrm>
          </p:grpSpPr>
          <p:sp>
            <p:nvSpPr>
              <p:cNvPr id="98" name="Oval 97"/>
              <p:cNvSpPr/>
              <p:nvPr/>
            </p:nvSpPr>
            <p:spPr>
              <a:xfrm>
                <a:off x="3719338" y="1391392"/>
                <a:ext cx="274320" cy="274320"/>
              </a:xfrm>
              <a:prstGeom prst="ellipse">
                <a:avLst/>
              </a:prstGeom>
              <a:solidFill>
                <a:schemeClr val="accent1">
                  <a:lumMod val="7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09570">
                  <a:defRPr/>
                </a:pPr>
                <a:endParaRPr lang="en-US" sz="2400" dirty="0">
                  <a:solidFill>
                    <a:srgbClr val="005073"/>
                  </a:solidFill>
                  <a:latin typeface="+mj-lt"/>
                </a:endParaRPr>
              </a:p>
            </p:txBody>
          </p:sp>
          <p:cxnSp>
            <p:nvCxnSpPr>
              <p:cNvPr id="99" name="Straight Arrow Connector 98"/>
              <p:cNvCxnSpPr/>
              <p:nvPr/>
            </p:nvCxnSpPr>
            <p:spPr>
              <a:xfrm>
                <a:off x="3907806" y="1528552"/>
                <a:ext cx="9144" cy="0"/>
              </a:xfrm>
              <a:prstGeom prst="straightConnector1">
                <a:avLst/>
              </a:prstGeom>
              <a:ln w="25400" cap="rnd">
                <a:solidFill>
                  <a:schemeClr val="bg2"/>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5290580" y="1391392"/>
              <a:ext cx="274320" cy="274320"/>
              <a:chOff x="3719338" y="1391392"/>
              <a:chExt cx="274320" cy="274320"/>
            </a:xfrm>
          </p:grpSpPr>
          <p:sp>
            <p:nvSpPr>
              <p:cNvPr id="96" name="Oval 95"/>
              <p:cNvSpPr/>
              <p:nvPr/>
            </p:nvSpPr>
            <p:spPr>
              <a:xfrm>
                <a:off x="3719338" y="1391392"/>
                <a:ext cx="274320" cy="274320"/>
              </a:xfrm>
              <a:prstGeom prst="ellipse">
                <a:avLst/>
              </a:prstGeom>
              <a:solidFill>
                <a:schemeClr val="tx2">
                  <a:lumMod val="7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09570">
                  <a:defRPr/>
                </a:pPr>
                <a:endParaRPr lang="en-US" sz="2400" dirty="0">
                  <a:solidFill>
                    <a:srgbClr val="005073"/>
                  </a:solidFill>
                  <a:latin typeface="+mj-lt"/>
                </a:endParaRPr>
              </a:p>
            </p:txBody>
          </p:sp>
          <p:cxnSp>
            <p:nvCxnSpPr>
              <p:cNvPr id="97" name="Straight Arrow Connector 96"/>
              <p:cNvCxnSpPr/>
              <p:nvPr/>
            </p:nvCxnSpPr>
            <p:spPr>
              <a:xfrm>
                <a:off x="3907806" y="1528552"/>
                <a:ext cx="9144" cy="0"/>
              </a:xfrm>
              <a:prstGeom prst="straightConnector1">
                <a:avLst/>
              </a:prstGeom>
              <a:ln w="25400" cap="rnd">
                <a:solidFill>
                  <a:schemeClr val="bg2"/>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8587905" y="1391392"/>
              <a:ext cx="274320" cy="274320"/>
              <a:chOff x="3719338" y="1391392"/>
              <a:chExt cx="274320" cy="274320"/>
            </a:xfrm>
          </p:grpSpPr>
          <p:sp>
            <p:nvSpPr>
              <p:cNvPr id="94" name="Oval 93"/>
              <p:cNvSpPr/>
              <p:nvPr/>
            </p:nvSpPr>
            <p:spPr>
              <a:xfrm>
                <a:off x="3719338" y="1391392"/>
                <a:ext cx="274320" cy="274320"/>
              </a:xfrm>
              <a:prstGeom prst="ellipse">
                <a:avLst/>
              </a:prstGeom>
              <a:solidFill>
                <a:schemeClr val="accent2">
                  <a:lumMod val="7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09570">
                  <a:defRPr/>
                </a:pPr>
                <a:endParaRPr lang="en-US" sz="2400" dirty="0">
                  <a:solidFill>
                    <a:srgbClr val="005073"/>
                  </a:solidFill>
                  <a:latin typeface="+mj-lt"/>
                </a:endParaRPr>
              </a:p>
            </p:txBody>
          </p:sp>
          <p:cxnSp>
            <p:nvCxnSpPr>
              <p:cNvPr id="95" name="Straight Arrow Connector 94"/>
              <p:cNvCxnSpPr/>
              <p:nvPr/>
            </p:nvCxnSpPr>
            <p:spPr>
              <a:xfrm>
                <a:off x="3907806" y="1528552"/>
                <a:ext cx="9144" cy="0"/>
              </a:xfrm>
              <a:prstGeom prst="straightConnector1">
                <a:avLst/>
              </a:prstGeom>
              <a:ln w="25400" cap="rnd">
                <a:solidFill>
                  <a:schemeClr val="bg2"/>
                </a:solidFill>
                <a:tailEnd type="arrow" w="lg" len="med"/>
              </a:ln>
            </p:spPr>
            <p:style>
              <a:lnRef idx="1">
                <a:schemeClr val="accent1"/>
              </a:lnRef>
              <a:fillRef idx="0">
                <a:schemeClr val="accent1"/>
              </a:fillRef>
              <a:effectRef idx="0">
                <a:schemeClr val="accent1"/>
              </a:effectRef>
              <a:fontRef idx="minor">
                <a:schemeClr val="tx1"/>
              </a:fontRef>
            </p:style>
          </p:cxnSp>
        </p:grpSp>
      </p:grpSp>
      <p:sp>
        <p:nvSpPr>
          <p:cNvPr id="100" name="Rectangle 99"/>
          <p:cNvSpPr/>
          <p:nvPr/>
        </p:nvSpPr>
        <p:spPr>
          <a:xfrm>
            <a:off x="4959116" y="3075123"/>
            <a:ext cx="2254296" cy="2791956"/>
          </a:xfrm>
          <a:prstGeom prst="rect">
            <a:avLst/>
          </a:prstGeom>
          <a:solidFill>
            <a:schemeClr val="tx2">
              <a:lumMod val="20000"/>
              <a:lumOff val="80000"/>
              <a:alpha val="4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60960" rtlCol="0" anchor="t">
            <a:noAutofit/>
          </a:bodyPr>
          <a:lstStyle/>
          <a:p>
            <a:pPr algn="ctr" defTabSz="914196" fontAlgn="auto">
              <a:spcBef>
                <a:spcPts val="0"/>
              </a:spcBef>
              <a:spcAft>
                <a:spcPts val="0"/>
              </a:spcAft>
              <a:buSzPct val="80000"/>
              <a:defRPr/>
            </a:pPr>
            <a:r>
              <a:rPr lang="en-US" sz="1600" b="1" dirty="0">
                <a:solidFill>
                  <a:srgbClr val="005073">
                    <a:lumMod val="75000"/>
                  </a:srgbClr>
                </a:solidFill>
                <a:latin typeface="+mj-lt"/>
                <a:ea typeface=""/>
              </a:rPr>
              <a:t>2800 Series</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4x4:3 SS 160 MHz</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5 </a:t>
            </a:r>
            <a:r>
              <a:rPr lang="en-US" sz="1000" dirty="0" err="1">
                <a:solidFill>
                  <a:srgbClr val="282828"/>
                </a:solidFill>
                <a:latin typeface="+mj-lt"/>
                <a:ea typeface=""/>
              </a:rPr>
              <a:t>Gbps</a:t>
            </a:r>
            <a:r>
              <a:rPr lang="en-US" sz="1000" dirty="0">
                <a:solidFill>
                  <a:srgbClr val="282828"/>
                </a:solidFill>
                <a:latin typeface="+mj-lt"/>
                <a:ea typeface=""/>
              </a:rPr>
              <a:t> performance</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2.4 and 5 GHz or </a:t>
            </a:r>
            <a:br>
              <a:rPr lang="en-US" sz="1000" dirty="0">
                <a:solidFill>
                  <a:srgbClr val="282828"/>
                </a:solidFill>
                <a:latin typeface="+mj-lt"/>
                <a:ea typeface=""/>
              </a:rPr>
            </a:br>
            <a:r>
              <a:rPr lang="en-US" sz="1000" dirty="0">
                <a:solidFill>
                  <a:srgbClr val="282828"/>
                </a:solidFill>
                <a:latin typeface="+mj-lt"/>
                <a:ea typeface=""/>
              </a:rPr>
              <a:t>dual 5 GHz</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2 GE ports uplink</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Cisco </a:t>
            </a:r>
            <a:r>
              <a:rPr lang="en-US" sz="1000" dirty="0" err="1">
                <a:solidFill>
                  <a:srgbClr val="282828"/>
                </a:solidFill>
                <a:latin typeface="+mj-lt"/>
                <a:ea typeface=""/>
              </a:rPr>
              <a:t>CleanAir</a:t>
            </a:r>
            <a:r>
              <a:rPr lang="en-US" sz="1000" dirty="0">
                <a:solidFill>
                  <a:srgbClr val="282828"/>
                </a:solidFill>
                <a:latin typeface="+mj-lt"/>
                <a:ea typeface=""/>
              </a:rPr>
              <a:t>® and </a:t>
            </a:r>
            <a:r>
              <a:rPr lang="en-US" sz="1000" dirty="0" err="1">
                <a:solidFill>
                  <a:srgbClr val="282828"/>
                </a:solidFill>
                <a:latin typeface="+mj-lt"/>
                <a:ea typeface=""/>
              </a:rPr>
              <a:t>ClientLink</a:t>
            </a:r>
            <a:endParaRPr lang="en-US" sz="1000" dirty="0">
              <a:solidFill>
                <a:srgbClr val="282828"/>
              </a:solidFill>
              <a:latin typeface="+mj-lt"/>
              <a:ea typeface=""/>
            </a:endParaRP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Internal or external antenna</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Smart antenna connector</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USB 2.0</a:t>
            </a:r>
          </a:p>
        </p:txBody>
      </p:sp>
      <p:sp>
        <p:nvSpPr>
          <p:cNvPr id="101" name="Rectangle 100"/>
          <p:cNvSpPr/>
          <p:nvPr/>
        </p:nvSpPr>
        <p:spPr>
          <a:xfrm>
            <a:off x="7260560" y="2916613"/>
            <a:ext cx="2254296" cy="2950464"/>
          </a:xfrm>
          <a:prstGeom prst="rect">
            <a:avLst/>
          </a:prstGeom>
          <a:solidFill>
            <a:schemeClr val="accent2">
              <a:lumMod val="20000"/>
              <a:lumOff val="80000"/>
              <a:alpha val="50196"/>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60960" rtlCol="0" anchor="t">
            <a:noAutofit/>
          </a:bodyPr>
          <a:lstStyle/>
          <a:p>
            <a:pPr algn="ctr" defTabSz="914196" fontAlgn="auto">
              <a:lnSpc>
                <a:spcPct val="90000"/>
              </a:lnSpc>
              <a:spcBef>
                <a:spcPts val="0"/>
              </a:spcBef>
              <a:spcAft>
                <a:spcPts val="0"/>
              </a:spcAft>
              <a:buClr>
                <a:srgbClr val="282828"/>
              </a:buClr>
              <a:buSzPct val="80000"/>
              <a:defRPr/>
            </a:pPr>
            <a:r>
              <a:rPr lang="en-US" sz="1600" b="1" dirty="0">
                <a:solidFill>
                  <a:srgbClr val="6EBE4A">
                    <a:lumMod val="75000"/>
                  </a:srgbClr>
                </a:solidFill>
                <a:latin typeface="+mj-lt"/>
                <a:ea typeface=""/>
              </a:rPr>
              <a:t>3800 Series</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4x4:3 SS 160 MHz</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5 </a:t>
            </a:r>
            <a:r>
              <a:rPr lang="en-US" sz="1000" dirty="0" err="1">
                <a:solidFill>
                  <a:srgbClr val="282828"/>
                </a:solidFill>
                <a:latin typeface="+mj-lt"/>
                <a:ea typeface=""/>
              </a:rPr>
              <a:t>Gbps</a:t>
            </a:r>
            <a:r>
              <a:rPr lang="en-US" sz="1000" dirty="0">
                <a:solidFill>
                  <a:srgbClr val="282828"/>
                </a:solidFill>
                <a:latin typeface="+mj-lt"/>
                <a:ea typeface=""/>
              </a:rPr>
              <a:t> performance</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2.4 and 5 GHz or </a:t>
            </a:r>
            <a:br>
              <a:rPr lang="en-US" sz="1000" dirty="0">
                <a:solidFill>
                  <a:srgbClr val="282828"/>
                </a:solidFill>
                <a:latin typeface="+mj-lt"/>
                <a:ea typeface=""/>
              </a:rPr>
            </a:br>
            <a:r>
              <a:rPr lang="en-US" sz="1000" dirty="0">
                <a:solidFill>
                  <a:srgbClr val="282828"/>
                </a:solidFill>
                <a:latin typeface="+mj-lt"/>
                <a:ea typeface=""/>
              </a:rPr>
              <a:t>dual 5 GHz</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2 GE ports uplink or </a:t>
            </a:r>
            <a:br>
              <a:rPr lang="en-US" sz="1000" dirty="0">
                <a:solidFill>
                  <a:srgbClr val="282828"/>
                </a:solidFill>
                <a:latin typeface="+mj-lt"/>
                <a:ea typeface=""/>
              </a:rPr>
            </a:br>
            <a:r>
              <a:rPr lang="en-US" sz="1000" dirty="0">
                <a:solidFill>
                  <a:srgbClr val="282828"/>
                </a:solidFill>
                <a:latin typeface="+mj-lt"/>
                <a:ea typeface=""/>
              </a:rPr>
              <a:t>1 GE + 1 </a:t>
            </a:r>
            <a:r>
              <a:rPr lang="en-US" sz="1000" dirty="0" err="1">
                <a:solidFill>
                  <a:srgbClr val="282828"/>
                </a:solidFill>
                <a:latin typeface="+mj-lt"/>
                <a:ea typeface=""/>
              </a:rPr>
              <a:t>Multigigabit</a:t>
            </a:r>
            <a:r>
              <a:rPr lang="en-US" sz="1000" dirty="0">
                <a:solidFill>
                  <a:srgbClr val="282828"/>
                </a:solidFill>
                <a:latin typeface="+mj-lt"/>
                <a:ea typeface=""/>
              </a:rPr>
              <a:t> (5G)</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Cisco </a:t>
            </a:r>
            <a:r>
              <a:rPr lang="en-US" sz="1000" dirty="0" err="1">
                <a:solidFill>
                  <a:srgbClr val="282828"/>
                </a:solidFill>
                <a:latin typeface="+mj-lt"/>
                <a:ea typeface=""/>
              </a:rPr>
              <a:t>CleanAir</a:t>
            </a:r>
            <a:r>
              <a:rPr lang="en-US" sz="1000" dirty="0">
                <a:solidFill>
                  <a:srgbClr val="282828"/>
                </a:solidFill>
                <a:latin typeface="+mj-lt"/>
                <a:ea typeface=""/>
              </a:rPr>
              <a:t> and </a:t>
            </a:r>
            <a:r>
              <a:rPr lang="en-US" sz="1000" dirty="0" err="1">
                <a:solidFill>
                  <a:srgbClr val="282828"/>
                </a:solidFill>
                <a:latin typeface="+mj-lt"/>
                <a:ea typeface=""/>
              </a:rPr>
              <a:t>ClientLink</a:t>
            </a:r>
            <a:endParaRPr lang="en-US" sz="1000" dirty="0">
              <a:solidFill>
                <a:srgbClr val="282828"/>
              </a:solidFill>
              <a:latin typeface="+mj-lt"/>
              <a:ea typeface=""/>
            </a:endParaRP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err="1">
                <a:solidFill>
                  <a:srgbClr val="282828"/>
                </a:solidFill>
                <a:latin typeface="+mj-lt"/>
                <a:ea typeface=""/>
              </a:rPr>
              <a:t>StadiumVision</a:t>
            </a:r>
            <a:r>
              <a:rPr lang="en-US" sz="1000" dirty="0">
                <a:solidFill>
                  <a:srgbClr val="282828"/>
                </a:solidFill>
                <a:latin typeface="+mj-lt"/>
                <a:ea typeface=""/>
              </a:rPr>
              <a:t>™</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Internal or external antenna</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Smart antenna connector</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USB 2.0</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CiscoSansTT" charset="0"/>
                <a:cs typeface="CiscoSansTT" charset="0"/>
              </a:rPr>
              <a:t>Modularity for investment protection</a:t>
            </a:r>
          </a:p>
        </p:txBody>
      </p:sp>
      <p:sp>
        <p:nvSpPr>
          <p:cNvPr id="102" name="Rectangle 101"/>
          <p:cNvSpPr/>
          <p:nvPr/>
        </p:nvSpPr>
        <p:spPr>
          <a:xfrm>
            <a:off x="9562003" y="2916613"/>
            <a:ext cx="2254296" cy="2950464"/>
          </a:xfrm>
          <a:prstGeom prst="rect">
            <a:avLst/>
          </a:prstGeom>
          <a:solidFill>
            <a:schemeClr val="accent2">
              <a:lumMod val="20000"/>
              <a:lumOff val="80000"/>
              <a:alpha val="50196"/>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60960" rtlCol="0" anchor="t">
            <a:noAutofit/>
          </a:bodyPr>
          <a:lstStyle/>
          <a:p>
            <a:pPr algn="ctr" defTabSz="914196" fontAlgn="auto">
              <a:lnSpc>
                <a:spcPct val="90000"/>
              </a:lnSpc>
              <a:spcBef>
                <a:spcPts val="0"/>
              </a:spcBef>
              <a:spcAft>
                <a:spcPts val="0"/>
              </a:spcAft>
              <a:buClr>
                <a:srgbClr val="282828"/>
              </a:buClr>
              <a:buSzPct val="80000"/>
              <a:defRPr/>
            </a:pPr>
            <a:r>
              <a:rPr lang="en-US" sz="1600" b="1" dirty="0">
                <a:solidFill>
                  <a:srgbClr val="6EBE4A">
                    <a:lumMod val="75000"/>
                  </a:srgbClr>
                </a:solidFill>
                <a:latin typeface="+mj-lt"/>
                <a:ea typeface=""/>
              </a:rPr>
              <a:t>4800</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b="1" dirty="0">
                <a:solidFill>
                  <a:schemeClr val="accent1"/>
                </a:solidFill>
                <a:latin typeface="+mj-lt"/>
                <a:ea typeface=""/>
              </a:rPr>
              <a:t>4 embedded radios </a:t>
            </a:r>
            <a:br>
              <a:rPr lang="en-US" sz="1000" b="1" dirty="0">
                <a:solidFill>
                  <a:schemeClr val="accent1"/>
                </a:solidFill>
                <a:latin typeface="+mj-lt"/>
                <a:ea typeface=""/>
              </a:rPr>
            </a:br>
            <a:r>
              <a:rPr lang="en-US" sz="1000" b="1" dirty="0">
                <a:solidFill>
                  <a:schemeClr val="accent1"/>
                </a:solidFill>
                <a:latin typeface="+mj-lt"/>
                <a:ea typeface=""/>
              </a:rPr>
              <a:t>(3 Wi-Fi and 1 BLE)</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b="1" dirty="0">
                <a:solidFill>
                  <a:schemeClr val="accent1"/>
                </a:solidFill>
                <a:latin typeface="+mj-lt"/>
                <a:ea typeface=""/>
              </a:rPr>
              <a:t>Cisco Intelligent Capture for DNA Assurance </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b="1" dirty="0">
                <a:solidFill>
                  <a:schemeClr val="accent1"/>
                </a:solidFill>
                <a:latin typeface="+mj-lt"/>
                <a:ea typeface=""/>
              </a:rPr>
              <a:t>Embedded </a:t>
            </a:r>
            <a:r>
              <a:rPr lang="en-US" sz="1000" b="1" dirty="0" err="1">
                <a:solidFill>
                  <a:schemeClr val="accent1"/>
                </a:solidFill>
                <a:latin typeface="+mj-lt"/>
                <a:ea typeface=""/>
              </a:rPr>
              <a:t>Hyperlocation</a:t>
            </a:r>
            <a:r>
              <a:rPr lang="en-US" sz="1000" b="1" dirty="0">
                <a:solidFill>
                  <a:schemeClr val="accent1"/>
                </a:solidFill>
                <a:latin typeface="+mj-lt"/>
                <a:ea typeface=""/>
              </a:rPr>
              <a:t> </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4x4:3 SS 160 MHz</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5 </a:t>
            </a:r>
            <a:r>
              <a:rPr lang="en-US" sz="1000" dirty="0" err="1">
                <a:solidFill>
                  <a:srgbClr val="282828"/>
                </a:solidFill>
                <a:latin typeface="+mj-lt"/>
                <a:ea typeface=""/>
              </a:rPr>
              <a:t>Gbps</a:t>
            </a:r>
            <a:r>
              <a:rPr lang="en-US" sz="1000" dirty="0">
                <a:solidFill>
                  <a:srgbClr val="282828"/>
                </a:solidFill>
                <a:latin typeface="+mj-lt"/>
                <a:ea typeface=""/>
              </a:rPr>
              <a:t> performance</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2.4 and 5 GHz or </a:t>
            </a:r>
            <a:br>
              <a:rPr lang="en-US" sz="1000" dirty="0">
                <a:solidFill>
                  <a:srgbClr val="282828"/>
                </a:solidFill>
                <a:latin typeface="+mj-lt"/>
                <a:ea typeface=""/>
              </a:rPr>
            </a:br>
            <a:r>
              <a:rPr lang="en-US" sz="1000" dirty="0">
                <a:solidFill>
                  <a:srgbClr val="282828"/>
                </a:solidFill>
                <a:latin typeface="+mj-lt"/>
                <a:ea typeface=""/>
              </a:rPr>
              <a:t>dual 5 GHz</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2 GE ports uplink or </a:t>
            </a:r>
            <a:br>
              <a:rPr lang="en-US" sz="1000" dirty="0">
                <a:solidFill>
                  <a:srgbClr val="282828"/>
                </a:solidFill>
                <a:latin typeface="+mj-lt"/>
                <a:ea typeface=""/>
              </a:rPr>
            </a:br>
            <a:r>
              <a:rPr lang="en-US" sz="1000" dirty="0">
                <a:solidFill>
                  <a:srgbClr val="282828"/>
                </a:solidFill>
                <a:latin typeface="+mj-lt"/>
                <a:ea typeface=""/>
              </a:rPr>
              <a:t>1 GE + 1 </a:t>
            </a:r>
            <a:r>
              <a:rPr lang="en-US" sz="1000" dirty="0" err="1">
                <a:solidFill>
                  <a:srgbClr val="282828"/>
                </a:solidFill>
                <a:latin typeface="+mj-lt"/>
                <a:ea typeface=""/>
              </a:rPr>
              <a:t>Multigigabit</a:t>
            </a:r>
            <a:r>
              <a:rPr lang="en-US" sz="1000" dirty="0">
                <a:solidFill>
                  <a:srgbClr val="282828"/>
                </a:solidFill>
                <a:latin typeface="+mj-lt"/>
                <a:ea typeface=""/>
              </a:rPr>
              <a:t> (5G)</a:t>
            </a:r>
            <a:endParaRPr lang="en-US" sz="1000" b="1" dirty="0">
              <a:solidFill>
                <a:srgbClr val="00B0F0"/>
              </a:solidFill>
              <a:latin typeface="+mj-lt"/>
              <a:ea typeface=""/>
            </a:endParaRP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Cisco </a:t>
            </a:r>
            <a:r>
              <a:rPr lang="en-US" sz="1000" dirty="0" err="1">
                <a:solidFill>
                  <a:srgbClr val="282828"/>
                </a:solidFill>
                <a:latin typeface="+mj-lt"/>
                <a:ea typeface=""/>
              </a:rPr>
              <a:t>CleanAir</a:t>
            </a:r>
            <a:r>
              <a:rPr lang="en-US" sz="1000" dirty="0">
                <a:solidFill>
                  <a:srgbClr val="282828"/>
                </a:solidFill>
                <a:latin typeface="+mj-lt"/>
                <a:ea typeface=""/>
              </a:rPr>
              <a:t> and </a:t>
            </a:r>
            <a:r>
              <a:rPr lang="en-US" sz="1000" dirty="0" err="1">
                <a:solidFill>
                  <a:srgbClr val="282828"/>
                </a:solidFill>
                <a:latin typeface="+mj-lt"/>
                <a:ea typeface=""/>
              </a:rPr>
              <a:t>ClientLink</a:t>
            </a:r>
            <a:endParaRPr lang="en-US" sz="1000" dirty="0">
              <a:solidFill>
                <a:srgbClr val="282828"/>
              </a:solidFill>
              <a:latin typeface="+mj-lt"/>
              <a:ea typeface=""/>
            </a:endParaRP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Internal antenna</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USB 2.0</a:t>
            </a:r>
          </a:p>
          <a:p>
            <a:pPr marL="154439" indent="-154439" defTabSz="914196" fontAlgn="auto">
              <a:lnSpc>
                <a:spcPct val="98000"/>
              </a:lnSpc>
              <a:spcBef>
                <a:spcPts val="267"/>
              </a:spcBef>
              <a:spcAft>
                <a:spcPts val="0"/>
              </a:spcAft>
              <a:buClr>
                <a:srgbClr val="282828"/>
              </a:buClr>
              <a:buSzPct val="80000"/>
              <a:buFont typeface="Arial" panose="020B0604020202020204" pitchFamily="34" charset="0"/>
              <a:buChar char="•"/>
              <a:defRPr/>
            </a:pPr>
            <a:r>
              <a:rPr lang="en-US" sz="1000" dirty="0">
                <a:solidFill>
                  <a:srgbClr val="282828"/>
                </a:solidFill>
                <a:latin typeface="+mj-lt"/>
                <a:ea typeface=""/>
              </a:rPr>
              <a:t>Integrated BLE</a:t>
            </a:r>
          </a:p>
        </p:txBody>
      </p:sp>
      <p:sp>
        <p:nvSpPr>
          <p:cNvPr id="103" name="Rectangle 102"/>
          <p:cNvSpPr/>
          <p:nvPr/>
        </p:nvSpPr>
        <p:spPr>
          <a:xfrm>
            <a:off x="356228" y="3239504"/>
            <a:ext cx="2254296" cy="2627575"/>
          </a:xfrm>
          <a:prstGeom prst="rect">
            <a:avLst/>
          </a:prstGeom>
          <a:solidFill>
            <a:srgbClr val="C8F4FF">
              <a:alpha val="4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60960" rtlCol="0" anchor="t">
            <a:noAutofit/>
          </a:bodyPr>
          <a:lstStyle/>
          <a:p>
            <a:pPr algn="ctr" defTabSz="914196" fontAlgn="auto">
              <a:spcBef>
                <a:spcPts val="0"/>
              </a:spcBef>
              <a:spcAft>
                <a:spcPts val="0"/>
              </a:spcAft>
              <a:buSzPct val="80000"/>
              <a:defRPr/>
            </a:pPr>
            <a:r>
              <a:rPr lang="en-US" sz="1600" b="1" dirty="0">
                <a:solidFill>
                  <a:srgbClr val="00BCEB">
                    <a:lumMod val="75000"/>
                  </a:srgbClr>
                </a:solidFill>
                <a:latin typeface="+mj-lt"/>
                <a:ea typeface=""/>
              </a:rPr>
              <a:t>1815 Series</a:t>
            </a:r>
          </a:p>
          <a:p>
            <a:pPr defTabSz="914196" fontAlgn="auto">
              <a:spcBef>
                <a:spcPts val="267"/>
              </a:spcBef>
              <a:spcAft>
                <a:spcPts val="0"/>
              </a:spcAft>
              <a:buSzPct val="80000"/>
              <a:defRPr/>
            </a:pPr>
            <a:r>
              <a:rPr lang="en-US" sz="1000" dirty="0">
                <a:solidFill>
                  <a:srgbClr val="282828"/>
                </a:solidFill>
                <a:latin typeface="+mj-lt"/>
                <a:ea typeface=""/>
              </a:rPr>
              <a:t>Indoor/high-powered Indoor </a:t>
            </a:r>
            <a:br>
              <a:rPr lang="en-US" sz="1000" dirty="0">
                <a:solidFill>
                  <a:srgbClr val="282828"/>
                </a:solidFill>
                <a:latin typeface="+mj-lt"/>
                <a:ea typeface=""/>
              </a:rPr>
            </a:br>
            <a:r>
              <a:rPr lang="en-US" sz="1000" dirty="0">
                <a:solidFill>
                  <a:srgbClr val="282828"/>
                </a:solidFill>
                <a:latin typeface="+mj-lt"/>
                <a:ea typeface=""/>
              </a:rPr>
              <a:t>Wall plate/teleworker</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2x2:2 SS 80 MHz</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867 Mbps performance</a:t>
            </a:r>
          </a:p>
          <a:p>
            <a:pPr marL="154439" indent="-154439" defTabSz="914196" fontAlgn="auto">
              <a:spcBef>
                <a:spcPts val="267"/>
              </a:spcBef>
              <a:spcAft>
                <a:spcPts val="0"/>
              </a:spcAft>
              <a:buSzPct val="80000"/>
              <a:buFont typeface="Arial" panose="020B0604020202020204" pitchFamily="34" charset="0"/>
              <a:buChar char="•"/>
              <a:defRPr/>
            </a:pPr>
            <a:r>
              <a:rPr lang="en-US" sz="1000" dirty="0" err="1">
                <a:solidFill>
                  <a:srgbClr val="282828"/>
                </a:solidFill>
                <a:latin typeface="+mj-lt"/>
                <a:ea typeface=""/>
              </a:rPr>
              <a:t>Tx</a:t>
            </a:r>
            <a:r>
              <a:rPr lang="en-US" sz="1000" dirty="0">
                <a:solidFill>
                  <a:srgbClr val="282828"/>
                </a:solidFill>
                <a:latin typeface="+mj-lt"/>
                <a:ea typeface=""/>
              </a:rPr>
              <a:t> </a:t>
            </a:r>
            <a:r>
              <a:rPr lang="en-US" sz="1000" dirty="0" err="1">
                <a:solidFill>
                  <a:srgbClr val="282828"/>
                </a:solidFill>
                <a:latin typeface="+mj-lt"/>
                <a:ea typeface=""/>
              </a:rPr>
              <a:t>beamforming</a:t>
            </a:r>
            <a:endParaRPr lang="en-US" sz="1000" dirty="0">
              <a:solidFill>
                <a:srgbClr val="282828"/>
              </a:solidFill>
              <a:latin typeface="+mj-lt"/>
              <a:ea typeface=""/>
            </a:endParaRP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Integrated BLE</a:t>
            </a:r>
            <a:r>
              <a:rPr lang="en-US" sz="1000" baseline="30000" dirty="0">
                <a:solidFill>
                  <a:srgbClr val="282828"/>
                </a:solidFill>
                <a:latin typeface="+mj-lt"/>
                <a:ea typeface=""/>
              </a:rPr>
              <a:t>1</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Max transmit power (</a:t>
            </a:r>
            <a:r>
              <a:rPr lang="en-US" sz="1000" dirty="0" err="1">
                <a:solidFill>
                  <a:srgbClr val="282828"/>
                </a:solidFill>
                <a:latin typeface="+mj-lt"/>
                <a:ea typeface=""/>
              </a:rPr>
              <a:t>dBm</a:t>
            </a:r>
            <a:r>
              <a:rPr lang="en-US" sz="1000" dirty="0">
                <a:solidFill>
                  <a:srgbClr val="282828"/>
                </a:solidFill>
                <a:latin typeface="+mj-lt"/>
                <a:ea typeface=""/>
              </a:rPr>
              <a:t>) </a:t>
            </a:r>
            <a:br>
              <a:rPr lang="en-US" sz="1000" dirty="0">
                <a:solidFill>
                  <a:srgbClr val="282828"/>
                </a:solidFill>
                <a:latin typeface="+mj-lt"/>
                <a:ea typeface=""/>
              </a:rPr>
            </a:br>
            <a:r>
              <a:rPr lang="en-US" sz="1000" dirty="0">
                <a:solidFill>
                  <a:srgbClr val="282828"/>
                </a:solidFill>
                <a:latin typeface="+mj-lt"/>
                <a:ea typeface=""/>
              </a:rPr>
              <a:t>per local regulations</a:t>
            </a:r>
            <a:r>
              <a:rPr lang="en-US" sz="1000" baseline="30000" dirty="0">
                <a:solidFill>
                  <a:srgbClr val="282828"/>
                </a:solidFill>
                <a:latin typeface="+mj-lt"/>
                <a:ea typeface=""/>
              </a:rPr>
              <a:t>2</a:t>
            </a:r>
            <a:endParaRPr lang="en-US" sz="1000" dirty="0">
              <a:solidFill>
                <a:srgbClr val="282828"/>
              </a:solidFill>
              <a:latin typeface="+mj-lt"/>
              <a:ea typeface=""/>
            </a:endParaRP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3 GE local ports, including </a:t>
            </a:r>
            <a:br>
              <a:rPr lang="en-US" sz="1000" dirty="0">
                <a:solidFill>
                  <a:srgbClr val="282828"/>
                </a:solidFill>
                <a:latin typeface="+mj-lt"/>
                <a:ea typeface=""/>
              </a:rPr>
            </a:br>
            <a:r>
              <a:rPr lang="en-US" sz="1000" dirty="0">
                <a:solidFill>
                  <a:srgbClr val="282828"/>
                </a:solidFill>
                <a:latin typeface="+mj-lt"/>
                <a:ea typeface=""/>
              </a:rPr>
              <a:t>1 </a:t>
            </a:r>
            <a:r>
              <a:rPr lang="en-US" sz="1000" dirty="0" err="1">
                <a:solidFill>
                  <a:srgbClr val="282828"/>
                </a:solidFill>
                <a:latin typeface="+mj-lt"/>
                <a:ea typeface=""/>
              </a:rPr>
              <a:t>PoE</a:t>
            </a:r>
            <a:r>
              <a:rPr lang="en-US" sz="1000" dirty="0">
                <a:solidFill>
                  <a:srgbClr val="282828"/>
                </a:solidFill>
                <a:latin typeface="+mj-lt"/>
                <a:ea typeface=""/>
              </a:rPr>
              <a:t> out</a:t>
            </a:r>
            <a:r>
              <a:rPr lang="en-US" sz="1000" baseline="30000" dirty="0">
                <a:solidFill>
                  <a:srgbClr val="282828"/>
                </a:solidFill>
                <a:latin typeface="+mj-lt"/>
                <a:ea typeface=""/>
              </a:rPr>
              <a:t>3</a:t>
            </a:r>
            <a:endParaRPr lang="en-US" sz="1000" dirty="0">
              <a:solidFill>
                <a:srgbClr val="282828"/>
              </a:solidFill>
              <a:latin typeface="+mj-lt"/>
              <a:ea typeface=""/>
            </a:endParaRP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Local ports 802.1X ready</a:t>
            </a:r>
            <a:r>
              <a:rPr lang="en-US" sz="1000" baseline="30000" dirty="0">
                <a:solidFill>
                  <a:srgbClr val="282828"/>
                </a:solidFill>
                <a:latin typeface="+mj-lt"/>
                <a:ea typeface=""/>
              </a:rPr>
              <a:t>3</a:t>
            </a:r>
            <a:endParaRPr lang="en-US" sz="1000" dirty="0">
              <a:solidFill>
                <a:srgbClr val="282828"/>
              </a:solidFill>
              <a:latin typeface="+mj-lt"/>
              <a:ea typeface=""/>
            </a:endParaRP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USB 2.0</a:t>
            </a:r>
            <a:r>
              <a:rPr lang="en-US" sz="1000" baseline="30000" dirty="0">
                <a:solidFill>
                  <a:srgbClr val="282828"/>
                </a:solidFill>
                <a:latin typeface="+mj-lt"/>
                <a:ea typeface=""/>
              </a:rPr>
              <a:t>4</a:t>
            </a:r>
            <a:endParaRPr lang="en-US" sz="1000" dirty="0">
              <a:solidFill>
                <a:srgbClr val="282828"/>
              </a:solidFill>
              <a:latin typeface="+mj-lt"/>
              <a:ea typeface=""/>
            </a:endParaRPr>
          </a:p>
        </p:txBody>
      </p:sp>
      <p:sp>
        <p:nvSpPr>
          <p:cNvPr id="104" name="Rectangle 103"/>
          <p:cNvSpPr/>
          <p:nvPr/>
        </p:nvSpPr>
        <p:spPr>
          <a:xfrm>
            <a:off x="2657672" y="3239502"/>
            <a:ext cx="2254296" cy="2627576"/>
          </a:xfrm>
          <a:prstGeom prst="rect">
            <a:avLst/>
          </a:prstGeom>
          <a:solidFill>
            <a:srgbClr val="C8F4FF">
              <a:alpha val="4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60960" rtlCol="0" anchor="t">
            <a:noAutofit/>
          </a:bodyPr>
          <a:lstStyle/>
          <a:p>
            <a:pPr algn="ctr" defTabSz="914196" fontAlgn="auto">
              <a:spcBef>
                <a:spcPts val="0"/>
              </a:spcBef>
              <a:spcAft>
                <a:spcPts val="0"/>
              </a:spcAft>
              <a:buSzPct val="80000"/>
              <a:defRPr/>
            </a:pPr>
            <a:r>
              <a:rPr lang="en-US" sz="1600" b="1" dirty="0">
                <a:solidFill>
                  <a:srgbClr val="00BCEB">
                    <a:lumMod val="75000"/>
                  </a:srgbClr>
                </a:solidFill>
                <a:latin typeface="+mj-lt"/>
                <a:ea typeface=""/>
              </a:rPr>
              <a:t>1830/1850 Series</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3x3:2 SS 80 MHz/4x4:3 </a:t>
            </a:r>
            <a:br>
              <a:rPr lang="en-US" sz="1000" dirty="0">
                <a:solidFill>
                  <a:srgbClr val="282828"/>
                </a:solidFill>
                <a:latin typeface="+mj-lt"/>
                <a:ea typeface=""/>
              </a:rPr>
            </a:br>
            <a:r>
              <a:rPr lang="en-US" sz="1000" dirty="0">
                <a:solidFill>
                  <a:srgbClr val="282828"/>
                </a:solidFill>
                <a:latin typeface="+mj-lt"/>
                <a:ea typeface=""/>
              </a:rPr>
              <a:t>SS 80 MHz</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867 Mbps or 1.7 </a:t>
            </a:r>
            <a:r>
              <a:rPr lang="en-US" sz="1000" dirty="0" err="1">
                <a:solidFill>
                  <a:srgbClr val="282828"/>
                </a:solidFill>
                <a:latin typeface="+mj-lt"/>
                <a:ea typeface=""/>
              </a:rPr>
              <a:t>Gbps</a:t>
            </a:r>
            <a:r>
              <a:rPr lang="en-US" sz="1000" dirty="0">
                <a:solidFill>
                  <a:srgbClr val="282828"/>
                </a:solidFill>
                <a:latin typeface="+mj-lt"/>
                <a:ea typeface=""/>
              </a:rPr>
              <a:t> performance</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1 or 2 GE ports uplink</a:t>
            </a: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Internal or external antenna (1850)</a:t>
            </a:r>
          </a:p>
          <a:p>
            <a:pPr marL="154439" indent="-154439" defTabSz="914196" fontAlgn="auto">
              <a:spcBef>
                <a:spcPts val="267"/>
              </a:spcBef>
              <a:spcAft>
                <a:spcPts val="0"/>
              </a:spcAft>
              <a:buSzPct val="80000"/>
              <a:buFont typeface="Arial" panose="020B0604020202020204" pitchFamily="34" charset="0"/>
              <a:buChar char="•"/>
              <a:defRPr/>
            </a:pPr>
            <a:r>
              <a:rPr lang="en-US" sz="1000" dirty="0" err="1">
                <a:solidFill>
                  <a:srgbClr val="282828"/>
                </a:solidFill>
                <a:latin typeface="+mj-lt"/>
                <a:ea typeface=""/>
              </a:rPr>
              <a:t>Tx</a:t>
            </a:r>
            <a:r>
              <a:rPr lang="en-US" sz="1000" dirty="0">
                <a:solidFill>
                  <a:srgbClr val="282828"/>
                </a:solidFill>
                <a:latin typeface="+mj-lt"/>
                <a:ea typeface=""/>
              </a:rPr>
              <a:t> </a:t>
            </a:r>
            <a:r>
              <a:rPr lang="en-US" sz="1000" dirty="0" err="1">
                <a:solidFill>
                  <a:srgbClr val="282828"/>
                </a:solidFill>
                <a:latin typeface="+mj-lt"/>
                <a:ea typeface=""/>
              </a:rPr>
              <a:t>beamforming</a:t>
            </a:r>
            <a:endParaRPr lang="en-US" sz="1000" dirty="0">
              <a:solidFill>
                <a:srgbClr val="282828"/>
              </a:solidFill>
              <a:latin typeface="+mj-lt"/>
              <a:ea typeface=""/>
            </a:endParaRPr>
          </a:p>
          <a:p>
            <a:pPr marL="154439" indent="-154439" defTabSz="914196" fontAlgn="auto">
              <a:spcBef>
                <a:spcPts val="267"/>
              </a:spcBef>
              <a:spcAft>
                <a:spcPts val="0"/>
              </a:spcAft>
              <a:buSzPct val="80000"/>
              <a:buFont typeface="Arial" panose="020B0604020202020204" pitchFamily="34" charset="0"/>
              <a:buChar char="•"/>
              <a:defRPr/>
            </a:pPr>
            <a:r>
              <a:rPr lang="en-US" sz="1000" dirty="0">
                <a:solidFill>
                  <a:srgbClr val="282828"/>
                </a:solidFill>
                <a:latin typeface="+mj-lt"/>
                <a:ea typeface=""/>
              </a:rPr>
              <a:t>USB 2.0</a:t>
            </a:r>
          </a:p>
        </p:txBody>
      </p:sp>
      <p:sp>
        <p:nvSpPr>
          <p:cNvPr id="105" name="TextBox 104"/>
          <p:cNvSpPr txBox="1"/>
          <p:nvPr/>
        </p:nvSpPr>
        <p:spPr>
          <a:xfrm>
            <a:off x="5701687" y="5867078"/>
            <a:ext cx="2250189" cy="246203"/>
          </a:xfrm>
          <a:prstGeom prst="rect">
            <a:avLst/>
          </a:prstGeom>
          <a:noFill/>
        </p:spPr>
        <p:txBody>
          <a:bodyPr wrap="square" lIns="121901" tIns="60951" rIns="121901" bIns="60951" rtlCol="0">
            <a:noAutofit/>
          </a:bodyPr>
          <a:lstStyle/>
          <a:p>
            <a:pPr defTabSz="914196" fontAlgn="auto">
              <a:spcBef>
                <a:spcPts val="0"/>
              </a:spcBef>
              <a:spcAft>
                <a:spcPts val="0"/>
              </a:spcAft>
              <a:defRPr/>
            </a:pPr>
            <a:r>
              <a:rPr lang="en-US" sz="800" baseline="30000" dirty="0">
                <a:solidFill>
                  <a:srgbClr val="282828"/>
                </a:solidFill>
                <a:latin typeface="+mj-lt"/>
                <a:ea typeface=""/>
              </a:rPr>
              <a:t>2</a:t>
            </a:r>
            <a:r>
              <a:rPr lang="en-US" sz="800" dirty="0">
                <a:solidFill>
                  <a:srgbClr val="282828"/>
                </a:solidFill>
                <a:latin typeface="+mj-lt"/>
                <a:ea typeface=""/>
              </a:rPr>
              <a:t> Available for high-powered only</a:t>
            </a:r>
          </a:p>
        </p:txBody>
      </p:sp>
      <p:sp>
        <p:nvSpPr>
          <p:cNvPr id="106" name="TextBox 105"/>
          <p:cNvSpPr txBox="1"/>
          <p:nvPr/>
        </p:nvSpPr>
        <p:spPr>
          <a:xfrm>
            <a:off x="4353726" y="5867080"/>
            <a:ext cx="1402975" cy="246203"/>
          </a:xfrm>
          <a:prstGeom prst="rect">
            <a:avLst/>
          </a:prstGeom>
          <a:noFill/>
        </p:spPr>
        <p:txBody>
          <a:bodyPr wrap="square" lIns="121901" tIns="60951" rIns="121901" bIns="60951" rtlCol="0">
            <a:noAutofit/>
          </a:bodyPr>
          <a:lstStyle/>
          <a:p>
            <a:pPr defTabSz="914196" fontAlgn="auto">
              <a:spcBef>
                <a:spcPts val="0"/>
              </a:spcBef>
              <a:spcAft>
                <a:spcPts val="0"/>
              </a:spcAft>
              <a:defRPr/>
            </a:pPr>
            <a:r>
              <a:rPr lang="en-US" sz="800" baseline="30000" dirty="0">
                <a:solidFill>
                  <a:srgbClr val="282828"/>
                </a:solidFill>
                <a:latin typeface="+mj-lt"/>
                <a:ea typeface=""/>
              </a:rPr>
              <a:t>1 </a:t>
            </a:r>
            <a:r>
              <a:rPr lang="en-US" sz="800" dirty="0">
                <a:solidFill>
                  <a:srgbClr val="282828"/>
                </a:solidFill>
                <a:latin typeface="+mj-lt"/>
                <a:ea typeface=""/>
              </a:rPr>
              <a:t>Future availability</a:t>
            </a:r>
          </a:p>
        </p:txBody>
      </p:sp>
      <p:sp>
        <p:nvSpPr>
          <p:cNvPr id="107" name="TextBox 106"/>
          <p:cNvSpPr txBox="1"/>
          <p:nvPr/>
        </p:nvSpPr>
        <p:spPr>
          <a:xfrm>
            <a:off x="7779600" y="5877698"/>
            <a:ext cx="2640699" cy="246203"/>
          </a:xfrm>
          <a:prstGeom prst="rect">
            <a:avLst/>
          </a:prstGeom>
          <a:noFill/>
        </p:spPr>
        <p:txBody>
          <a:bodyPr wrap="square" lIns="121901" tIns="60951" rIns="121901" bIns="60951" rtlCol="0">
            <a:noAutofit/>
          </a:bodyPr>
          <a:lstStyle/>
          <a:p>
            <a:pPr defTabSz="914196" fontAlgn="auto">
              <a:spcBef>
                <a:spcPts val="0"/>
              </a:spcBef>
              <a:spcAft>
                <a:spcPts val="0"/>
              </a:spcAft>
              <a:defRPr/>
            </a:pPr>
            <a:r>
              <a:rPr lang="en-US" sz="800" baseline="30000" dirty="0">
                <a:solidFill>
                  <a:srgbClr val="282828"/>
                </a:solidFill>
                <a:latin typeface="+mj-lt"/>
                <a:ea typeface=""/>
              </a:rPr>
              <a:t>3</a:t>
            </a:r>
            <a:r>
              <a:rPr lang="en-US" sz="800" dirty="0">
                <a:solidFill>
                  <a:srgbClr val="282828"/>
                </a:solidFill>
                <a:latin typeface="+mj-lt"/>
                <a:ea typeface=""/>
              </a:rPr>
              <a:t> Available for wall plate and teleworker only</a:t>
            </a:r>
          </a:p>
        </p:txBody>
      </p:sp>
      <p:sp>
        <p:nvSpPr>
          <p:cNvPr id="108" name="TextBox 107"/>
          <p:cNvSpPr txBox="1"/>
          <p:nvPr/>
        </p:nvSpPr>
        <p:spPr>
          <a:xfrm>
            <a:off x="10306173" y="5876813"/>
            <a:ext cx="1885828" cy="246203"/>
          </a:xfrm>
          <a:prstGeom prst="rect">
            <a:avLst/>
          </a:prstGeom>
          <a:noFill/>
        </p:spPr>
        <p:txBody>
          <a:bodyPr wrap="square" lIns="121901" tIns="60951" rIns="121901" bIns="60951" rtlCol="0">
            <a:noAutofit/>
          </a:bodyPr>
          <a:lstStyle/>
          <a:p>
            <a:pPr defTabSz="914196" fontAlgn="auto">
              <a:spcBef>
                <a:spcPts val="0"/>
              </a:spcBef>
              <a:spcAft>
                <a:spcPts val="0"/>
              </a:spcAft>
              <a:defRPr/>
            </a:pPr>
            <a:r>
              <a:rPr lang="en-US" sz="800" baseline="30000" dirty="0">
                <a:solidFill>
                  <a:srgbClr val="282828"/>
                </a:solidFill>
                <a:latin typeface="+mj-lt"/>
                <a:ea typeface=""/>
              </a:rPr>
              <a:t>4 </a:t>
            </a:r>
            <a:r>
              <a:rPr lang="en-US" sz="800" dirty="0">
                <a:solidFill>
                  <a:srgbClr val="282828"/>
                </a:solidFill>
                <a:latin typeface="+mj-lt"/>
                <a:ea typeface=""/>
              </a:rPr>
              <a:t>Available for teleworker only</a:t>
            </a:r>
          </a:p>
        </p:txBody>
      </p:sp>
      <p:sp>
        <p:nvSpPr>
          <p:cNvPr id="45" name="8-Point Star 44">
            <a:extLst>
              <a:ext uri="{FF2B5EF4-FFF2-40B4-BE49-F238E27FC236}">
                <a16:creationId xmlns:a16="http://schemas.microsoft.com/office/drawing/2014/main" id="{E119E7B1-B51B-B544-8FA7-18E2503E63F3}"/>
              </a:ext>
            </a:extLst>
          </p:cNvPr>
          <p:cNvSpPr/>
          <p:nvPr/>
        </p:nvSpPr>
        <p:spPr>
          <a:xfrm>
            <a:off x="11168598" y="2791425"/>
            <a:ext cx="464823" cy="423712"/>
          </a:xfrm>
          <a:prstGeom prst="star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4148" fontAlgn="auto">
              <a:spcBef>
                <a:spcPts val="0"/>
              </a:spcBef>
              <a:spcAft>
                <a:spcPts val="0"/>
              </a:spcAft>
              <a:defRPr/>
            </a:pPr>
            <a:r>
              <a:rPr lang="en-US" sz="800" b="1" dirty="0">
                <a:solidFill>
                  <a:srgbClr val="FFFFFF"/>
                </a:solidFill>
                <a:latin typeface="+mj-lt"/>
              </a:rPr>
              <a:t>NEW</a:t>
            </a:r>
            <a:endParaRPr lang="en-US" sz="667" b="1" dirty="0">
              <a:solidFill>
                <a:srgbClr val="FFFFFF"/>
              </a:solidFill>
              <a:latin typeface="+mj-lt"/>
            </a:endParaRPr>
          </a:p>
        </p:txBody>
      </p:sp>
    </p:spTree>
    <p:extLst>
      <p:ext uri="{BB962C8B-B14F-4D97-AF65-F5344CB8AC3E}">
        <p14:creationId xmlns:p14="http://schemas.microsoft.com/office/powerpoint/2010/main" val="81527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p:cNvGrpSpPr/>
          <p:nvPr/>
        </p:nvGrpSpPr>
        <p:grpSpPr>
          <a:xfrm>
            <a:off x="1257584" y="5316665"/>
            <a:ext cx="4545300" cy="1015856"/>
            <a:chOff x="-75502" y="3577763"/>
            <a:chExt cx="3253731" cy="761892"/>
          </a:xfrm>
        </p:grpSpPr>
        <p:sp>
          <p:nvSpPr>
            <p:cNvPr id="177" name="Oval 176"/>
            <p:cNvSpPr/>
            <p:nvPr/>
          </p:nvSpPr>
          <p:spPr bwMode="auto">
            <a:xfrm flipH="1">
              <a:off x="2652073" y="3626878"/>
              <a:ext cx="526156"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sp>
          <p:nvSpPr>
            <p:cNvPr id="181" name="Rectangle 180"/>
            <p:cNvSpPr/>
            <p:nvPr/>
          </p:nvSpPr>
          <p:spPr>
            <a:xfrm>
              <a:off x="-75502" y="3577763"/>
              <a:ext cx="2680075" cy="761892"/>
            </a:xfrm>
            <a:prstGeom prst="rect">
              <a:avLst/>
            </a:prstGeom>
          </p:spPr>
          <p:txBody>
            <a:bodyPr wrap="square">
              <a:spAutoFit/>
            </a:bodyPr>
            <a:lstStyle/>
            <a:p>
              <a:pPr algn="r" defTabSz="609382"/>
              <a:r>
                <a:rPr lang="en-US" sz="1600" dirty="0">
                  <a:solidFill>
                    <a:srgbClr val="214794"/>
                  </a:solidFill>
                </a:rPr>
                <a:t>Flexible Radio Assignment</a:t>
              </a:r>
            </a:p>
            <a:p>
              <a:pPr algn="r" defTabSz="609382"/>
              <a:r>
                <a:rPr lang="en-US" sz="1467" dirty="0">
                  <a:solidFill>
                    <a:srgbClr val="343434"/>
                  </a:solidFill>
                  <a:latin typeface="CiscoSans Thin"/>
                  <a:cs typeface="CiscoSans Thin"/>
                </a:rPr>
                <a:t>Software defined radio automatically adjusts to dual 5GHz to better serve high client environment</a:t>
              </a:r>
              <a:r>
                <a:rPr lang="en-US" sz="1467" dirty="0">
                  <a:solidFill>
                    <a:srgbClr val="2968AF">
                      <a:lumMod val="20000"/>
                      <a:lumOff val="80000"/>
                    </a:srgbClr>
                  </a:solidFill>
                  <a:latin typeface="CiscoSans Thin"/>
                  <a:cs typeface="CiscoSans Thin"/>
                </a:rPr>
                <a:t> </a:t>
              </a:r>
            </a:p>
          </p:txBody>
        </p:sp>
        <p:grpSp>
          <p:nvGrpSpPr>
            <p:cNvPr id="182" name="Group 181"/>
            <p:cNvGrpSpPr/>
            <p:nvPr/>
          </p:nvGrpSpPr>
          <p:grpSpPr>
            <a:xfrm>
              <a:off x="2767593" y="3749902"/>
              <a:ext cx="276984" cy="299451"/>
              <a:chOff x="-1503802" y="848233"/>
              <a:chExt cx="276984" cy="299451"/>
            </a:xfrm>
          </p:grpSpPr>
          <p:sp>
            <p:nvSpPr>
              <p:cNvPr id="186" name="Rounded Rectangle 185"/>
              <p:cNvSpPr/>
              <p:nvPr/>
            </p:nvSpPr>
            <p:spPr>
              <a:xfrm rot="16200000">
                <a:off x="-1436029" y="780460"/>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87" name="Oval 186"/>
              <p:cNvSpPr/>
              <p:nvPr/>
            </p:nvSpPr>
            <p:spPr>
              <a:xfrm>
                <a:off x="-1483483" y="862966"/>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88" name="Rounded Rectangle 187"/>
              <p:cNvSpPr/>
              <p:nvPr/>
            </p:nvSpPr>
            <p:spPr>
              <a:xfrm rot="16200000">
                <a:off x="-1436029" y="938473"/>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89" name="Oval 188"/>
              <p:cNvSpPr/>
              <p:nvPr/>
            </p:nvSpPr>
            <p:spPr>
              <a:xfrm>
                <a:off x="-1347414" y="1020978"/>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grpSp>
      </p:grpSp>
      <p:sp>
        <p:nvSpPr>
          <p:cNvPr id="10" name="Rounded Rectangle 9"/>
          <p:cNvSpPr/>
          <p:nvPr/>
        </p:nvSpPr>
        <p:spPr>
          <a:xfrm>
            <a:off x="4505263" y="2140417"/>
            <a:ext cx="3200903" cy="3200903"/>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26" name="Rectangle 25"/>
          <p:cNvSpPr/>
          <p:nvPr/>
        </p:nvSpPr>
        <p:spPr>
          <a:xfrm>
            <a:off x="4729907" y="2381553"/>
            <a:ext cx="2675220" cy="2675220"/>
          </a:xfrm>
          <a:prstGeom prst="rect">
            <a:avLst/>
          </a:prstGeom>
          <a:solidFill>
            <a:srgbClr val="008000"/>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1" name="Oval 30"/>
          <p:cNvSpPr/>
          <p:nvPr/>
        </p:nvSpPr>
        <p:spPr>
          <a:xfrm>
            <a:off x="4310376" y="3498922"/>
            <a:ext cx="309781" cy="309781"/>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2" name="Oval 31"/>
          <p:cNvSpPr/>
          <p:nvPr/>
        </p:nvSpPr>
        <p:spPr>
          <a:xfrm>
            <a:off x="5900174" y="2592268"/>
            <a:ext cx="309781" cy="309781"/>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3" name="Oval 32"/>
          <p:cNvSpPr/>
          <p:nvPr/>
        </p:nvSpPr>
        <p:spPr>
          <a:xfrm>
            <a:off x="5909677" y="4405093"/>
            <a:ext cx="309781" cy="309781"/>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4" name="Oval 33"/>
          <p:cNvSpPr/>
          <p:nvPr/>
        </p:nvSpPr>
        <p:spPr>
          <a:xfrm>
            <a:off x="7491597" y="3488544"/>
            <a:ext cx="309781" cy="309781"/>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89" name="Freeform 88"/>
          <p:cNvSpPr/>
          <p:nvPr/>
        </p:nvSpPr>
        <p:spPr>
          <a:xfrm>
            <a:off x="5993809" y="4256062"/>
            <a:ext cx="456204" cy="164552"/>
          </a:xfrm>
          <a:custGeom>
            <a:avLst/>
            <a:gdLst>
              <a:gd name="connsiteX0" fmla="*/ 453023 w 453023"/>
              <a:gd name="connsiteY0" fmla="*/ 0 h 163404"/>
              <a:gd name="connsiteX1" fmla="*/ 178238 w 453023"/>
              <a:gd name="connsiteY1" fmla="*/ 163404 h 163404"/>
              <a:gd name="connsiteX2" fmla="*/ 0 w 453023"/>
              <a:gd name="connsiteY2" fmla="*/ 59419 h 163404"/>
            </a:gdLst>
            <a:ahLst/>
            <a:cxnLst>
              <a:cxn ang="0">
                <a:pos x="connsiteX0" y="connsiteY0"/>
              </a:cxn>
              <a:cxn ang="0">
                <a:pos x="connsiteX1" y="connsiteY1"/>
              </a:cxn>
              <a:cxn ang="0">
                <a:pos x="connsiteX2" y="connsiteY2"/>
              </a:cxn>
            </a:cxnLst>
            <a:rect l="l" t="t" r="r" b="b"/>
            <a:pathLst>
              <a:path w="453023" h="163404">
                <a:moveTo>
                  <a:pt x="453023" y="0"/>
                </a:moveTo>
                <a:lnTo>
                  <a:pt x="178238" y="163404"/>
                </a:lnTo>
                <a:lnTo>
                  <a:pt x="0" y="5941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382"/>
            <a:endParaRPr lang="en-US" dirty="0">
              <a:solidFill>
                <a:srgbClr val="676767"/>
              </a:solidFill>
            </a:endParaRPr>
          </a:p>
        </p:txBody>
      </p:sp>
      <p:sp>
        <p:nvSpPr>
          <p:cNvPr id="90" name="Freeform 89"/>
          <p:cNvSpPr/>
          <p:nvPr/>
        </p:nvSpPr>
        <p:spPr>
          <a:xfrm>
            <a:off x="5545085" y="3971837"/>
            <a:ext cx="224363" cy="209429"/>
          </a:xfrm>
          <a:custGeom>
            <a:avLst/>
            <a:gdLst>
              <a:gd name="connsiteX0" fmla="*/ 126252 w 215371"/>
              <a:gd name="connsiteY0" fmla="*/ 0 h 207969"/>
              <a:gd name="connsiteX1" fmla="*/ 0 w 215371"/>
              <a:gd name="connsiteY1" fmla="*/ 81702 h 207969"/>
              <a:gd name="connsiteX2" fmla="*/ 215371 w 215371"/>
              <a:gd name="connsiteY2" fmla="*/ 207969 h 207969"/>
              <a:gd name="connsiteX0" fmla="*/ 133679 w 222798"/>
              <a:gd name="connsiteY0" fmla="*/ 0 h 207969"/>
              <a:gd name="connsiteX1" fmla="*/ 0 w 222798"/>
              <a:gd name="connsiteY1" fmla="*/ 74274 h 207969"/>
              <a:gd name="connsiteX2" fmla="*/ 222798 w 222798"/>
              <a:gd name="connsiteY2" fmla="*/ 207969 h 207969"/>
            </a:gdLst>
            <a:ahLst/>
            <a:cxnLst>
              <a:cxn ang="0">
                <a:pos x="connsiteX0" y="connsiteY0"/>
              </a:cxn>
              <a:cxn ang="0">
                <a:pos x="connsiteX1" y="connsiteY1"/>
              </a:cxn>
              <a:cxn ang="0">
                <a:pos x="connsiteX2" y="connsiteY2"/>
              </a:cxn>
            </a:cxnLst>
            <a:rect l="l" t="t" r="r" b="b"/>
            <a:pathLst>
              <a:path w="222798" h="207969">
                <a:moveTo>
                  <a:pt x="133679" y="0"/>
                </a:moveTo>
                <a:lnTo>
                  <a:pt x="0" y="74274"/>
                </a:lnTo>
                <a:lnTo>
                  <a:pt x="222798" y="20796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382"/>
            <a:endParaRPr lang="en-US" dirty="0">
              <a:solidFill>
                <a:srgbClr val="676767"/>
              </a:solidFill>
            </a:endParaRPr>
          </a:p>
        </p:txBody>
      </p:sp>
      <p:sp>
        <p:nvSpPr>
          <p:cNvPr id="91" name="Freeform 90"/>
          <p:cNvSpPr/>
          <p:nvPr/>
        </p:nvSpPr>
        <p:spPr>
          <a:xfrm>
            <a:off x="5036530" y="3695093"/>
            <a:ext cx="768088" cy="508555"/>
          </a:xfrm>
          <a:custGeom>
            <a:avLst/>
            <a:gdLst>
              <a:gd name="connsiteX0" fmla="*/ 89120 w 727807"/>
              <a:gd name="connsiteY0" fmla="*/ 0 h 482784"/>
              <a:gd name="connsiteX1" fmla="*/ 0 w 727807"/>
              <a:gd name="connsiteY1" fmla="*/ 59420 h 482784"/>
              <a:gd name="connsiteX2" fmla="*/ 727807 w 727807"/>
              <a:gd name="connsiteY2" fmla="*/ 482784 h 482784"/>
              <a:gd name="connsiteX0" fmla="*/ 89120 w 762732"/>
              <a:gd name="connsiteY0" fmla="*/ 0 h 505009"/>
              <a:gd name="connsiteX1" fmla="*/ 0 w 762732"/>
              <a:gd name="connsiteY1" fmla="*/ 59420 h 505009"/>
              <a:gd name="connsiteX2" fmla="*/ 762732 w 762732"/>
              <a:gd name="connsiteY2" fmla="*/ 505009 h 505009"/>
            </a:gdLst>
            <a:ahLst/>
            <a:cxnLst>
              <a:cxn ang="0">
                <a:pos x="connsiteX0" y="connsiteY0"/>
              </a:cxn>
              <a:cxn ang="0">
                <a:pos x="connsiteX1" y="connsiteY1"/>
              </a:cxn>
              <a:cxn ang="0">
                <a:pos x="connsiteX2" y="connsiteY2"/>
              </a:cxn>
            </a:cxnLst>
            <a:rect l="l" t="t" r="r" b="b"/>
            <a:pathLst>
              <a:path w="762732" h="505009">
                <a:moveTo>
                  <a:pt x="89120" y="0"/>
                </a:moveTo>
                <a:lnTo>
                  <a:pt x="0" y="59420"/>
                </a:lnTo>
                <a:lnTo>
                  <a:pt x="762732" y="50500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382"/>
            <a:endParaRPr lang="en-US" dirty="0">
              <a:solidFill>
                <a:srgbClr val="676767"/>
              </a:solidFill>
            </a:endParaRPr>
          </a:p>
        </p:txBody>
      </p:sp>
      <p:grpSp>
        <p:nvGrpSpPr>
          <p:cNvPr id="12" name="Group 11"/>
          <p:cNvGrpSpPr/>
          <p:nvPr/>
        </p:nvGrpSpPr>
        <p:grpSpPr>
          <a:xfrm>
            <a:off x="5980360" y="3606258"/>
            <a:ext cx="1084015" cy="521609"/>
            <a:chOff x="7264711" y="2771347"/>
            <a:chExt cx="1076456" cy="517972"/>
          </a:xfrm>
        </p:grpSpPr>
        <p:cxnSp>
          <p:nvCxnSpPr>
            <p:cNvPr id="80" name="Straight Connector 79"/>
            <p:cNvCxnSpPr/>
            <p:nvPr/>
          </p:nvCxnSpPr>
          <p:spPr>
            <a:xfrm>
              <a:off x="7264711" y="3036674"/>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731090" y="2783887"/>
              <a:ext cx="122608" cy="70669"/>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7597490" y="3055055"/>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325116" y="3001798"/>
              <a:ext cx="287521" cy="287521"/>
              <a:chOff x="4545079" y="1448350"/>
              <a:chExt cx="668393" cy="668393"/>
            </a:xfrm>
            <a:scene3d>
              <a:camera prst="isometricTopUp"/>
              <a:lightRig rig="threePt" dir="t"/>
            </a:scene3d>
          </p:grpSpPr>
          <p:sp>
            <p:nvSpPr>
              <p:cNvPr id="57" name="Rounded Rectangle 56"/>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58" name="Rounded Rectangle 57"/>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nvGrpSpPr>
            <p:cNvPr id="59" name="Group 58"/>
            <p:cNvGrpSpPr/>
            <p:nvPr/>
          </p:nvGrpSpPr>
          <p:grpSpPr>
            <a:xfrm>
              <a:off x="7588774" y="2771347"/>
              <a:ext cx="752393" cy="223823"/>
              <a:chOff x="4537652" y="1247560"/>
              <a:chExt cx="1648705" cy="490460"/>
            </a:xfrm>
          </p:grpSpPr>
          <p:sp>
            <p:nvSpPr>
              <p:cNvPr id="60" name="Rectangle 59"/>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nvGrpSpPr>
              <p:cNvPr id="61" name="Group 60"/>
              <p:cNvGrpSpPr/>
              <p:nvPr/>
            </p:nvGrpSpPr>
            <p:grpSpPr>
              <a:xfrm>
                <a:off x="4605061" y="1304384"/>
                <a:ext cx="1513886" cy="389074"/>
                <a:chOff x="4596349" y="1304384"/>
                <a:chExt cx="1513886" cy="389074"/>
              </a:xfrm>
              <a:scene3d>
                <a:camera prst="isometricTopUp"/>
                <a:lightRig rig="threePt" dir="t"/>
              </a:scene3d>
            </p:grpSpPr>
            <p:sp>
              <p:nvSpPr>
                <p:cNvPr id="62" name="Rectangle 61"/>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63" name="Rectangle 62"/>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64" name="Rectangle 63"/>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65" name="Rectangle 64"/>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66" name="Rectangle 65"/>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67" name="Rectangle 66"/>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grpSp>
      <p:grpSp>
        <p:nvGrpSpPr>
          <p:cNvPr id="9" name="Group 8"/>
          <p:cNvGrpSpPr/>
          <p:nvPr/>
        </p:nvGrpSpPr>
        <p:grpSpPr>
          <a:xfrm>
            <a:off x="5491415" y="3331926"/>
            <a:ext cx="1069144" cy="521609"/>
            <a:chOff x="6779176" y="2498928"/>
            <a:chExt cx="1061690" cy="517972"/>
          </a:xfrm>
        </p:grpSpPr>
        <p:cxnSp>
          <p:nvCxnSpPr>
            <p:cNvPr id="93" name="Straight Connector 92"/>
            <p:cNvCxnSpPr/>
            <p:nvPr/>
          </p:nvCxnSpPr>
          <p:spPr>
            <a:xfrm>
              <a:off x="6779176" y="2747701"/>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7099636" y="2777697"/>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6824815" y="2729379"/>
              <a:ext cx="287521" cy="287521"/>
              <a:chOff x="4545079" y="1448350"/>
              <a:chExt cx="668393" cy="668393"/>
            </a:xfrm>
            <a:scene3d>
              <a:camera prst="isometricTopUp"/>
              <a:lightRig rig="threePt" dir="t"/>
            </a:scene3d>
          </p:grpSpPr>
          <p:sp>
            <p:nvSpPr>
              <p:cNvPr id="69" name="Rounded Rectangle 68"/>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70" name="Rounded Rectangle 69"/>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nvGrpSpPr>
            <p:cNvPr id="71" name="Group 70"/>
            <p:cNvGrpSpPr/>
            <p:nvPr/>
          </p:nvGrpSpPr>
          <p:grpSpPr>
            <a:xfrm>
              <a:off x="7088473" y="2498928"/>
              <a:ext cx="752393" cy="223823"/>
              <a:chOff x="4537652" y="1247560"/>
              <a:chExt cx="1648705" cy="490460"/>
            </a:xfrm>
          </p:grpSpPr>
          <p:sp>
            <p:nvSpPr>
              <p:cNvPr id="72" name="Rectangle 71"/>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nvGrpSpPr>
              <p:cNvPr id="73" name="Group 72"/>
              <p:cNvGrpSpPr/>
              <p:nvPr/>
            </p:nvGrpSpPr>
            <p:grpSpPr>
              <a:xfrm>
                <a:off x="4605061" y="1304384"/>
                <a:ext cx="1513886" cy="389074"/>
                <a:chOff x="4596349" y="1304384"/>
                <a:chExt cx="1513886" cy="389074"/>
              </a:xfrm>
              <a:scene3d>
                <a:camera prst="isometricTopUp"/>
                <a:lightRig rig="threePt" dir="t"/>
              </a:scene3d>
            </p:grpSpPr>
            <p:sp>
              <p:nvSpPr>
                <p:cNvPr id="74" name="Rectangle 73"/>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75" name="Rectangle 74"/>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76" name="Rectangle 75"/>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77" name="Rectangle 76"/>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78" name="Rectangle 77"/>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79" name="Rectangle 78"/>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cxnSp>
          <p:nvCxnSpPr>
            <p:cNvPr id="95" name="Straight Connector 94"/>
            <p:cNvCxnSpPr/>
            <p:nvPr/>
          </p:nvCxnSpPr>
          <p:spPr>
            <a:xfrm>
              <a:off x="7232305" y="2498928"/>
              <a:ext cx="123930" cy="72822"/>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361304" y="3980431"/>
            <a:ext cx="757676" cy="225395"/>
            <a:chOff x="4537652" y="1247562"/>
            <a:chExt cx="1648705" cy="490460"/>
          </a:xfrm>
        </p:grpSpPr>
        <p:sp>
          <p:nvSpPr>
            <p:cNvPr id="35" name="Rectangle 34"/>
            <p:cNvSpPr/>
            <p:nvPr/>
          </p:nvSpPr>
          <p:spPr>
            <a:xfrm>
              <a:off x="4537652" y="1247562"/>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nvGrpSpPr>
            <p:cNvPr id="42" name="Group 41"/>
            <p:cNvGrpSpPr/>
            <p:nvPr/>
          </p:nvGrpSpPr>
          <p:grpSpPr>
            <a:xfrm>
              <a:off x="4605060" y="1304384"/>
              <a:ext cx="1513886" cy="389074"/>
              <a:chOff x="4596349" y="1304384"/>
              <a:chExt cx="1513886" cy="389074"/>
            </a:xfrm>
            <a:scene3d>
              <a:camera prst="isometricTopUp"/>
              <a:lightRig rig="threePt" dir="t"/>
            </a:scene3d>
          </p:grpSpPr>
          <p:sp>
            <p:nvSpPr>
              <p:cNvPr id="36" name="Rectangle 35"/>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7" name="Rectangle 36"/>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8" name="Rectangle 37"/>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39" name="Rectangle 38"/>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40" name="Rectangle 39"/>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41" name="Rectangle 40"/>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grpSp>
        <p:nvGrpSpPr>
          <p:cNvPr id="29" name="Group 28"/>
          <p:cNvGrpSpPr/>
          <p:nvPr/>
        </p:nvGrpSpPr>
        <p:grpSpPr>
          <a:xfrm>
            <a:off x="5744545" y="4102571"/>
            <a:ext cx="289540" cy="289540"/>
            <a:chOff x="4545077" y="1448350"/>
            <a:chExt cx="668393" cy="668393"/>
          </a:xfrm>
          <a:scene3d>
            <a:camera prst="isometricTopUp"/>
            <a:lightRig rig="threePt" dir="t"/>
          </a:scene3d>
        </p:grpSpPr>
        <p:sp>
          <p:nvSpPr>
            <p:cNvPr id="27" name="Rounded Rectangle 26"/>
            <p:cNvSpPr/>
            <p:nvPr/>
          </p:nvSpPr>
          <p:spPr>
            <a:xfrm>
              <a:off x="4545077"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28" name="Rounded Rectangle 27"/>
            <p:cNvSpPr/>
            <p:nvPr/>
          </p:nvSpPr>
          <p:spPr>
            <a:xfrm>
              <a:off x="4580291" y="1483562"/>
              <a:ext cx="597969" cy="597969"/>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sp>
        <p:nvSpPr>
          <p:cNvPr id="54" name="Rounded Rectangle 53"/>
          <p:cNvSpPr/>
          <p:nvPr/>
        </p:nvSpPr>
        <p:spPr>
          <a:xfrm>
            <a:off x="4926517" y="3310235"/>
            <a:ext cx="1391421" cy="190247"/>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r>
              <a:rPr lang="en-US" sz="1067" dirty="0">
                <a:solidFill>
                  <a:srgbClr val="FFFFFF"/>
                </a:solidFill>
              </a:rPr>
              <a:t>2.4GHz. RADIO </a:t>
            </a:r>
          </a:p>
        </p:txBody>
      </p:sp>
      <p:sp>
        <p:nvSpPr>
          <p:cNvPr id="55" name="Rounded Rectangle 54"/>
          <p:cNvSpPr/>
          <p:nvPr/>
        </p:nvSpPr>
        <p:spPr>
          <a:xfrm>
            <a:off x="5491416" y="3592340"/>
            <a:ext cx="1391421" cy="190247"/>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r>
              <a:rPr lang="en-US" sz="1067" dirty="0">
                <a:solidFill>
                  <a:srgbClr val="FFFFFF"/>
                </a:solidFill>
              </a:rPr>
              <a:t>5GHz. RADIO </a:t>
            </a:r>
          </a:p>
        </p:txBody>
      </p:sp>
      <p:sp>
        <p:nvSpPr>
          <p:cNvPr id="157" name="Rounded Rectangle 156"/>
          <p:cNvSpPr/>
          <p:nvPr/>
        </p:nvSpPr>
        <p:spPr>
          <a:xfrm>
            <a:off x="4927977" y="3308011"/>
            <a:ext cx="1391421" cy="190247"/>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r>
              <a:rPr lang="en-US" sz="1067" dirty="0">
                <a:solidFill>
                  <a:srgbClr val="FFFFFF"/>
                </a:solidFill>
              </a:rPr>
              <a:t>RADIO 1 </a:t>
            </a:r>
          </a:p>
        </p:txBody>
      </p:sp>
      <p:sp>
        <p:nvSpPr>
          <p:cNvPr id="158" name="Rounded Rectangle 157"/>
          <p:cNvSpPr/>
          <p:nvPr/>
        </p:nvSpPr>
        <p:spPr>
          <a:xfrm>
            <a:off x="5493246" y="3592087"/>
            <a:ext cx="1391421" cy="190247"/>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r>
              <a:rPr lang="en-US" sz="1067" dirty="0">
                <a:solidFill>
                  <a:srgbClr val="FFFFFF"/>
                </a:solidFill>
              </a:rPr>
              <a:t>RADIO 2 </a:t>
            </a:r>
          </a:p>
        </p:txBody>
      </p:sp>
      <p:grpSp>
        <p:nvGrpSpPr>
          <p:cNvPr id="237" name="Group 236"/>
          <p:cNvGrpSpPr/>
          <p:nvPr/>
        </p:nvGrpSpPr>
        <p:grpSpPr>
          <a:xfrm>
            <a:off x="8293707" y="3223230"/>
            <a:ext cx="4206202" cy="817498"/>
            <a:chOff x="6311236" y="2708950"/>
            <a:chExt cx="3154652" cy="613123"/>
          </a:xfrm>
        </p:grpSpPr>
        <p:grpSp>
          <p:nvGrpSpPr>
            <p:cNvPr id="30" name="Group 29"/>
            <p:cNvGrpSpPr/>
            <p:nvPr/>
          </p:nvGrpSpPr>
          <p:grpSpPr>
            <a:xfrm>
              <a:off x="6311236" y="2772032"/>
              <a:ext cx="550184" cy="550041"/>
              <a:chOff x="9606165" y="2772032"/>
              <a:chExt cx="550184" cy="550041"/>
            </a:xfrm>
          </p:grpSpPr>
          <p:sp>
            <p:nvSpPr>
              <p:cNvPr id="160" name="Oval 159"/>
              <p:cNvSpPr/>
              <p:nvPr/>
            </p:nvSpPr>
            <p:spPr bwMode="auto">
              <a:xfrm flipH="1">
                <a:off x="9606165" y="2772032"/>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pic>
            <p:nvPicPr>
              <p:cNvPr id="161" name="Picture 160" descr="manwalk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8069" y="2831555"/>
                <a:ext cx="398893" cy="398893"/>
              </a:xfrm>
              <a:prstGeom prst="rect">
                <a:avLst/>
              </a:prstGeom>
            </p:spPr>
          </p:pic>
        </p:grpSp>
        <p:sp>
          <p:nvSpPr>
            <p:cNvPr id="164" name="Rectangle 163"/>
            <p:cNvSpPr/>
            <p:nvPr/>
          </p:nvSpPr>
          <p:spPr>
            <a:xfrm>
              <a:off x="6861420" y="2708950"/>
              <a:ext cx="2604468" cy="592566"/>
            </a:xfrm>
            <a:prstGeom prst="rect">
              <a:avLst/>
            </a:prstGeom>
          </p:spPr>
          <p:txBody>
            <a:bodyPr wrap="square">
              <a:spAutoFit/>
            </a:bodyPr>
            <a:lstStyle/>
            <a:p>
              <a:pPr defTabSz="609382"/>
              <a:r>
                <a:rPr lang="en-US" sz="1600" dirty="0">
                  <a:solidFill>
                    <a:srgbClr val="214794"/>
                  </a:solidFill>
                </a:rPr>
                <a:t>Optimized Roaming</a:t>
              </a:r>
            </a:p>
            <a:p>
              <a:pPr defTabSz="609382"/>
              <a:r>
                <a:rPr lang="en-US" sz="1467" dirty="0">
                  <a:solidFill>
                    <a:srgbClr val="676767">
                      <a:lumMod val="50000"/>
                    </a:srgbClr>
                  </a:solidFill>
                  <a:latin typeface="CiscoSans Thin"/>
                  <a:cs typeface="CiscoSans Thin"/>
                </a:rPr>
                <a:t>Intelligently Connects the Proper </a:t>
              </a:r>
            </a:p>
            <a:p>
              <a:pPr defTabSz="609382"/>
              <a:r>
                <a:rPr lang="en-US" sz="1467" dirty="0">
                  <a:solidFill>
                    <a:srgbClr val="676767">
                      <a:lumMod val="50000"/>
                    </a:srgbClr>
                  </a:solidFill>
                  <a:latin typeface="CiscoSans Thin"/>
                  <a:cs typeface="CiscoSans Thin"/>
                </a:rPr>
                <a:t>Access Point as People Move</a:t>
              </a:r>
            </a:p>
          </p:txBody>
        </p:sp>
      </p:grpSp>
      <p:grpSp>
        <p:nvGrpSpPr>
          <p:cNvPr id="167" name="Group 166"/>
          <p:cNvGrpSpPr/>
          <p:nvPr/>
        </p:nvGrpSpPr>
        <p:grpSpPr>
          <a:xfrm>
            <a:off x="128783" y="4291981"/>
            <a:ext cx="4266367" cy="798875"/>
            <a:chOff x="3147160" y="1815234"/>
            <a:chExt cx="3199775" cy="599156"/>
          </a:xfrm>
        </p:grpSpPr>
        <p:sp>
          <p:nvSpPr>
            <p:cNvPr id="168" name="Oval 167"/>
            <p:cNvSpPr/>
            <p:nvPr/>
          </p:nvSpPr>
          <p:spPr bwMode="auto">
            <a:xfrm flipH="1">
              <a:off x="5796751" y="1864349"/>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grpSp>
          <p:nvGrpSpPr>
            <p:cNvPr id="169" name="Group 168"/>
            <p:cNvGrpSpPr/>
            <p:nvPr/>
          </p:nvGrpSpPr>
          <p:grpSpPr>
            <a:xfrm>
              <a:off x="5898616" y="1951790"/>
              <a:ext cx="323816" cy="333852"/>
              <a:chOff x="5464141" y="2940534"/>
              <a:chExt cx="603101" cy="621792"/>
            </a:xfrm>
            <a:solidFill>
              <a:srgbClr val="FFFFFF"/>
            </a:solidFill>
          </p:grpSpPr>
          <p:sp>
            <p:nvSpPr>
              <p:cNvPr id="171" name="Rounded Rectangle 170"/>
              <p:cNvSpPr/>
              <p:nvPr/>
            </p:nvSpPr>
            <p:spPr>
              <a:xfrm>
                <a:off x="5464141" y="3303633"/>
                <a:ext cx="82402" cy="2586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72" name="Rounded Rectangle 171"/>
              <p:cNvSpPr/>
              <p:nvPr/>
            </p:nvSpPr>
            <p:spPr>
              <a:xfrm>
                <a:off x="5594316" y="3214854"/>
                <a:ext cx="82402" cy="34747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73" name="Rounded Rectangle 172"/>
              <p:cNvSpPr/>
              <p:nvPr/>
            </p:nvSpPr>
            <p:spPr>
              <a:xfrm>
                <a:off x="5724491" y="3123414"/>
                <a:ext cx="82402" cy="43891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74" name="Rounded Rectangle 173"/>
              <p:cNvSpPr/>
              <p:nvPr/>
            </p:nvSpPr>
            <p:spPr>
              <a:xfrm>
                <a:off x="5854666" y="3031974"/>
                <a:ext cx="82402" cy="53035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sp>
            <p:nvSpPr>
              <p:cNvPr id="175" name="Rounded Rectangle 174"/>
              <p:cNvSpPr/>
              <p:nvPr/>
            </p:nvSpPr>
            <p:spPr>
              <a:xfrm>
                <a:off x="5984840" y="2940534"/>
                <a:ext cx="82402" cy="62179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grpSp>
        <p:sp>
          <p:nvSpPr>
            <p:cNvPr id="170" name="Rectangle 169"/>
            <p:cNvSpPr/>
            <p:nvPr/>
          </p:nvSpPr>
          <p:spPr>
            <a:xfrm>
              <a:off x="3147160" y="1815234"/>
              <a:ext cx="2599924" cy="592566"/>
            </a:xfrm>
            <a:prstGeom prst="rect">
              <a:avLst/>
            </a:prstGeom>
          </p:spPr>
          <p:txBody>
            <a:bodyPr wrap="square">
              <a:spAutoFit/>
            </a:bodyPr>
            <a:lstStyle/>
            <a:p>
              <a:pPr algn="r" defTabSz="609382"/>
              <a:r>
                <a:rPr lang="en-US" sz="1600" dirty="0">
                  <a:solidFill>
                    <a:srgbClr val="214794"/>
                  </a:solidFill>
                </a:rPr>
                <a:t>Turbo Performance</a:t>
              </a:r>
            </a:p>
            <a:p>
              <a:pPr algn="r" defTabSz="609382"/>
              <a:r>
                <a:rPr lang="en-US" sz="1467" dirty="0">
                  <a:solidFill>
                    <a:srgbClr val="343434"/>
                  </a:solidFill>
                  <a:latin typeface="CiscoSans Thin"/>
                  <a:cs typeface="CiscoSans Thin"/>
                </a:rPr>
                <a:t>Scales to Support More Devices </a:t>
              </a:r>
            </a:p>
            <a:p>
              <a:pPr algn="r" defTabSz="609382"/>
              <a:r>
                <a:rPr lang="en-US" sz="1467" dirty="0">
                  <a:solidFill>
                    <a:srgbClr val="343434"/>
                  </a:solidFill>
                  <a:latin typeface="CiscoSans Thin"/>
                  <a:cs typeface="CiscoSans Thin"/>
                </a:rPr>
                <a:t>Running High Bandwidth Apps</a:t>
              </a:r>
              <a:r>
                <a:rPr lang="en-US" sz="1467" dirty="0">
                  <a:solidFill>
                    <a:srgbClr val="2968AF">
                      <a:lumMod val="20000"/>
                      <a:lumOff val="80000"/>
                    </a:srgbClr>
                  </a:solidFill>
                  <a:latin typeface="CiscoSans Thin"/>
                  <a:cs typeface="CiscoSans Thin"/>
                </a:rPr>
                <a:t>. </a:t>
              </a:r>
            </a:p>
          </p:txBody>
        </p:sp>
      </p:grpSp>
      <p:grpSp>
        <p:nvGrpSpPr>
          <p:cNvPr id="23" name="Group 22"/>
          <p:cNvGrpSpPr/>
          <p:nvPr/>
        </p:nvGrpSpPr>
        <p:grpSpPr>
          <a:xfrm>
            <a:off x="316495" y="2139159"/>
            <a:ext cx="4524624" cy="831498"/>
            <a:chOff x="1338763" y="1108450"/>
            <a:chExt cx="3066814" cy="623623"/>
          </a:xfrm>
        </p:grpSpPr>
        <p:sp>
          <p:nvSpPr>
            <p:cNvPr id="192" name="Rectangle 191"/>
            <p:cNvSpPr/>
            <p:nvPr/>
          </p:nvSpPr>
          <p:spPr>
            <a:xfrm>
              <a:off x="1338763" y="1108450"/>
              <a:ext cx="2505329" cy="592566"/>
            </a:xfrm>
            <a:prstGeom prst="rect">
              <a:avLst/>
            </a:prstGeom>
          </p:spPr>
          <p:txBody>
            <a:bodyPr wrap="square">
              <a:spAutoFit/>
            </a:bodyPr>
            <a:lstStyle/>
            <a:p>
              <a:pPr algn="r" defTabSz="609382"/>
              <a:r>
                <a:rPr lang="en-US" sz="1600" dirty="0">
                  <a:solidFill>
                    <a:srgbClr val="214794"/>
                  </a:solidFill>
                </a:rPr>
                <a:t>Zero Impact AVC</a:t>
              </a:r>
            </a:p>
            <a:p>
              <a:pPr algn="r" defTabSz="609382"/>
              <a:r>
                <a:rPr lang="en-US" sz="1467" dirty="0">
                  <a:solidFill>
                    <a:srgbClr val="676767">
                      <a:lumMod val="50000"/>
                    </a:srgbClr>
                  </a:solidFill>
                  <a:latin typeface="CiscoSans Thin"/>
                  <a:cs typeface="CiscoSans Thin"/>
                </a:rPr>
                <a:t>Hardware Based Application Visibility and Control without Impact to Performance</a:t>
              </a:r>
              <a:r>
                <a:rPr lang="en-US" sz="1467" dirty="0">
                  <a:solidFill>
                    <a:srgbClr val="2968AF">
                      <a:lumMod val="20000"/>
                      <a:lumOff val="80000"/>
                    </a:srgbClr>
                  </a:solidFill>
                  <a:latin typeface="CiscoSans Thin"/>
                  <a:cs typeface="CiscoSans Thin"/>
                </a:rPr>
                <a:t>. </a:t>
              </a:r>
            </a:p>
          </p:txBody>
        </p:sp>
        <p:grpSp>
          <p:nvGrpSpPr>
            <p:cNvPr id="8" name="Group 7"/>
            <p:cNvGrpSpPr/>
            <p:nvPr/>
          </p:nvGrpSpPr>
          <p:grpSpPr>
            <a:xfrm>
              <a:off x="3909749" y="1182032"/>
              <a:ext cx="495828" cy="550041"/>
              <a:chOff x="3909749" y="1167613"/>
              <a:chExt cx="495828" cy="550041"/>
            </a:xfrm>
          </p:grpSpPr>
          <p:sp>
            <p:nvSpPr>
              <p:cNvPr id="191" name="Oval 190"/>
              <p:cNvSpPr/>
              <p:nvPr/>
            </p:nvSpPr>
            <p:spPr bwMode="auto">
              <a:xfrm flipH="1">
                <a:off x="3909749" y="1167613"/>
                <a:ext cx="495828"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pic>
            <p:nvPicPr>
              <p:cNvPr id="193" name="Picture 19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0278" y="1180243"/>
                <a:ext cx="448060" cy="495784"/>
              </a:xfrm>
              <a:prstGeom prst="rect">
                <a:avLst/>
              </a:prstGeom>
            </p:spPr>
          </p:pic>
        </p:grpSp>
      </p:grpSp>
      <p:grpSp>
        <p:nvGrpSpPr>
          <p:cNvPr id="196" name="Group 195"/>
          <p:cNvGrpSpPr/>
          <p:nvPr/>
        </p:nvGrpSpPr>
        <p:grpSpPr>
          <a:xfrm>
            <a:off x="6395638" y="1373519"/>
            <a:ext cx="4768397" cy="805534"/>
            <a:chOff x="449383" y="2834928"/>
            <a:chExt cx="3576298" cy="604150"/>
          </a:xfrm>
        </p:grpSpPr>
        <p:sp>
          <p:nvSpPr>
            <p:cNvPr id="207" name="Oval 206"/>
            <p:cNvSpPr/>
            <p:nvPr/>
          </p:nvSpPr>
          <p:spPr bwMode="auto">
            <a:xfrm flipH="1">
              <a:off x="449383" y="2889037"/>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sp>
          <p:nvSpPr>
            <p:cNvPr id="208" name="Rectangle 207"/>
            <p:cNvSpPr/>
            <p:nvPr/>
          </p:nvSpPr>
          <p:spPr>
            <a:xfrm>
              <a:off x="1015846" y="2834928"/>
              <a:ext cx="3009835" cy="592566"/>
            </a:xfrm>
            <a:prstGeom prst="rect">
              <a:avLst/>
            </a:prstGeom>
          </p:spPr>
          <p:txBody>
            <a:bodyPr wrap="square">
              <a:spAutoFit/>
            </a:bodyPr>
            <a:lstStyle/>
            <a:p>
              <a:pPr defTabSz="609382"/>
              <a:r>
                <a:rPr lang="en-US" sz="1600" dirty="0">
                  <a:solidFill>
                    <a:srgbClr val="214794"/>
                  </a:solidFill>
                </a:rPr>
                <a:t>Cisco CleanAir</a:t>
              </a:r>
              <a:r>
                <a:rPr lang="en-US" sz="1600" baseline="30000" dirty="0">
                  <a:solidFill>
                    <a:srgbClr val="214794"/>
                  </a:solidFill>
                </a:rPr>
                <a:t>® </a:t>
              </a:r>
              <a:r>
                <a:rPr lang="en-US" sz="1600" dirty="0">
                  <a:solidFill>
                    <a:srgbClr val="214794"/>
                  </a:solidFill>
                </a:rPr>
                <a:t> </a:t>
              </a:r>
            </a:p>
            <a:p>
              <a:pPr defTabSz="609382"/>
              <a:r>
                <a:rPr lang="en-US" sz="1467" dirty="0">
                  <a:solidFill>
                    <a:srgbClr val="343434"/>
                  </a:solidFill>
                  <a:latin typeface="CiscoSans Thin"/>
                  <a:cs typeface="CiscoSans Thin"/>
                </a:rPr>
                <a:t>Remediates device Impacting Interference from other </a:t>
              </a:r>
              <a:r>
                <a:rPr lang="en-US" sz="1467" dirty="0" err="1">
                  <a:solidFill>
                    <a:srgbClr val="343434"/>
                  </a:solidFill>
                  <a:latin typeface="CiscoSans Thin"/>
                  <a:cs typeface="CiscoSans Thin"/>
                </a:rPr>
                <a:t>WiFi</a:t>
              </a:r>
              <a:r>
                <a:rPr lang="en-US" sz="1467" dirty="0">
                  <a:solidFill>
                    <a:srgbClr val="343434"/>
                  </a:solidFill>
                  <a:latin typeface="CiscoSans Thin"/>
                  <a:cs typeface="CiscoSans Thin"/>
                </a:rPr>
                <a:t> and non-</a:t>
              </a:r>
              <a:r>
                <a:rPr lang="en-US" sz="1467" dirty="0" err="1">
                  <a:solidFill>
                    <a:srgbClr val="343434"/>
                  </a:solidFill>
                  <a:latin typeface="CiscoSans Thin"/>
                  <a:cs typeface="CiscoSans Thin"/>
                </a:rPr>
                <a:t>WiFi</a:t>
              </a:r>
              <a:r>
                <a:rPr lang="en-US" sz="1467" dirty="0">
                  <a:solidFill>
                    <a:srgbClr val="343434"/>
                  </a:solidFill>
                  <a:latin typeface="CiscoSans Thin"/>
                  <a:cs typeface="CiscoSans Thin"/>
                </a:rPr>
                <a:t> devices </a:t>
              </a:r>
            </a:p>
          </p:txBody>
        </p:sp>
        <p:grpSp>
          <p:nvGrpSpPr>
            <p:cNvPr id="209" name="Group 208"/>
            <p:cNvGrpSpPr/>
            <p:nvPr/>
          </p:nvGrpSpPr>
          <p:grpSpPr>
            <a:xfrm>
              <a:off x="498995" y="2963922"/>
              <a:ext cx="436029" cy="416329"/>
              <a:chOff x="6119081" y="2449936"/>
              <a:chExt cx="469136" cy="448056"/>
            </a:xfrm>
          </p:grpSpPr>
          <p:sp>
            <p:nvSpPr>
              <p:cNvPr id="210" name="Oval 209"/>
              <p:cNvSpPr/>
              <p:nvPr/>
            </p:nvSpPr>
            <p:spPr>
              <a:xfrm>
                <a:off x="6323041" y="2631061"/>
                <a:ext cx="82296" cy="85806"/>
              </a:xfrm>
              <a:prstGeom prst="ellipse">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1467" dirty="0">
                  <a:solidFill>
                    <a:srgbClr val="FFFFFF"/>
                  </a:solidFill>
                </a:endParaRPr>
              </a:p>
            </p:txBody>
          </p:sp>
          <p:sp>
            <p:nvSpPr>
              <p:cNvPr id="211" name="Oval 210"/>
              <p:cNvSpPr>
                <a:spLocks/>
              </p:cNvSpPr>
              <p:nvPr/>
            </p:nvSpPr>
            <p:spPr>
              <a:xfrm>
                <a:off x="6277321" y="2587096"/>
                <a:ext cx="173736" cy="17373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1467" dirty="0">
                  <a:solidFill>
                    <a:srgbClr val="FFFFFF"/>
                  </a:solidFill>
                </a:endParaRPr>
              </a:p>
            </p:txBody>
          </p:sp>
          <p:sp>
            <p:nvSpPr>
              <p:cNvPr id="212" name="Oval 211"/>
              <p:cNvSpPr>
                <a:spLocks noChangeAspect="1"/>
              </p:cNvSpPr>
              <p:nvPr/>
            </p:nvSpPr>
            <p:spPr>
              <a:xfrm>
                <a:off x="6231601" y="2541376"/>
                <a:ext cx="265176" cy="26517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1467" dirty="0">
                  <a:solidFill>
                    <a:srgbClr val="FFFFFF"/>
                  </a:solidFill>
                </a:endParaRPr>
              </a:p>
            </p:txBody>
          </p:sp>
          <p:sp>
            <p:nvSpPr>
              <p:cNvPr id="213" name="Oval 212"/>
              <p:cNvSpPr>
                <a:spLocks noChangeAspect="1"/>
              </p:cNvSpPr>
              <p:nvPr/>
            </p:nvSpPr>
            <p:spPr>
              <a:xfrm>
                <a:off x="6185881" y="2495656"/>
                <a:ext cx="356616" cy="35661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1467" dirty="0">
                  <a:solidFill>
                    <a:srgbClr val="FFFFFF"/>
                  </a:solidFill>
                </a:endParaRPr>
              </a:p>
            </p:txBody>
          </p:sp>
          <p:sp>
            <p:nvSpPr>
              <p:cNvPr id="214" name="Oval 213"/>
              <p:cNvSpPr>
                <a:spLocks noChangeAspect="1"/>
              </p:cNvSpPr>
              <p:nvPr/>
            </p:nvSpPr>
            <p:spPr>
              <a:xfrm>
                <a:off x="6140161" y="2449936"/>
                <a:ext cx="448056" cy="44805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1467" dirty="0">
                  <a:solidFill>
                    <a:srgbClr val="FFFFFF"/>
                  </a:solidFill>
                </a:endParaRPr>
              </a:p>
            </p:txBody>
          </p:sp>
          <p:cxnSp>
            <p:nvCxnSpPr>
              <p:cNvPr id="215" name="Straight Connector 214"/>
              <p:cNvCxnSpPr/>
              <p:nvPr/>
            </p:nvCxnSpPr>
            <p:spPr>
              <a:xfrm flipV="1">
                <a:off x="6201060" y="2668549"/>
                <a:ext cx="174930" cy="16637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6" name="Right Triangle 17"/>
              <p:cNvSpPr/>
              <p:nvPr/>
            </p:nvSpPr>
            <p:spPr>
              <a:xfrm rot="19133833">
                <a:off x="6119081" y="2602712"/>
                <a:ext cx="249933" cy="168174"/>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rgbClr val="0096D6">
                      <a:alpha val="0"/>
                    </a:srgbClr>
                  </a:gs>
                  <a:gs pos="100000">
                    <a:srgbClr val="FFFFFF"/>
                  </a:gs>
                  <a:gs pos="50000">
                    <a:schemeClr val="bg1">
                      <a:alpha val="50000"/>
                    </a:schemeClr>
                  </a:gs>
                  <a:gs pos="75000">
                    <a:schemeClr val="bg1">
                      <a:alpha val="50000"/>
                    </a:schemeClr>
                  </a:gs>
                </a:gsLst>
                <a:lin ang="414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1467" dirty="0">
                  <a:solidFill>
                    <a:srgbClr val="FFFFFF"/>
                  </a:solidFill>
                </a:endParaRPr>
              </a:p>
            </p:txBody>
          </p:sp>
        </p:grpSp>
      </p:grpSp>
      <p:grpSp>
        <p:nvGrpSpPr>
          <p:cNvPr id="217" name="Group 216"/>
          <p:cNvGrpSpPr/>
          <p:nvPr/>
        </p:nvGrpSpPr>
        <p:grpSpPr>
          <a:xfrm>
            <a:off x="7681171" y="4284282"/>
            <a:ext cx="4253852" cy="872099"/>
            <a:chOff x="5754943" y="2781526"/>
            <a:chExt cx="3190389" cy="654074"/>
          </a:xfrm>
        </p:grpSpPr>
        <p:sp>
          <p:nvSpPr>
            <p:cNvPr id="218" name="Oval 217"/>
            <p:cNvSpPr/>
            <p:nvPr/>
          </p:nvSpPr>
          <p:spPr bwMode="auto">
            <a:xfrm flipH="1">
              <a:off x="5754943" y="2853955"/>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pic>
          <p:nvPicPr>
            <p:cNvPr id="219" name="Picture 218" descr="smartphone_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3075" y="3021164"/>
              <a:ext cx="196136" cy="294205"/>
            </a:xfrm>
            <a:prstGeom prst="rect">
              <a:avLst/>
            </a:prstGeom>
          </p:spPr>
        </p:pic>
        <p:grpSp>
          <p:nvGrpSpPr>
            <p:cNvPr id="220" name="Group 219"/>
            <p:cNvGrpSpPr/>
            <p:nvPr/>
          </p:nvGrpSpPr>
          <p:grpSpPr>
            <a:xfrm rot="14338741">
              <a:off x="6040580" y="2854782"/>
              <a:ext cx="305838" cy="287061"/>
              <a:chOff x="-1210734" y="2455334"/>
              <a:chExt cx="736600" cy="533400"/>
            </a:xfrm>
          </p:grpSpPr>
          <p:sp>
            <p:nvSpPr>
              <p:cNvPr id="222" name="Arc 221"/>
              <p:cNvSpPr/>
              <p:nvPr/>
            </p:nvSpPr>
            <p:spPr>
              <a:xfrm>
                <a:off x="-1210734" y="2455334"/>
                <a:ext cx="736600" cy="533400"/>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382"/>
                <a:endParaRPr lang="en-US" dirty="0">
                  <a:solidFill>
                    <a:srgbClr val="676767"/>
                  </a:solidFill>
                </a:endParaRPr>
              </a:p>
            </p:txBody>
          </p:sp>
          <p:sp>
            <p:nvSpPr>
              <p:cNvPr id="223" name="Arc 222"/>
              <p:cNvSpPr>
                <a:spLocks noChangeAspect="1"/>
              </p:cNvSpPr>
              <p:nvPr/>
            </p:nvSpPr>
            <p:spPr>
              <a:xfrm>
                <a:off x="-1082355" y="2582333"/>
                <a:ext cx="479843" cy="34747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382"/>
                <a:endParaRPr lang="en-US" dirty="0">
                  <a:solidFill>
                    <a:srgbClr val="676767"/>
                  </a:solidFill>
                </a:endParaRPr>
              </a:p>
            </p:txBody>
          </p:sp>
          <p:sp>
            <p:nvSpPr>
              <p:cNvPr id="224" name="Arc 223"/>
              <p:cNvSpPr>
                <a:spLocks noChangeAspect="1"/>
              </p:cNvSpPr>
              <p:nvPr/>
            </p:nvSpPr>
            <p:spPr>
              <a:xfrm>
                <a:off x="-956081" y="2707471"/>
                <a:ext cx="227294" cy="16459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382"/>
                <a:endParaRPr lang="en-US" dirty="0">
                  <a:solidFill>
                    <a:srgbClr val="676767"/>
                  </a:solidFill>
                </a:endParaRPr>
              </a:p>
            </p:txBody>
          </p:sp>
        </p:grpSp>
        <p:sp>
          <p:nvSpPr>
            <p:cNvPr id="221" name="Rectangle 220"/>
            <p:cNvSpPr/>
            <p:nvPr/>
          </p:nvSpPr>
          <p:spPr>
            <a:xfrm>
              <a:off x="6342535" y="2781526"/>
              <a:ext cx="2602797" cy="654074"/>
            </a:xfrm>
            <a:prstGeom prst="rect">
              <a:avLst/>
            </a:prstGeom>
          </p:spPr>
          <p:txBody>
            <a:bodyPr wrap="square">
              <a:spAutoFit/>
            </a:bodyPr>
            <a:lstStyle/>
            <a:p>
              <a:pPr defTabSz="609382"/>
              <a:r>
                <a:rPr lang="en-US" sz="1867" dirty="0">
                  <a:solidFill>
                    <a:srgbClr val="214794"/>
                  </a:solidFill>
                </a:rPr>
                <a:t>Cisco ClientLink </a:t>
              </a:r>
            </a:p>
            <a:p>
              <a:pPr defTabSz="609382"/>
              <a:r>
                <a:rPr lang="en-US" sz="1600" dirty="0">
                  <a:solidFill>
                    <a:srgbClr val="343434"/>
                  </a:solidFill>
                  <a:latin typeface="CiscoSans Thin"/>
                  <a:cs typeface="CiscoSans Thin"/>
                </a:rPr>
                <a:t>Improves Performance of </a:t>
              </a:r>
            </a:p>
            <a:p>
              <a:pPr defTabSz="609382"/>
              <a:r>
                <a:rPr lang="en-US" sz="1600" dirty="0">
                  <a:solidFill>
                    <a:srgbClr val="343434"/>
                  </a:solidFill>
                  <a:latin typeface="CiscoSans Thin"/>
                  <a:cs typeface="CiscoSans Thin"/>
                </a:rPr>
                <a:t>Legacy and 802.11ac Devices</a:t>
              </a:r>
              <a:r>
                <a:rPr lang="en-US" sz="1600" dirty="0">
                  <a:solidFill>
                    <a:srgbClr val="CBCCE3"/>
                  </a:solidFill>
                  <a:latin typeface="CiscoSans Thin"/>
                  <a:cs typeface="CiscoSans Thin"/>
                </a:rPr>
                <a:t>. </a:t>
              </a:r>
            </a:p>
          </p:txBody>
        </p:sp>
      </p:grpSp>
      <p:grpSp>
        <p:nvGrpSpPr>
          <p:cNvPr id="225" name="Group 224"/>
          <p:cNvGrpSpPr/>
          <p:nvPr/>
        </p:nvGrpSpPr>
        <p:grpSpPr>
          <a:xfrm>
            <a:off x="6281491" y="5283365"/>
            <a:ext cx="4226056" cy="805534"/>
            <a:chOff x="4817843" y="4285983"/>
            <a:chExt cx="3169542" cy="604150"/>
          </a:xfrm>
        </p:grpSpPr>
        <p:grpSp>
          <p:nvGrpSpPr>
            <p:cNvPr id="226" name="Group 225"/>
            <p:cNvGrpSpPr/>
            <p:nvPr/>
          </p:nvGrpSpPr>
          <p:grpSpPr>
            <a:xfrm>
              <a:off x="4817843" y="4285983"/>
              <a:ext cx="3169542" cy="604150"/>
              <a:chOff x="449383" y="2834928"/>
              <a:chExt cx="3169542" cy="604150"/>
            </a:xfrm>
          </p:grpSpPr>
          <p:sp>
            <p:nvSpPr>
              <p:cNvPr id="228" name="Oval 227"/>
              <p:cNvSpPr/>
              <p:nvPr/>
            </p:nvSpPr>
            <p:spPr bwMode="auto">
              <a:xfrm flipH="1">
                <a:off x="449383" y="2889037"/>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sp>
            <p:nvSpPr>
              <p:cNvPr id="229" name="Rectangle 228"/>
              <p:cNvSpPr/>
              <p:nvPr/>
            </p:nvSpPr>
            <p:spPr>
              <a:xfrm>
                <a:off x="1015846" y="2834928"/>
                <a:ext cx="2603079" cy="592566"/>
              </a:xfrm>
              <a:prstGeom prst="rect">
                <a:avLst/>
              </a:prstGeom>
            </p:spPr>
            <p:txBody>
              <a:bodyPr wrap="square">
                <a:spAutoFit/>
              </a:bodyPr>
              <a:lstStyle/>
              <a:p>
                <a:pPr defTabSz="609382"/>
                <a:r>
                  <a:rPr lang="en-US" sz="1600" dirty="0">
                    <a:solidFill>
                      <a:srgbClr val="214794"/>
                    </a:solidFill>
                  </a:rPr>
                  <a:t>Future Proof Expandability </a:t>
                </a:r>
              </a:p>
              <a:p>
                <a:pPr defTabSz="609382"/>
                <a:r>
                  <a:rPr lang="en-US" sz="1467" dirty="0">
                    <a:solidFill>
                      <a:srgbClr val="343434"/>
                    </a:solidFill>
                    <a:latin typeface="CiscoSans Thin"/>
                    <a:cs typeface="CiscoSans Thin"/>
                  </a:rPr>
                  <a:t>Add Functionality Via Module, Smart Antenna Port or USB Port </a:t>
                </a:r>
              </a:p>
            </p:txBody>
          </p:sp>
        </p:grpSp>
        <p:sp>
          <p:nvSpPr>
            <p:cNvPr id="227" name="Plus 226"/>
            <p:cNvSpPr/>
            <p:nvPr/>
          </p:nvSpPr>
          <p:spPr>
            <a:xfrm>
              <a:off x="4897730" y="4426168"/>
              <a:ext cx="404955" cy="386811"/>
            </a:xfrm>
            <a:prstGeom prst="mathPlus">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sz="2133" dirty="0">
                <a:solidFill>
                  <a:srgbClr val="FFFFFF"/>
                </a:solidFill>
              </a:endParaRPr>
            </a:p>
          </p:txBody>
        </p:sp>
      </p:grpSp>
      <p:grpSp>
        <p:nvGrpSpPr>
          <p:cNvPr id="6" name="Group 5"/>
          <p:cNvGrpSpPr/>
          <p:nvPr/>
        </p:nvGrpSpPr>
        <p:grpSpPr>
          <a:xfrm>
            <a:off x="6927" y="3100005"/>
            <a:ext cx="3950996" cy="818100"/>
            <a:chOff x="-90130" y="2713954"/>
            <a:chExt cx="2963247" cy="613575"/>
          </a:xfrm>
        </p:grpSpPr>
        <p:sp>
          <p:nvSpPr>
            <p:cNvPr id="236" name="Rectangle 235"/>
            <p:cNvSpPr/>
            <p:nvPr/>
          </p:nvSpPr>
          <p:spPr>
            <a:xfrm>
              <a:off x="-90130" y="2713954"/>
              <a:ext cx="2336603" cy="592566"/>
            </a:xfrm>
            <a:prstGeom prst="rect">
              <a:avLst/>
            </a:prstGeom>
          </p:spPr>
          <p:txBody>
            <a:bodyPr wrap="square">
              <a:spAutoFit/>
            </a:bodyPr>
            <a:lstStyle/>
            <a:p>
              <a:pPr algn="r" defTabSz="609382"/>
              <a:r>
                <a:rPr lang="en-US" sz="1600" dirty="0">
                  <a:solidFill>
                    <a:srgbClr val="214794"/>
                  </a:solidFill>
                </a:rPr>
                <a:t>Multi-Gigabit Uplinks</a:t>
              </a:r>
            </a:p>
            <a:p>
              <a:pPr algn="r" defTabSz="609382"/>
              <a:r>
                <a:rPr lang="en-US" sz="1467" dirty="0">
                  <a:solidFill>
                    <a:srgbClr val="676767">
                      <a:lumMod val="50000"/>
                    </a:srgbClr>
                  </a:solidFill>
                  <a:latin typeface="CiscoSans Thin"/>
                  <a:cs typeface="CiscoSans Thin"/>
                </a:rPr>
                <a:t>Free Up Wireless With Faster Wired Network Offload </a:t>
              </a:r>
              <a:endParaRPr lang="en-US" sz="1467" dirty="0">
                <a:solidFill>
                  <a:srgbClr val="CBCCE3"/>
                </a:solidFill>
                <a:latin typeface="CiscoSans Thin"/>
                <a:cs typeface="CiscoSans Thin"/>
              </a:endParaRPr>
            </a:p>
          </p:txBody>
        </p:sp>
        <p:grpSp>
          <p:nvGrpSpPr>
            <p:cNvPr id="5" name="Group 4"/>
            <p:cNvGrpSpPr/>
            <p:nvPr/>
          </p:nvGrpSpPr>
          <p:grpSpPr>
            <a:xfrm>
              <a:off x="2249778" y="2777488"/>
              <a:ext cx="623339" cy="550041"/>
              <a:chOff x="-651471" y="2770358"/>
              <a:chExt cx="623339" cy="550041"/>
            </a:xfrm>
          </p:grpSpPr>
          <p:sp>
            <p:nvSpPr>
              <p:cNvPr id="235" name="Oval 234"/>
              <p:cNvSpPr/>
              <p:nvPr/>
            </p:nvSpPr>
            <p:spPr bwMode="auto">
              <a:xfrm flipH="1">
                <a:off x="-651471" y="2770358"/>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grpSp>
            <p:nvGrpSpPr>
              <p:cNvPr id="232" name="Group 231"/>
              <p:cNvGrpSpPr/>
              <p:nvPr/>
            </p:nvGrpSpPr>
            <p:grpSpPr>
              <a:xfrm>
                <a:off x="-564489" y="2937881"/>
                <a:ext cx="536357" cy="239519"/>
                <a:chOff x="-979420" y="2669225"/>
                <a:chExt cx="608288" cy="271641"/>
              </a:xfrm>
            </p:grpSpPr>
            <p:pic>
              <p:nvPicPr>
                <p:cNvPr id="233" name="Picture 232" descr="Gig_Port.ps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420" y="2674217"/>
                  <a:ext cx="287420" cy="266649"/>
                </a:xfrm>
                <a:prstGeom prst="rect">
                  <a:avLst/>
                </a:prstGeom>
              </p:spPr>
            </p:pic>
            <p:sp>
              <p:nvSpPr>
                <p:cNvPr id="234" name="TextBox 233"/>
                <p:cNvSpPr txBox="1"/>
                <p:nvPr/>
              </p:nvSpPr>
              <p:spPr>
                <a:xfrm>
                  <a:off x="-795774" y="2669225"/>
                  <a:ext cx="424642" cy="200651"/>
                </a:xfrm>
                <a:prstGeom prst="rect">
                  <a:avLst/>
                </a:prstGeom>
                <a:noFill/>
              </p:spPr>
              <p:txBody>
                <a:bodyPr wrap="square" rtlCol="0">
                  <a:spAutoFit/>
                </a:bodyPr>
                <a:lstStyle/>
                <a:p>
                  <a:pPr defTabSz="609382"/>
                  <a:r>
                    <a:rPr lang="en-US" sz="933" dirty="0">
                      <a:solidFill>
                        <a:srgbClr val="FFFFFF"/>
                      </a:solidFill>
                      <a:latin typeface="Arial Narrow"/>
                      <a:cs typeface="Arial Narrow"/>
                    </a:rPr>
                    <a:t>Gb+</a:t>
                  </a:r>
                </a:p>
              </p:txBody>
            </p:sp>
          </p:grpSp>
        </p:grpSp>
      </p:grpSp>
      <p:grpSp>
        <p:nvGrpSpPr>
          <p:cNvPr id="4" name="Group 3"/>
          <p:cNvGrpSpPr/>
          <p:nvPr/>
        </p:nvGrpSpPr>
        <p:grpSpPr>
          <a:xfrm>
            <a:off x="7438617" y="2166851"/>
            <a:ext cx="4390331" cy="805533"/>
            <a:chOff x="4818668" y="4253138"/>
            <a:chExt cx="3082421" cy="604150"/>
          </a:xfrm>
        </p:grpSpPr>
        <p:grpSp>
          <p:nvGrpSpPr>
            <p:cNvPr id="147" name="Group 146"/>
            <p:cNvGrpSpPr/>
            <p:nvPr/>
          </p:nvGrpSpPr>
          <p:grpSpPr>
            <a:xfrm>
              <a:off x="4818668" y="4253138"/>
              <a:ext cx="3082421" cy="604150"/>
              <a:chOff x="472898" y="2834928"/>
              <a:chExt cx="3082421" cy="604150"/>
            </a:xfrm>
          </p:grpSpPr>
          <p:sp>
            <p:nvSpPr>
              <p:cNvPr id="148" name="Oval 147"/>
              <p:cNvSpPr/>
              <p:nvPr/>
            </p:nvSpPr>
            <p:spPr bwMode="auto">
              <a:xfrm flipH="1">
                <a:off x="472898" y="2889037"/>
                <a:ext cx="513595"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131309" tIns="65652" rIns="131309" bIns="65652" numCol="1" spcCol="0" rtlCol="0" fromWordArt="0" anchor="ctr" anchorCtr="0" forceAA="0" compatLnSpc="1">
                <a:prstTxWarp prst="textNoShape">
                  <a:avLst/>
                </a:prstTxWarp>
                <a:noAutofit/>
              </a:bodyPr>
              <a:lstStyle/>
              <a:p>
                <a:pPr algn="ctr" defTabSz="813856" eaLnBrk="0" hangingPunct="0">
                  <a:lnSpc>
                    <a:spcPct val="90000"/>
                  </a:lnSpc>
                </a:pPr>
                <a:endParaRPr lang="en-US" sz="2133" dirty="0">
                  <a:solidFill>
                    <a:srgbClr val="676767"/>
                  </a:solidFill>
                </a:endParaRPr>
              </a:p>
            </p:txBody>
          </p:sp>
          <p:sp>
            <p:nvSpPr>
              <p:cNvPr id="149" name="Rectangle 148"/>
              <p:cNvSpPr/>
              <p:nvPr/>
            </p:nvSpPr>
            <p:spPr>
              <a:xfrm>
                <a:off x="1015846" y="2834928"/>
                <a:ext cx="2539473" cy="592566"/>
              </a:xfrm>
              <a:prstGeom prst="rect">
                <a:avLst/>
              </a:prstGeom>
            </p:spPr>
            <p:txBody>
              <a:bodyPr wrap="square">
                <a:spAutoFit/>
              </a:bodyPr>
              <a:lstStyle/>
              <a:p>
                <a:pPr defTabSz="609382"/>
                <a:r>
                  <a:rPr lang="en-US" sz="1600" dirty="0">
                    <a:solidFill>
                      <a:srgbClr val="214794"/>
                    </a:solidFill>
                  </a:rPr>
                  <a:t>Flex Dynamic Frequency Selection</a:t>
                </a:r>
              </a:p>
              <a:p>
                <a:pPr defTabSz="609382"/>
                <a:r>
                  <a:rPr lang="en-US" sz="1467" dirty="0">
                    <a:solidFill>
                      <a:srgbClr val="343434"/>
                    </a:solidFill>
                    <a:latin typeface="CiscoSans Thin"/>
                    <a:cs typeface="CiscoSans Thin"/>
                  </a:rPr>
                  <a:t>Automatically Adjusts So Not to Interfere With Other Radio Systems</a:t>
                </a:r>
              </a:p>
            </p:txBody>
          </p:sp>
        </p:grpSp>
        <p:pic>
          <p:nvPicPr>
            <p:cNvPr id="2" name="Picture 1" descr="Radio Dish.ps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9711" y="4357972"/>
              <a:ext cx="324394" cy="412421"/>
            </a:xfrm>
            <a:prstGeom prst="rect">
              <a:avLst/>
            </a:prstGeom>
          </p:spPr>
        </p:pic>
      </p:grpSp>
      <p:grpSp>
        <p:nvGrpSpPr>
          <p:cNvPr id="17" name="Group 16"/>
          <p:cNvGrpSpPr/>
          <p:nvPr/>
        </p:nvGrpSpPr>
        <p:grpSpPr>
          <a:xfrm>
            <a:off x="5560875" y="3635732"/>
            <a:ext cx="747056" cy="416273"/>
            <a:chOff x="4144711" y="3033538"/>
            <a:chExt cx="560292" cy="312205"/>
          </a:xfrm>
        </p:grpSpPr>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4711" y="3033538"/>
              <a:ext cx="182807" cy="107886"/>
            </a:xfrm>
            <a:prstGeom prst="rect">
              <a:avLst/>
            </a:prstGeom>
          </p:spPr>
        </p:pic>
        <p:pic>
          <p:nvPicPr>
            <p:cNvPr id="159" name="Picture 1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22196" y="3237857"/>
              <a:ext cx="182807" cy="107886"/>
            </a:xfrm>
            <a:prstGeom prst="rect">
              <a:avLst/>
            </a:prstGeom>
          </p:spPr>
        </p:pic>
      </p:grpSp>
      <p:grpSp>
        <p:nvGrpSpPr>
          <p:cNvPr id="49" name="Group 48"/>
          <p:cNvGrpSpPr/>
          <p:nvPr/>
        </p:nvGrpSpPr>
        <p:grpSpPr>
          <a:xfrm>
            <a:off x="4469640" y="1947619"/>
            <a:ext cx="3259705" cy="3200903"/>
            <a:chOff x="4800737" y="-192443"/>
            <a:chExt cx="3236976" cy="3178584"/>
          </a:xfrm>
        </p:grpSpPr>
        <p:sp>
          <p:nvSpPr>
            <p:cNvPr id="92" name="Rounded Rectangle 91"/>
            <p:cNvSpPr/>
            <p:nvPr/>
          </p:nvSpPr>
          <p:spPr>
            <a:xfrm>
              <a:off x="4800737" y="-192443"/>
              <a:ext cx="3236976" cy="3178584"/>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nvGrpSpPr>
            <p:cNvPr id="48" name="Group 47"/>
            <p:cNvGrpSpPr/>
            <p:nvPr/>
          </p:nvGrpSpPr>
          <p:grpSpPr>
            <a:xfrm>
              <a:off x="5213953" y="683154"/>
              <a:ext cx="1002424" cy="2094787"/>
              <a:chOff x="5213953" y="683154"/>
              <a:chExt cx="1002424" cy="2094787"/>
            </a:xfrm>
            <a:scene3d>
              <a:camera prst="isometricTopUp"/>
              <a:lightRig rig="threePt" dir="t"/>
            </a:scene3d>
          </p:grpSpPr>
          <p:sp>
            <p:nvSpPr>
              <p:cNvPr id="46" name="Rounded Rectangle 45"/>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120" name="Rounded Rectangle 119"/>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121" name="Rounded Rectangle 120"/>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122" name="Rounded Rectangle 121"/>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nvGrpSpPr>
            <p:cNvPr id="123" name="Group 122"/>
            <p:cNvGrpSpPr/>
            <p:nvPr/>
          </p:nvGrpSpPr>
          <p:grpSpPr>
            <a:xfrm flipH="1">
              <a:off x="6448428" y="-89875"/>
              <a:ext cx="1002424" cy="2094787"/>
              <a:chOff x="5213953" y="683154"/>
              <a:chExt cx="1002424" cy="2094787"/>
            </a:xfrm>
            <a:scene3d>
              <a:camera prst="isometricTopUp"/>
              <a:lightRig rig="threePt" dir="t"/>
            </a:scene3d>
          </p:grpSpPr>
          <p:sp>
            <p:nvSpPr>
              <p:cNvPr id="124" name="Rounded Rectangle 123"/>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125" name="Rounded Rectangle 124"/>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126" name="Rounded Rectangle 125"/>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127" name="Rounded Rectangle 126"/>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grpSp>
      </p:grpSp>
      <p:grpSp>
        <p:nvGrpSpPr>
          <p:cNvPr id="202" name="Group 201"/>
          <p:cNvGrpSpPr/>
          <p:nvPr/>
        </p:nvGrpSpPr>
        <p:grpSpPr>
          <a:xfrm>
            <a:off x="4469640" y="1952712"/>
            <a:ext cx="3259705" cy="3200903"/>
            <a:chOff x="-2775664" y="1771273"/>
            <a:chExt cx="2444779" cy="2400677"/>
          </a:xfrm>
        </p:grpSpPr>
        <p:sp>
          <p:nvSpPr>
            <p:cNvPr id="203" name="Rounded Rectangle 202"/>
            <p:cNvSpPr/>
            <p:nvPr/>
          </p:nvSpPr>
          <p:spPr>
            <a:xfrm>
              <a:off x="-2775664" y="1771273"/>
              <a:ext cx="2444779"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sp>
          <p:nvSpPr>
            <p:cNvPr id="204" name="Rounded Rectangle 203"/>
            <p:cNvSpPr/>
            <p:nvPr/>
          </p:nvSpPr>
          <p:spPr>
            <a:xfrm>
              <a:off x="-1607007" y="2825267"/>
              <a:ext cx="108477" cy="125612"/>
            </a:xfrm>
            <a:prstGeom prst="roundRect">
              <a:avLst/>
            </a:prstGeom>
            <a:solidFill>
              <a:schemeClr val="accent4"/>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82"/>
              <a:endParaRPr lang="en-US" dirty="0">
                <a:solidFill>
                  <a:srgbClr val="FFFFFF"/>
                </a:solidFill>
              </a:endParaRPr>
            </a:p>
          </p:txBody>
        </p:sp>
        <p:pic>
          <p:nvPicPr>
            <p:cNvPr id="205" name="Picture 2" descr="C:\Users\spius\Pictures\cisco logo blue gradient.png"/>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300251" y="3141424"/>
              <a:ext cx="431312" cy="265176"/>
            </a:xfrm>
            <a:prstGeom prst="rect">
              <a:avLst/>
            </a:prstGeom>
            <a:noFill/>
            <a:ln>
              <a:noFill/>
            </a:ln>
            <a:effectLst/>
            <a:scene3d>
              <a:camera prst="isometricTopUp"/>
              <a:lightRig rig="threePt" dir="t"/>
            </a:scene3d>
            <a:sp3d>
              <a:bevelT h="44450"/>
            </a:sp3d>
            <a:extLst>
              <a:ext uri="{909E8E84-426E-40dd-AFC4-6F175D3DCCD1}">
                <a14:hiddenFill xmlns:a14="http://schemas.microsoft.com/office/drawing/2010/main" xmlns="">
                  <a:solidFill>
                    <a:srgbClr val="FFFFFF"/>
                  </a:solidFill>
                </a14:hiddenFill>
              </a:ext>
            </a:extLst>
          </p:spPr>
        </p:pic>
      </p:grpSp>
      <p:sp>
        <p:nvSpPr>
          <p:cNvPr id="144" name="Title 1"/>
          <p:cNvSpPr txBox="1">
            <a:spLocks/>
          </p:cNvSpPr>
          <p:nvPr/>
        </p:nvSpPr>
        <p:spPr bwMode="auto">
          <a:xfrm>
            <a:off x="349472" y="277729"/>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sz="2667" dirty="0">
                <a:solidFill>
                  <a:schemeClr val="bg2"/>
                </a:solidFill>
              </a:rPr>
              <a:t>Wireless excellence and innovations delivered only by</a:t>
            </a:r>
            <a:br>
              <a:rPr sz="2667" dirty="0">
                <a:solidFill>
                  <a:schemeClr val="bg2"/>
                </a:solidFill>
              </a:rPr>
            </a:br>
            <a:r>
              <a:rPr sz="2667" dirty="0">
                <a:solidFill>
                  <a:schemeClr val="bg2"/>
                </a:solidFill>
              </a:rPr>
              <a:t>Cisco Aironet 2800, 3800 Series Access Points</a:t>
            </a:r>
            <a:br>
              <a:rPr dirty="0"/>
            </a:br>
            <a:endParaRPr sz="2400" dirty="0"/>
          </a:p>
        </p:txBody>
      </p:sp>
      <p:sp>
        <p:nvSpPr>
          <p:cNvPr id="146" name="Rectangle 145"/>
          <p:cNvSpPr/>
          <p:nvPr/>
        </p:nvSpPr>
        <p:spPr>
          <a:xfrm>
            <a:off x="469147" y="1310635"/>
            <a:ext cx="4776568" cy="790088"/>
          </a:xfrm>
          <a:prstGeom prst="rect">
            <a:avLst/>
          </a:prstGeom>
        </p:spPr>
        <p:txBody>
          <a:bodyPr wrap="square">
            <a:spAutoFit/>
          </a:bodyPr>
          <a:lstStyle/>
          <a:p>
            <a:pPr algn="r" defTabSz="609382"/>
            <a:r>
              <a:rPr lang="en-US" sz="1600" dirty="0">
                <a:solidFill>
                  <a:srgbClr val="214794"/>
                </a:solidFill>
              </a:rPr>
              <a:t>Apple Fast Lane</a:t>
            </a:r>
          </a:p>
          <a:p>
            <a:pPr algn="r" defTabSz="609382"/>
            <a:r>
              <a:rPr lang="en-US" sz="1467" dirty="0">
                <a:solidFill>
                  <a:srgbClr val="676767">
                    <a:lumMod val="50000"/>
                  </a:srgbClr>
                </a:solidFill>
                <a:latin typeface="CiscoSans Thin"/>
                <a:cs typeface="CiscoSans Thin"/>
              </a:rPr>
              <a:t>Automatically assures highest priority, fastest performance for trusted apps on trusted Apple devices</a:t>
            </a:r>
            <a:endParaRPr lang="en-US" sz="1467" dirty="0">
              <a:solidFill>
                <a:srgbClr val="2968AF">
                  <a:lumMod val="20000"/>
                  <a:lumOff val="80000"/>
                </a:srgbClr>
              </a:solidFill>
              <a:latin typeface="CiscoSans Thin"/>
              <a:cs typeface="CiscoSans Thin"/>
            </a:endParaRPr>
          </a:p>
        </p:txBody>
      </p:sp>
      <p:grpSp>
        <p:nvGrpSpPr>
          <p:cNvPr id="7" name="Group 6"/>
          <p:cNvGrpSpPr/>
          <p:nvPr/>
        </p:nvGrpSpPr>
        <p:grpSpPr>
          <a:xfrm>
            <a:off x="5239577" y="1452034"/>
            <a:ext cx="696675" cy="761227"/>
            <a:chOff x="3903736" y="1333401"/>
            <a:chExt cx="591205" cy="645984"/>
          </a:xfrm>
        </p:grpSpPr>
        <p:sp>
          <p:nvSpPr>
            <p:cNvPr id="150" name="Oval 149"/>
            <p:cNvSpPr/>
            <p:nvPr/>
          </p:nvSpPr>
          <p:spPr>
            <a:xfrm>
              <a:off x="3903736" y="1333401"/>
              <a:ext cx="591205" cy="645984"/>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venir Next Regular"/>
                <a:cs typeface="Avenir Next Regular"/>
              </a:endParaRPr>
            </a:p>
          </p:txBody>
        </p:sp>
        <p:sp>
          <p:nvSpPr>
            <p:cNvPr id="151" name="Freeform 150"/>
            <p:cNvSpPr>
              <a:spLocks noChangeArrowheads="1"/>
            </p:cNvSpPr>
            <p:nvPr/>
          </p:nvSpPr>
          <p:spPr bwMode="auto">
            <a:xfrm>
              <a:off x="3932179" y="1540629"/>
              <a:ext cx="537801" cy="266735"/>
            </a:xfrm>
            <a:custGeom>
              <a:avLst/>
              <a:gdLst>
                <a:gd name="connsiteX0" fmla="*/ 4243425 w 10078678"/>
                <a:gd name="connsiteY0" fmla="*/ 3905924 h 4574871"/>
                <a:gd name="connsiteX1" fmla="*/ 4384585 w 10078678"/>
                <a:gd name="connsiteY1" fmla="*/ 3941251 h 4574871"/>
                <a:gd name="connsiteX2" fmla="*/ 4481719 w 10078678"/>
                <a:gd name="connsiteY2" fmla="*/ 4304519 h 4574871"/>
                <a:gd name="connsiteX3" fmla="*/ 4393579 w 10078678"/>
                <a:gd name="connsiteY3" fmla="*/ 4446010 h 4574871"/>
                <a:gd name="connsiteX4" fmla="*/ 4048216 w 10078678"/>
                <a:gd name="connsiteY4" fmla="*/ 4534937 h 4574871"/>
                <a:gd name="connsiteX5" fmla="*/ 3950722 w 10078678"/>
                <a:gd name="connsiteY5" fmla="*/ 4180669 h 4574871"/>
                <a:gd name="connsiteX6" fmla="*/ 4039581 w 10078678"/>
                <a:gd name="connsiteY6" fmla="*/ 4038818 h 4574871"/>
                <a:gd name="connsiteX7" fmla="*/ 4243425 w 10078678"/>
                <a:gd name="connsiteY7" fmla="*/ 3905924 h 4574871"/>
                <a:gd name="connsiteX8" fmla="*/ 3594031 w 10078678"/>
                <a:gd name="connsiteY8" fmla="*/ 3485928 h 4574871"/>
                <a:gd name="connsiteX9" fmla="*/ 3774109 w 10078678"/>
                <a:gd name="connsiteY9" fmla="*/ 3534531 h 4574871"/>
                <a:gd name="connsiteX10" fmla="*/ 3889335 w 10078678"/>
                <a:gd name="connsiteY10" fmla="*/ 3986125 h 4574871"/>
                <a:gd name="connsiteX11" fmla="*/ 3712174 w 10078678"/>
                <a:gd name="connsiteY11" fmla="*/ 4305193 h 4574871"/>
                <a:gd name="connsiteX12" fmla="*/ 3269271 w 10078678"/>
                <a:gd name="connsiteY12" fmla="*/ 4420432 h 4574871"/>
                <a:gd name="connsiteX13" fmla="*/ 3154044 w 10078678"/>
                <a:gd name="connsiteY13" fmla="*/ 3968479 h 4574871"/>
                <a:gd name="connsiteX14" fmla="*/ 3340207 w 10078678"/>
                <a:gd name="connsiteY14" fmla="*/ 3649410 h 4574871"/>
                <a:gd name="connsiteX15" fmla="*/ 3594031 w 10078678"/>
                <a:gd name="connsiteY15" fmla="*/ 3485928 h 4574871"/>
                <a:gd name="connsiteX16" fmla="*/ 2987933 w 10078678"/>
                <a:gd name="connsiteY16" fmla="*/ 3039447 h 4574871"/>
                <a:gd name="connsiteX17" fmla="*/ 3170858 w 10078678"/>
                <a:gd name="connsiteY17" fmla="*/ 3081417 h 4574871"/>
                <a:gd name="connsiteX18" fmla="*/ 3286085 w 10078678"/>
                <a:gd name="connsiteY18" fmla="*/ 3533516 h 4574871"/>
                <a:gd name="connsiteX19" fmla="*/ 3108924 w 10078678"/>
                <a:gd name="connsiteY19" fmla="*/ 3852687 h 4574871"/>
                <a:gd name="connsiteX20" fmla="*/ 2666021 w 10078678"/>
                <a:gd name="connsiteY20" fmla="*/ 3976609 h 4574871"/>
                <a:gd name="connsiteX21" fmla="*/ 2550794 w 10078678"/>
                <a:gd name="connsiteY21" fmla="*/ 3515504 h 4574871"/>
                <a:gd name="connsiteX22" fmla="*/ 2727955 w 10078678"/>
                <a:gd name="connsiteY22" fmla="*/ 3205339 h 4574871"/>
                <a:gd name="connsiteX23" fmla="*/ 2987933 w 10078678"/>
                <a:gd name="connsiteY23" fmla="*/ 3039447 h 4574871"/>
                <a:gd name="connsiteX24" fmla="*/ 2399515 w 10078678"/>
                <a:gd name="connsiteY24" fmla="*/ 2506440 h 4574871"/>
                <a:gd name="connsiteX25" fmla="*/ 2576822 w 10078678"/>
                <a:gd name="connsiteY25" fmla="*/ 2551139 h 4574871"/>
                <a:gd name="connsiteX26" fmla="*/ 2691924 w 10078678"/>
                <a:gd name="connsiteY26" fmla="*/ 2984966 h 4574871"/>
                <a:gd name="connsiteX27" fmla="*/ 2638690 w 10078678"/>
                <a:gd name="connsiteY27" fmla="*/ 3064531 h 4574871"/>
                <a:gd name="connsiteX28" fmla="*/ 2222886 w 10078678"/>
                <a:gd name="connsiteY28" fmla="*/ 3180098 h 4574871"/>
                <a:gd name="connsiteX29" fmla="*/ 2107425 w 10078678"/>
                <a:gd name="connsiteY29" fmla="*/ 2736910 h 4574871"/>
                <a:gd name="connsiteX30" fmla="*/ 2152027 w 10078678"/>
                <a:gd name="connsiteY30" fmla="*/ 2665986 h 4574871"/>
                <a:gd name="connsiteX31" fmla="*/ 2399515 w 10078678"/>
                <a:gd name="connsiteY31" fmla="*/ 2506440 h 4574871"/>
                <a:gd name="connsiteX32" fmla="*/ 805968 w 10078678"/>
                <a:gd name="connsiteY32" fmla="*/ 2346618 h 4574871"/>
                <a:gd name="connsiteX33" fmla="*/ 602226 w 10078678"/>
                <a:gd name="connsiteY33" fmla="*/ 2550360 h 4574871"/>
                <a:gd name="connsiteX34" fmla="*/ 805968 w 10078678"/>
                <a:gd name="connsiteY34" fmla="*/ 2754100 h 4574871"/>
                <a:gd name="connsiteX35" fmla="*/ 1009349 w 10078678"/>
                <a:gd name="connsiteY35" fmla="*/ 2550360 h 4574871"/>
                <a:gd name="connsiteX36" fmla="*/ 805968 w 10078678"/>
                <a:gd name="connsiteY36" fmla="*/ 2346618 h 4574871"/>
                <a:gd name="connsiteX37" fmla="*/ 4092114 w 10078678"/>
                <a:gd name="connsiteY37" fmla="*/ 346075 h 4574871"/>
                <a:gd name="connsiteX38" fmla="*/ 3614002 w 10078678"/>
                <a:gd name="connsiteY38" fmla="*/ 948446 h 4574871"/>
                <a:gd name="connsiteX39" fmla="*/ 3702208 w 10078678"/>
                <a:gd name="connsiteY39" fmla="*/ 1595103 h 4574871"/>
                <a:gd name="connsiteX40" fmla="*/ 3976906 w 10078678"/>
                <a:gd name="connsiteY40" fmla="*/ 1692318 h 4574871"/>
                <a:gd name="connsiteX41" fmla="*/ 4331170 w 10078678"/>
                <a:gd name="connsiteY41" fmla="*/ 1515171 h 4574871"/>
                <a:gd name="connsiteX42" fmla="*/ 4499661 w 10078678"/>
                <a:gd name="connsiteY42" fmla="*/ 1267094 h 4574871"/>
                <a:gd name="connsiteX43" fmla="*/ 4765359 w 10078678"/>
                <a:gd name="connsiteY43" fmla="*/ 1125593 h 4574871"/>
                <a:gd name="connsiteX44" fmla="*/ 5287753 w 10078678"/>
                <a:gd name="connsiteY44" fmla="*/ 1373670 h 4574871"/>
                <a:gd name="connsiteX45" fmla="*/ 5766225 w 10078678"/>
                <a:gd name="connsiteY45" fmla="*/ 1736605 h 4574871"/>
                <a:gd name="connsiteX46" fmla="*/ 6474753 w 10078678"/>
                <a:gd name="connsiteY46" fmla="*/ 2347617 h 4574871"/>
                <a:gd name="connsiteX47" fmla="*/ 6899941 w 10078678"/>
                <a:gd name="connsiteY47" fmla="*/ 2710552 h 4574871"/>
                <a:gd name="connsiteX48" fmla="*/ 6952864 w 10078678"/>
                <a:gd name="connsiteY48" fmla="*/ 2763840 h 4574871"/>
                <a:gd name="connsiteX49" fmla="*/ 6944224 w 10078678"/>
                <a:gd name="connsiteY49" fmla="*/ 3171422 h 4574871"/>
                <a:gd name="connsiteX50" fmla="*/ 6492394 w 10078678"/>
                <a:gd name="connsiteY50" fmla="*/ 3224710 h 4574871"/>
                <a:gd name="connsiteX51" fmla="*/ 5624016 w 10078678"/>
                <a:gd name="connsiteY51" fmla="*/ 2480477 h 4574871"/>
                <a:gd name="connsiteX52" fmla="*/ 5535450 w 10078678"/>
                <a:gd name="connsiteY52" fmla="*/ 2639621 h 4574871"/>
                <a:gd name="connsiteX53" fmla="*/ 6200054 w 10078678"/>
                <a:gd name="connsiteY53" fmla="*/ 3198066 h 4574871"/>
                <a:gd name="connsiteX54" fmla="*/ 6244337 w 10078678"/>
                <a:gd name="connsiteY54" fmla="*/ 3667217 h 4574871"/>
                <a:gd name="connsiteX55" fmla="*/ 5792507 w 10078678"/>
                <a:gd name="connsiteY55" fmla="*/ 3711863 h 4574871"/>
                <a:gd name="connsiteX56" fmla="*/ 5154545 w 10078678"/>
                <a:gd name="connsiteY56" fmla="*/ 3171422 h 4574871"/>
                <a:gd name="connsiteX57" fmla="*/ 5048338 w 10078678"/>
                <a:gd name="connsiteY57" fmla="*/ 3277638 h 4574871"/>
                <a:gd name="connsiteX58" fmla="*/ 5438243 w 10078678"/>
                <a:gd name="connsiteY58" fmla="*/ 3614289 h 4574871"/>
                <a:gd name="connsiteX59" fmla="*/ 5482526 w 10078678"/>
                <a:gd name="connsiteY59" fmla="*/ 4048154 h 4574871"/>
                <a:gd name="connsiteX60" fmla="*/ 5066339 w 10078678"/>
                <a:gd name="connsiteY60" fmla="*/ 4083800 h 4574871"/>
                <a:gd name="connsiteX61" fmla="*/ 4543944 w 10078678"/>
                <a:gd name="connsiteY61" fmla="*/ 3640933 h 4574871"/>
                <a:gd name="connsiteX62" fmla="*/ 4384453 w 10078678"/>
                <a:gd name="connsiteY62" fmla="*/ 3693861 h 4574871"/>
                <a:gd name="connsiteX63" fmla="*/ 4783000 w 10078678"/>
                <a:gd name="connsiteY63" fmla="*/ 4030872 h 4574871"/>
                <a:gd name="connsiteX64" fmla="*/ 4818642 w 10078678"/>
                <a:gd name="connsiteY64" fmla="*/ 4402808 h 4574871"/>
                <a:gd name="connsiteX65" fmla="*/ 4543944 w 10078678"/>
                <a:gd name="connsiteY65" fmla="*/ 4482380 h 4574871"/>
                <a:gd name="connsiteX66" fmla="*/ 4579226 w 10078678"/>
                <a:gd name="connsiteY66" fmla="*/ 4420450 h 4574871"/>
                <a:gd name="connsiteX67" fmla="*/ 4437737 w 10078678"/>
                <a:gd name="connsiteY67" fmla="*/ 3835722 h 4574871"/>
                <a:gd name="connsiteX68" fmla="*/ 4224963 w 10078678"/>
                <a:gd name="connsiteY68" fmla="*/ 3773793 h 4574871"/>
                <a:gd name="connsiteX69" fmla="*/ 4065832 w 10078678"/>
                <a:gd name="connsiteY69" fmla="*/ 3809078 h 4574871"/>
                <a:gd name="connsiteX70" fmla="*/ 4047831 w 10078678"/>
                <a:gd name="connsiteY70" fmla="*/ 3702862 h 4574871"/>
                <a:gd name="connsiteX71" fmla="*/ 3844058 w 10078678"/>
                <a:gd name="connsiteY71" fmla="*/ 3419139 h 4574871"/>
                <a:gd name="connsiteX72" fmla="*/ 3614002 w 10078678"/>
                <a:gd name="connsiteY72" fmla="*/ 3357570 h 4574871"/>
                <a:gd name="connsiteX73" fmla="*/ 3454152 w 10078678"/>
                <a:gd name="connsiteY73" fmla="*/ 3383854 h 4574871"/>
                <a:gd name="connsiteX74" fmla="*/ 3232737 w 10078678"/>
                <a:gd name="connsiteY74" fmla="*/ 2967631 h 4574871"/>
                <a:gd name="connsiteX75" fmla="*/ 3011322 w 10078678"/>
                <a:gd name="connsiteY75" fmla="*/ 2905702 h 4574871"/>
                <a:gd name="connsiteX76" fmla="*/ 2825550 w 10078678"/>
                <a:gd name="connsiteY76" fmla="*/ 2949988 h 4574871"/>
                <a:gd name="connsiteX77" fmla="*/ 2648418 w 10078678"/>
                <a:gd name="connsiteY77" fmla="*/ 2444832 h 4574871"/>
                <a:gd name="connsiteX78" fmla="*/ 2444644 w 10078678"/>
                <a:gd name="connsiteY78" fmla="*/ 2382902 h 4574871"/>
                <a:gd name="connsiteX79" fmla="*/ 2125663 w 10078678"/>
                <a:gd name="connsiteY79" fmla="*/ 2533405 h 4574871"/>
                <a:gd name="connsiteX80" fmla="*/ 2993681 w 10078678"/>
                <a:gd name="connsiteY80" fmla="*/ 868514 h 4574871"/>
                <a:gd name="connsiteX81" fmla="*/ 4092114 w 10078678"/>
                <a:gd name="connsiteY81" fmla="*/ 346075 h 4574871"/>
                <a:gd name="connsiteX82" fmla="*/ 5081805 w 10078678"/>
                <a:gd name="connsiteY82" fmla="*/ 212132 h 4574871"/>
                <a:gd name="connsiteX83" fmla="*/ 5394318 w 10078678"/>
                <a:gd name="connsiteY83" fmla="*/ 274645 h 4574871"/>
                <a:gd name="connsiteX84" fmla="*/ 5544776 w 10078678"/>
                <a:gd name="connsiteY84" fmla="*/ 327557 h 4574871"/>
                <a:gd name="connsiteX85" fmla="*/ 6191602 w 10078678"/>
                <a:gd name="connsiteY85" fmla="*/ 566921 h 4574871"/>
                <a:gd name="connsiteX86" fmla="*/ 6456883 w 10078678"/>
                <a:gd name="connsiteY86" fmla="*/ 646469 h 4574871"/>
                <a:gd name="connsiteX87" fmla="*/ 7015162 w 10078678"/>
                <a:gd name="connsiteY87" fmla="*/ 681744 h 4574871"/>
                <a:gd name="connsiteX88" fmla="*/ 8086365 w 10078678"/>
                <a:gd name="connsiteY88" fmla="*/ 2753953 h 4574871"/>
                <a:gd name="connsiteX89" fmla="*/ 7129985 w 10078678"/>
                <a:gd name="connsiteY89" fmla="*/ 2727317 h 4574871"/>
                <a:gd name="connsiteX90" fmla="*/ 7077073 w 10078678"/>
                <a:gd name="connsiteY90" fmla="*/ 2585498 h 4574871"/>
                <a:gd name="connsiteX91" fmla="*/ 7023800 w 10078678"/>
                <a:gd name="connsiteY91" fmla="*/ 2532226 h 4574871"/>
                <a:gd name="connsiteX92" fmla="*/ 4881033 w 10078678"/>
                <a:gd name="connsiteY92" fmla="*/ 965381 h 4574871"/>
                <a:gd name="connsiteX93" fmla="*/ 4473573 w 10078678"/>
                <a:gd name="connsiteY93" fmla="*/ 1106840 h 4574871"/>
                <a:gd name="connsiteX94" fmla="*/ 4225569 w 10078678"/>
                <a:gd name="connsiteY94" fmla="*/ 1434391 h 4574871"/>
                <a:gd name="connsiteX95" fmla="*/ 3773836 w 10078678"/>
                <a:gd name="connsiteY95" fmla="*/ 1496661 h 4574871"/>
                <a:gd name="connsiteX96" fmla="*/ 3720923 w 10078678"/>
                <a:gd name="connsiteY96" fmla="*/ 1027292 h 4574871"/>
                <a:gd name="connsiteX97" fmla="*/ 4234208 w 10078678"/>
                <a:gd name="connsiteY97" fmla="*/ 469376 h 4574871"/>
                <a:gd name="connsiteX98" fmla="*/ 4987218 w 10078678"/>
                <a:gd name="connsiteY98" fmla="*/ 221373 h 4574871"/>
                <a:gd name="connsiteX99" fmla="*/ 5081805 w 10078678"/>
                <a:gd name="connsiteY99" fmla="*/ 212132 h 4574871"/>
                <a:gd name="connsiteX100" fmla="*/ 8139173 w 10078678"/>
                <a:gd name="connsiteY100" fmla="*/ 0 h 4574871"/>
                <a:gd name="connsiteX101" fmla="*/ 10078678 w 10078678"/>
                <a:gd name="connsiteY101" fmla="*/ 2745101 h 4574871"/>
                <a:gd name="connsiteX102" fmla="*/ 8971777 w 10078678"/>
                <a:gd name="connsiteY102" fmla="*/ 3347324 h 4574871"/>
                <a:gd name="connsiteX103" fmla="*/ 8502380 w 10078678"/>
                <a:gd name="connsiteY103" fmla="*/ 3205498 h 4574871"/>
                <a:gd name="connsiteX104" fmla="*/ 8263361 w 10078678"/>
                <a:gd name="connsiteY104" fmla="*/ 2754100 h 4574871"/>
                <a:gd name="connsiteX105" fmla="*/ 7191738 w 10078678"/>
                <a:gd name="connsiteY105" fmla="*/ 681776 h 4574871"/>
                <a:gd name="connsiteX106" fmla="*/ 7129463 w 10078678"/>
                <a:gd name="connsiteY106" fmla="*/ 548948 h 4574871"/>
                <a:gd name="connsiteX107" fmla="*/ 1939866 w 10078678"/>
                <a:gd name="connsiteY107" fmla="*/ 0 h 4574871"/>
                <a:gd name="connsiteX108" fmla="*/ 2949216 w 10078678"/>
                <a:gd name="connsiteY108" fmla="*/ 548948 h 4574871"/>
                <a:gd name="connsiteX109" fmla="*/ 2843025 w 10078678"/>
                <a:gd name="connsiteY109" fmla="*/ 761328 h 4574871"/>
                <a:gd name="connsiteX110" fmla="*/ 1815677 w 10078678"/>
                <a:gd name="connsiteY110" fmla="*/ 2736102 h 4574871"/>
                <a:gd name="connsiteX111" fmla="*/ 1576299 w 10078678"/>
                <a:gd name="connsiteY111" fmla="*/ 3205498 h 4574871"/>
                <a:gd name="connsiteX112" fmla="*/ 1106901 w 10078678"/>
                <a:gd name="connsiteY112" fmla="*/ 3347324 h 4574871"/>
                <a:gd name="connsiteX113" fmla="*/ 0 w 10078678"/>
                <a:gd name="connsiteY113" fmla="*/ 2745101 h 4574871"/>
                <a:gd name="connsiteX114" fmla="*/ 1939866 w 10078678"/>
                <a:gd name="connsiteY114" fmla="*/ 0 h 457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078678" h="4574871">
                  <a:moveTo>
                    <a:pt x="4243425" y="3905924"/>
                  </a:moveTo>
                  <a:cubicBezTo>
                    <a:pt x="4292022" y="3903043"/>
                    <a:pt x="4341415" y="3914654"/>
                    <a:pt x="4384585" y="3941251"/>
                  </a:cubicBezTo>
                  <a:cubicBezTo>
                    <a:pt x="4508341" y="4012176"/>
                    <a:pt x="4552590" y="4171669"/>
                    <a:pt x="4481719" y="4304519"/>
                  </a:cubicBezTo>
                  <a:cubicBezTo>
                    <a:pt x="4481719" y="4304519"/>
                    <a:pt x="4481719" y="4304519"/>
                    <a:pt x="4393579" y="4446010"/>
                  </a:cubicBezTo>
                  <a:cubicBezTo>
                    <a:pt x="4322708" y="4570220"/>
                    <a:pt x="4163336" y="4614503"/>
                    <a:pt x="4048216" y="4534937"/>
                  </a:cubicBezTo>
                  <a:cubicBezTo>
                    <a:pt x="3924100" y="4464011"/>
                    <a:pt x="3879851" y="4304519"/>
                    <a:pt x="3950722" y="4180669"/>
                  </a:cubicBezTo>
                  <a:cubicBezTo>
                    <a:pt x="3950722" y="4180669"/>
                    <a:pt x="3950722" y="4180669"/>
                    <a:pt x="4039581" y="4038818"/>
                  </a:cubicBezTo>
                  <a:cubicBezTo>
                    <a:pt x="4083651" y="3955787"/>
                    <a:pt x="4162432" y="3910727"/>
                    <a:pt x="4243425" y="3905924"/>
                  </a:cubicBezTo>
                  <a:close/>
                  <a:moveTo>
                    <a:pt x="3594031" y="3485928"/>
                  </a:moveTo>
                  <a:cubicBezTo>
                    <a:pt x="3654994" y="3482505"/>
                    <a:pt x="3717665" y="3497934"/>
                    <a:pt x="3774109" y="3534531"/>
                  </a:cubicBezTo>
                  <a:cubicBezTo>
                    <a:pt x="3933625" y="3622761"/>
                    <a:pt x="3977916" y="3826951"/>
                    <a:pt x="3889335" y="3986125"/>
                  </a:cubicBezTo>
                  <a:cubicBezTo>
                    <a:pt x="3889335" y="3986125"/>
                    <a:pt x="3889335" y="3986125"/>
                    <a:pt x="3712174" y="4305193"/>
                  </a:cubicBezTo>
                  <a:cubicBezTo>
                    <a:pt x="3623593" y="4464727"/>
                    <a:pt x="3428788" y="4517665"/>
                    <a:pt x="3269271" y="4420432"/>
                  </a:cubicBezTo>
                  <a:cubicBezTo>
                    <a:pt x="3118756" y="4331842"/>
                    <a:pt x="3065464" y="4128013"/>
                    <a:pt x="3154044" y="3968479"/>
                  </a:cubicBezTo>
                  <a:cubicBezTo>
                    <a:pt x="3154044" y="3968479"/>
                    <a:pt x="3154044" y="3968479"/>
                    <a:pt x="3340207" y="3649410"/>
                  </a:cubicBezTo>
                  <a:cubicBezTo>
                    <a:pt x="3395571" y="3549702"/>
                    <a:pt x="3492427" y="3491632"/>
                    <a:pt x="3594031" y="3485928"/>
                  </a:cubicBezTo>
                  <a:close/>
                  <a:moveTo>
                    <a:pt x="2987933" y="3039447"/>
                  </a:moveTo>
                  <a:cubicBezTo>
                    <a:pt x="3050478" y="3034693"/>
                    <a:pt x="3114415" y="3048050"/>
                    <a:pt x="3170858" y="3081417"/>
                  </a:cubicBezTo>
                  <a:cubicBezTo>
                    <a:pt x="3321733" y="3179042"/>
                    <a:pt x="3374666" y="3373931"/>
                    <a:pt x="3286085" y="3533516"/>
                  </a:cubicBezTo>
                  <a:cubicBezTo>
                    <a:pt x="3286085" y="3533516"/>
                    <a:pt x="3286085" y="3533516"/>
                    <a:pt x="3108924" y="3852687"/>
                  </a:cubicBezTo>
                  <a:cubicBezTo>
                    <a:pt x="3011341" y="4011913"/>
                    <a:pt x="2816536" y="4065228"/>
                    <a:pt x="2666021" y="3976609"/>
                  </a:cubicBezTo>
                  <a:cubicBezTo>
                    <a:pt x="2506504" y="3878985"/>
                    <a:pt x="2462214" y="3675090"/>
                    <a:pt x="2550794" y="3515504"/>
                  </a:cubicBezTo>
                  <a:cubicBezTo>
                    <a:pt x="2550794" y="3515504"/>
                    <a:pt x="2550794" y="3515504"/>
                    <a:pt x="2727955" y="3205339"/>
                  </a:cubicBezTo>
                  <a:cubicBezTo>
                    <a:pt x="2783318" y="3105598"/>
                    <a:pt x="2883691" y="3047369"/>
                    <a:pt x="2987933" y="3039447"/>
                  </a:cubicBezTo>
                  <a:close/>
                  <a:moveTo>
                    <a:pt x="2399515" y="2506440"/>
                  </a:moveTo>
                  <a:cubicBezTo>
                    <a:pt x="2458883" y="2503228"/>
                    <a:pt x="2520306" y="2517792"/>
                    <a:pt x="2576822" y="2551139"/>
                  </a:cubicBezTo>
                  <a:cubicBezTo>
                    <a:pt x="2727174" y="2639344"/>
                    <a:pt x="2771416" y="2834476"/>
                    <a:pt x="2691924" y="2984966"/>
                  </a:cubicBezTo>
                  <a:cubicBezTo>
                    <a:pt x="2691924" y="2984966"/>
                    <a:pt x="2691924" y="2984966"/>
                    <a:pt x="2638690" y="3064531"/>
                  </a:cubicBezTo>
                  <a:cubicBezTo>
                    <a:pt x="2558839" y="3215380"/>
                    <a:pt x="2364605" y="3268303"/>
                    <a:pt x="2222886" y="3180098"/>
                  </a:cubicBezTo>
                  <a:cubicBezTo>
                    <a:pt x="2072175" y="3091172"/>
                    <a:pt x="2019301" y="2896400"/>
                    <a:pt x="2107425" y="2736910"/>
                  </a:cubicBezTo>
                  <a:cubicBezTo>
                    <a:pt x="2107425" y="2736910"/>
                    <a:pt x="2107425" y="2736910"/>
                    <a:pt x="2152027" y="2665986"/>
                  </a:cubicBezTo>
                  <a:cubicBezTo>
                    <a:pt x="2207330" y="2566530"/>
                    <a:pt x="2300568" y="2511795"/>
                    <a:pt x="2399515" y="2506440"/>
                  </a:cubicBezTo>
                  <a:close/>
                  <a:moveTo>
                    <a:pt x="805968" y="2346618"/>
                  </a:moveTo>
                  <a:cubicBezTo>
                    <a:pt x="699777" y="2346618"/>
                    <a:pt x="602226" y="2443809"/>
                    <a:pt x="602226" y="2550360"/>
                  </a:cubicBezTo>
                  <a:cubicBezTo>
                    <a:pt x="602226" y="2665189"/>
                    <a:pt x="699777" y="2754100"/>
                    <a:pt x="805968" y="2754100"/>
                  </a:cubicBezTo>
                  <a:cubicBezTo>
                    <a:pt x="921157" y="2754100"/>
                    <a:pt x="1009349" y="2665189"/>
                    <a:pt x="1009349" y="2550360"/>
                  </a:cubicBezTo>
                  <a:cubicBezTo>
                    <a:pt x="1009349" y="2443809"/>
                    <a:pt x="921157" y="2346618"/>
                    <a:pt x="805968" y="2346618"/>
                  </a:cubicBezTo>
                  <a:close/>
                  <a:moveTo>
                    <a:pt x="4092114" y="346075"/>
                  </a:moveTo>
                  <a:cubicBezTo>
                    <a:pt x="4092114" y="346075"/>
                    <a:pt x="4092114" y="346075"/>
                    <a:pt x="3614002" y="948446"/>
                  </a:cubicBezTo>
                  <a:cubicBezTo>
                    <a:pt x="3463152" y="1151877"/>
                    <a:pt x="3507435" y="1444601"/>
                    <a:pt x="3702208" y="1595103"/>
                  </a:cubicBezTo>
                  <a:cubicBezTo>
                    <a:pt x="3782133" y="1665674"/>
                    <a:pt x="3870699" y="1692318"/>
                    <a:pt x="3976906" y="1692318"/>
                  </a:cubicBezTo>
                  <a:cubicBezTo>
                    <a:pt x="4109755" y="1692318"/>
                    <a:pt x="4242964" y="1630389"/>
                    <a:pt x="4331170" y="1515171"/>
                  </a:cubicBezTo>
                  <a:cubicBezTo>
                    <a:pt x="4393454" y="1435239"/>
                    <a:pt x="4437737" y="1338025"/>
                    <a:pt x="4499661" y="1267094"/>
                  </a:cubicBezTo>
                  <a:cubicBezTo>
                    <a:pt x="4570586" y="1187162"/>
                    <a:pt x="4668152" y="1143235"/>
                    <a:pt x="4765359" y="1125593"/>
                  </a:cubicBezTo>
                  <a:cubicBezTo>
                    <a:pt x="4969132" y="1089947"/>
                    <a:pt x="5136903" y="1267094"/>
                    <a:pt x="5287753" y="1373670"/>
                  </a:cubicBezTo>
                  <a:cubicBezTo>
                    <a:pt x="5455885" y="1488527"/>
                    <a:pt x="5615375" y="1603745"/>
                    <a:pt x="5766225" y="1736605"/>
                  </a:cubicBezTo>
                  <a:cubicBezTo>
                    <a:pt x="6004921" y="1940396"/>
                    <a:pt x="6244337" y="2144186"/>
                    <a:pt x="6474753" y="2347617"/>
                  </a:cubicBezTo>
                  <a:cubicBezTo>
                    <a:pt x="6616602" y="2471476"/>
                    <a:pt x="6758091" y="2586693"/>
                    <a:pt x="6899941" y="2710552"/>
                  </a:cubicBezTo>
                  <a:cubicBezTo>
                    <a:pt x="6917582" y="2728555"/>
                    <a:pt x="6935223" y="2746198"/>
                    <a:pt x="6952864" y="2763840"/>
                  </a:cubicBezTo>
                  <a:cubicBezTo>
                    <a:pt x="7041790" y="2887699"/>
                    <a:pt x="7041790" y="3056204"/>
                    <a:pt x="6944224" y="3171422"/>
                  </a:cubicBezTo>
                  <a:cubicBezTo>
                    <a:pt x="6829016" y="3312923"/>
                    <a:pt x="6625243" y="3339567"/>
                    <a:pt x="6492394" y="3224710"/>
                  </a:cubicBezTo>
                  <a:cubicBezTo>
                    <a:pt x="6492394" y="3224710"/>
                    <a:pt x="6492394" y="3224710"/>
                    <a:pt x="5624016" y="2480477"/>
                  </a:cubicBezTo>
                  <a:cubicBezTo>
                    <a:pt x="5606375" y="2515763"/>
                    <a:pt x="5579733" y="2569051"/>
                    <a:pt x="5535450" y="2639621"/>
                  </a:cubicBezTo>
                  <a:cubicBezTo>
                    <a:pt x="5535450" y="2639621"/>
                    <a:pt x="5535450" y="2639621"/>
                    <a:pt x="6200054" y="3198066"/>
                  </a:cubicBezTo>
                  <a:cubicBezTo>
                    <a:pt x="6332903" y="3312923"/>
                    <a:pt x="6350544" y="3525715"/>
                    <a:pt x="6244337" y="3667217"/>
                  </a:cubicBezTo>
                  <a:cubicBezTo>
                    <a:pt x="6129129" y="3809078"/>
                    <a:pt x="5925356" y="3827081"/>
                    <a:pt x="5792507" y="3711863"/>
                  </a:cubicBezTo>
                  <a:cubicBezTo>
                    <a:pt x="5792507" y="3711863"/>
                    <a:pt x="5792507" y="3711863"/>
                    <a:pt x="5154545" y="3171422"/>
                  </a:cubicBezTo>
                  <a:cubicBezTo>
                    <a:pt x="5119262" y="3206707"/>
                    <a:pt x="5083620" y="3241992"/>
                    <a:pt x="5048338" y="3277638"/>
                  </a:cubicBezTo>
                  <a:cubicBezTo>
                    <a:pt x="5048338" y="3277638"/>
                    <a:pt x="5048338" y="3277638"/>
                    <a:pt x="5438243" y="3614289"/>
                  </a:cubicBezTo>
                  <a:cubicBezTo>
                    <a:pt x="5571092" y="3720505"/>
                    <a:pt x="5588733" y="3915294"/>
                    <a:pt x="5482526" y="4048154"/>
                  </a:cubicBezTo>
                  <a:cubicBezTo>
                    <a:pt x="5376319" y="4172373"/>
                    <a:pt x="5190187" y="4190016"/>
                    <a:pt x="5066339" y="4083800"/>
                  </a:cubicBezTo>
                  <a:cubicBezTo>
                    <a:pt x="5066339" y="4083800"/>
                    <a:pt x="5066339" y="4083800"/>
                    <a:pt x="4543944" y="3640933"/>
                  </a:cubicBezTo>
                  <a:cubicBezTo>
                    <a:pt x="4491020" y="3658575"/>
                    <a:pt x="4437737" y="3685219"/>
                    <a:pt x="4384453" y="3693861"/>
                  </a:cubicBezTo>
                  <a:cubicBezTo>
                    <a:pt x="4384453" y="3693861"/>
                    <a:pt x="4384453" y="3693861"/>
                    <a:pt x="4783000" y="4030872"/>
                  </a:cubicBezTo>
                  <a:cubicBezTo>
                    <a:pt x="4889567" y="4128086"/>
                    <a:pt x="4906848" y="4287590"/>
                    <a:pt x="4818642" y="4402808"/>
                  </a:cubicBezTo>
                  <a:cubicBezTo>
                    <a:pt x="4756358" y="4482380"/>
                    <a:pt x="4641510" y="4517665"/>
                    <a:pt x="4543944" y="4482380"/>
                  </a:cubicBezTo>
                  <a:cubicBezTo>
                    <a:pt x="4543944" y="4482380"/>
                    <a:pt x="4543944" y="4482380"/>
                    <a:pt x="4579226" y="4420450"/>
                  </a:cubicBezTo>
                  <a:cubicBezTo>
                    <a:pt x="4703435" y="4216660"/>
                    <a:pt x="4632510" y="3950939"/>
                    <a:pt x="4437737" y="3835722"/>
                  </a:cubicBezTo>
                  <a:cubicBezTo>
                    <a:pt x="4366812" y="3791435"/>
                    <a:pt x="4295887" y="3773793"/>
                    <a:pt x="4224963" y="3773793"/>
                  </a:cubicBezTo>
                  <a:cubicBezTo>
                    <a:pt x="4172039" y="3773793"/>
                    <a:pt x="4109755" y="3782794"/>
                    <a:pt x="4065832" y="3809078"/>
                  </a:cubicBezTo>
                  <a:cubicBezTo>
                    <a:pt x="4065832" y="3773793"/>
                    <a:pt x="4056472" y="3738147"/>
                    <a:pt x="4047831" y="3702862"/>
                  </a:cubicBezTo>
                  <a:cubicBezTo>
                    <a:pt x="4021189" y="3579003"/>
                    <a:pt x="3941624" y="3481429"/>
                    <a:pt x="3844058" y="3419139"/>
                  </a:cubicBezTo>
                  <a:cubicBezTo>
                    <a:pt x="3773133" y="3375213"/>
                    <a:pt x="3693568" y="3357570"/>
                    <a:pt x="3614002" y="3357570"/>
                  </a:cubicBezTo>
                  <a:cubicBezTo>
                    <a:pt x="3560719" y="3357570"/>
                    <a:pt x="3507435" y="3366211"/>
                    <a:pt x="3454152" y="3383854"/>
                  </a:cubicBezTo>
                  <a:cubicBezTo>
                    <a:pt x="3463152" y="3224710"/>
                    <a:pt x="3383227" y="3056204"/>
                    <a:pt x="3232737" y="2967631"/>
                  </a:cubicBezTo>
                  <a:cubicBezTo>
                    <a:pt x="3162172" y="2932346"/>
                    <a:pt x="3091248" y="2905702"/>
                    <a:pt x="3011322" y="2905702"/>
                  </a:cubicBezTo>
                  <a:cubicBezTo>
                    <a:pt x="2949398" y="2905702"/>
                    <a:pt x="2887474" y="2923344"/>
                    <a:pt x="2825550" y="2949988"/>
                  </a:cubicBezTo>
                  <a:cubicBezTo>
                    <a:pt x="2896475" y="2763840"/>
                    <a:pt x="2825550" y="2542407"/>
                    <a:pt x="2648418" y="2444832"/>
                  </a:cubicBezTo>
                  <a:cubicBezTo>
                    <a:pt x="2586134" y="2409546"/>
                    <a:pt x="2515569" y="2382902"/>
                    <a:pt x="2444644" y="2382902"/>
                  </a:cubicBezTo>
                  <a:cubicBezTo>
                    <a:pt x="2320436" y="2382902"/>
                    <a:pt x="2205228" y="2444832"/>
                    <a:pt x="2125663" y="2533405"/>
                  </a:cubicBezTo>
                  <a:cubicBezTo>
                    <a:pt x="2125663" y="2533405"/>
                    <a:pt x="2125663" y="2533405"/>
                    <a:pt x="2993681" y="868514"/>
                  </a:cubicBezTo>
                  <a:cubicBezTo>
                    <a:pt x="3224096" y="682366"/>
                    <a:pt x="3463152" y="460932"/>
                    <a:pt x="4092114" y="346075"/>
                  </a:cubicBezTo>
                  <a:close/>
                  <a:moveTo>
                    <a:pt x="5081805" y="212132"/>
                  </a:moveTo>
                  <a:cubicBezTo>
                    <a:pt x="5198327" y="217886"/>
                    <a:pt x="5361113" y="261147"/>
                    <a:pt x="5394318" y="274645"/>
                  </a:cubicBezTo>
                  <a:cubicBezTo>
                    <a:pt x="5447591" y="292282"/>
                    <a:pt x="5491864" y="309919"/>
                    <a:pt x="5544776" y="327557"/>
                  </a:cubicBezTo>
                  <a:cubicBezTo>
                    <a:pt x="5757145" y="407105"/>
                    <a:pt x="5969874" y="487013"/>
                    <a:pt x="6191602" y="566921"/>
                  </a:cubicBezTo>
                  <a:cubicBezTo>
                    <a:pt x="6279789" y="602195"/>
                    <a:pt x="6368696" y="628831"/>
                    <a:pt x="6456883" y="646469"/>
                  </a:cubicBezTo>
                  <a:cubicBezTo>
                    <a:pt x="6633977" y="681744"/>
                    <a:pt x="6811071" y="690742"/>
                    <a:pt x="7015162" y="681744"/>
                  </a:cubicBezTo>
                  <a:lnTo>
                    <a:pt x="8086365" y="2753953"/>
                  </a:lnTo>
                  <a:cubicBezTo>
                    <a:pt x="7891994" y="2718319"/>
                    <a:pt x="7369350" y="2665047"/>
                    <a:pt x="7129985" y="2727317"/>
                  </a:cubicBezTo>
                  <a:cubicBezTo>
                    <a:pt x="7121346" y="2674045"/>
                    <a:pt x="7103349" y="2629772"/>
                    <a:pt x="7077073" y="2585498"/>
                  </a:cubicBezTo>
                  <a:cubicBezTo>
                    <a:pt x="7059075" y="2567861"/>
                    <a:pt x="7041798" y="2550224"/>
                    <a:pt x="7023800" y="2532226"/>
                  </a:cubicBezTo>
                  <a:cubicBezTo>
                    <a:pt x="6881981" y="2408405"/>
                    <a:pt x="5110680" y="947744"/>
                    <a:pt x="4881033" y="965381"/>
                  </a:cubicBezTo>
                  <a:cubicBezTo>
                    <a:pt x="4810124" y="965381"/>
                    <a:pt x="4642028" y="965381"/>
                    <a:pt x="4473573" y="1106840"/>
                  </a:cubicBezTo>
                  <a:cubicBezTo>
                    <a:pt x="4394024" y="1169110"/>
                    <a:pt x="4225569" y="1434391"/>
                    <a:pt x="4225569" y="1434391"/>
                  </a:cubicBezTo>
                  <a:cubicBezTo>
                    <a:pt x="4119385" y="1576209"/>
                    <a:pt x="3915654" y="1602845"/>
                    <a:pt x="3773836" y="1496661"/>
                  </a:cubicBezTo>
                  <a:cubicBezTo>
                    <a:pt x="3641374" y="1381479"/>
                    <a:pt x="3614739" y="1177749"/>
                    <a:pt x="3720923" y="1027292"/>
                  </a:cubicBezTo>
                  <a:cubicBezTo>
                    <a:pt x="3720923" y="1027292"/>
                    <a:pt x="4172657" y="496012"/>
                    <a:pt x="4234208" y="469376"/>
                  </a:cubicBezTo>
                  <a:cubicBezTo>
                    <a:pt x="4446937" y="354193"/>
                    <a:pt x="4987218" y="221373"/>
                    <a:pt x="4987218" y="221373"/>
                  </a:cubicBezTo>
                  <a:cubicBezTo>
                    <a:pt x="5009265" y="212464"/>
                    <a:pt x="5042965" y="210214"/>
                    <a:pt x="5081805" y="212132"/>
                  </a:cubicBezTo>
                  <a:close/>
                  <a:moveTo>
                    <a:pt x="8139173" y="0"/>
                  </a:moveTo>
                  <a:cubicBezTo>
                    <a:pt x="8139173" y="0"/>
                    <a:pt x="8139173" y="0"/>
                    <a:pt x="10078678" y="2745101"/>
                  </a:cubicBezTo>
                  <a:cubicBezTo>
                    <a:pt x="10078678" y="2745101"/>
                    <a:pt x="10078678" y="2745101"/>
                    <a:pt x="8971777" y="3347324"/>
                  </a:cubicBezTo>
                  <a:cubicBezTo>
                    <a:pt x="8803313" y="3444515"/>
                    <a:pt x="8590932" y="3382601"/>
                    <a:pt x="8502380" y="3205498"/>
                  </a:cubicBezTo>
                  <a:cubicBezTo>
                    <a:pt x="8502380" y="3205498"/>
                    <a:pt x="8502380" y="3205498"/>
                    <a:pt x="8263361" y="2754100"/>
                  </a:cubicBezTo>
                  <a:cubicBezTo>
                    <a:pt x="8263361" y="2754100"/>
                    <a:pt x="8263361" y="2754100"/>
                    <a:pt x="7191738" y="681776"/>
                  </a:cubicBezTo>
                  <a:cubicBezTo>
                    <a:pt x="7191738" y="681776"/>
                    <a:pt x="7191738" y="681776"/>
                    <a:pt x="7129463" y="548948"/>
                  </a:cubicBezTo>
                  <a:close/>
                  <a:moveTo>
                    <a:pt x="1939866" y="0"/>
                  </a:moveTo>
                  <a:lnTo>
                    <a:pt x="2949216" y="548948"/>
                  </a:lnTo>
                  <a:cubicBezTo>
                    <a:pt x="2949216" y="548948"/>
                    <a:pt x="2949216" y="548948"/>
                    <a:pt x="2843025" y="761328"/>
                  </a:cubicBezTo>
                  <a:cubicBezTo>
                    <a:pt x="2843025" y="761328"/>
                    <a:pt x="2843025" y="761328"/>
                    <a:pt x="1815677" y="2736102"/>
                  </a:cubicBezTo>
                  <a:cubicBezTo>
                    <a:pt x="1815677" y="2736102"/>
                    <a:pt x="1815677" y="2736102"/>
                    <a:pt x="1576299" y="3205498"/>
                  </a:cubicBezTo>
                  <a:cubicBezTo>
                    <a:pt x="1488106" y="3382601"/>
                    <a:pt x="1275366" y="3444515"/>
                    <a:pt x="1106901" y="3347324"/>
                  </a:cubicBezTo>
                  <a:cubicBezTo>
                    <a:pt x="1106901" y="3347324"/>
                    <a:pt x="1106901" y="3347324"/>
                    <a:pt x="0" y="2745101"/>
                  </a:cubicBezTo>
                  <a:cubicBezTo>
                    <a:pt x="0" y="2745101"/>
                    <a:pt x="0" y="2745101"/>
                    <a:pt x="1939866" y="0"/>
                  </a:cubicBezTo>
                  <a:close/>
                </a:path>
              </a:pathLst>
            </a:custGeom>
            <a:solidFill>
              <a:schemeClr val="bg1"/>
            </a:solidFill>
            <a:ln>
              <a:noFill/>
            </a:ln>
            <a:effectLst/>
          </p:spPr>
          <p:txBody>
            <a:bodyPr wrap="square" anchor="ctr">
              <a:noAutofit/>
            </a:bodyPr>
            <a:lstStyle/>
            <a:p>
              <a:endParaRPr lang="en-US" sz="1600">
                <a:latin typeface="Avenir Next Regular"/>
                <a:cs typeface="Avenir Next Regular"/>
              </a:endParaRPr>
            </a:p>
          </p:txBody>
        </p:sp>
      </p:grpSp>
    </p:spTree>
    <p:extLst>
      <p:ext uri="{BB962C8B-B14F-4D97-AF65-F5344CB8AC3E}">
        <p14:creationId xmlns:p14="http://schemas.microsoft.com/office/powerpoint/2010/main" val="5818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387585" y="2678981"/>
            <a:ext cx="4405145" cy="2020151"/>
          </a:xfrm>
          <a:prstGeom prst="rect">
            <a:avLst/>
          </a:prstGeom>
        </p:spPr>
      </p:pic>
      <p:sp>
        <p:nvSpPr>
          <p:cNvPr id="5" name="Title 4"/>
          <p:cNvSpPr>
            <a:spLocks noGrp="1"/>
          </p:cNvSpPr>
          <p:nvPr>
            <p:ph type="title" idx="4294967295"/>
          </p:nvPr>
        </p:nvSpPr>
        <p:spPr>
          <a:xfrm>
            <a:off x="387350" y="263525"/>
            <a:ext cx="11804650" cy="854075"/>
          </a:xfrm>
          <a:prstGeom prst="rect">
            <a:avLst/>
          </a:prstGeom>
        </p:spPr>
        <p:txBody>
          <a:bodyPr/>
          <a:lstStyle/>
          <a:p>
            <a:r>
              <a:rPr lang="en-US" dirty="0"/>
              <a:t>AP-4800 is a more advanced AP than the AP-3800</a:t>
            </a:r>
            <a:br>
              <a:rPr lang="en-US" dirty="0"/>
            </a:br>
            <a:r>
              <a:rPr lang="en-US" sz="1600" dirty="0"/>
              <a:t>Similar to the AP-3800i but it has an additional Flexible Radio for Analytics + Advanced </a:t>
            </a:r>
            <a:r>
              <a:rPr lang="en-US" sz="1600" dirty="0" err="1"/>
              <a:t>Hyperlocation</a:t>
            </a:r>
            <a:r>
              <a:rPr lang="en-US" sz="1600" dirty="0"/>
              <a:t> antenna array</a:t>
            </a:r>
            <a:endParaRPr lang="en-US" dirty="0"/>
          </a:p>
        </p:txBody>
      </p:sp>
      <p:sp>
        <p:nvSpPr>
          <p:cNvPr id="4" name="Rectangle 3"/>
          <p:cNvSpPr/>
          <p:nvPr/>
        </p:nvSpPr>
        <p:spPr>
          <a:xfrm>
            <a:off x="2935857" y="1585169"/>
            <a:ext cx="7711127" cy="830997"/>
          </a:xfrm>
          <a:prstGeom prst="rect">
            <a:avLst/>
          </a:prstGeom>
        </p:spPr>
        <p:txBody>
          <a:bodyPr wrap="square">
            <a:spAutoFit/>
          </a:bodyPr>
          <a:lstStyle/>
          <a:p>
            <a:pPr marL="380990" indent="-380990" defTabSz="609585" eaLnBrk="0" hangingPunct="0">
              <a:buFont typeface="Arial" panose="020B0604020202020204" pitchFamily="34" charset="0"/>
              <a:buChar char="•"/>
              <a:defRPr/>
            </a:pPr>
            <a:r>
              <a:rPr lang="en-US" sz="1600" dirty="0">
                <a:solidFill>
                  <a:srgbClr val="58585B"/>
                </a:solidFill>
                <a:latin typeface="Arial"/>
                <a:ea typeface="ＭＳ Ｐゴシック" panose="020B0600070205080204" pitchFamily="34" charset="-128"/>
                <a:cs typeface="+mn-cs"/>
              </a:rPr>
              <a:t>Location Array antenna is now integrated</a:t>
            </a:r>
          </a:p>
          <a:p>
            <a:pPr marL="380990" indent="-380990" defTabSz="609585" eaLnBrk="0" hangingPunct="0">
              <a:buFont typeface="Arial" panose="020B0604020202020204" pitchFamily="34" charset="0"/>
              <a:buChar char="•"/>
              <a:defRPr/>
            </a:pPr>
            <a:r>
              <a:rPr lang="en-US" sz="1600" dirty="0">
                <a:solidFill>
                  <a:srgbClr val="58585B"/>
                </a:solidFill>
                <a:latin typeface="Arial"/>
                <a:ea typeface="ＭＳ Ｐゴシック" panose="020B0600070205080204" pitchFamily="34" charset="-128"/>
                <a:cs typeface="+mn-cs"/>
              </a:rPr>
              <a:t>Bluetooth Low Energy radio is now integrated</a:t>
            </a:r>
          </a:p>
          <a:p>
            <a:pPr marL="380990" indent="-380990" defTabSz="609585" eaLnBrk="0" hangingPunct="0">
              <a:buFont typeface="Arial" panose="020B0604020202020204" pitchFamily="34" charset="0"/>
              <a:buChar char="•"/>
              <a:defRPr/>
            </a:pPr>
            <a:r>
              <a:rPr lang="en-US" sz="1600" dirty="0">
                <a:solidFill>
                  <a:srgbClr val="58585B"/>
                </a:solidFill>
                <a:latin typeface="Arial"/>
                <a:ea typeface="ＭＳ Ｐゴシック" panose="020B0600070205080204" pitchFamily="34" charset="-128"/>
                <a:cs typeface="+mn-cs"/>
              </a:rPr>
              <a:t>Embedded analytics/location radio is now integrated</a:t>
            </a:r>
          </a:p>
        </p:txBody>
      </p:sp>
      <p:pic>
        <p:nvPicPr>
          <p:cNvPr id="9" name="Picture 8"/>
          <p:cNvPicPr>
            <a:picLocks noChangeAspect="1"/>
          </p:cNvPicPr>
          <p:nvPr/>
        </p:nvPicPr>
        <p:blipFill>
          <a:blip r:embed="rId4"/>
          <a:stretch>
            <a:fillRect/>
          </a:stretch>
        </p:blipFill>
        <p:spPr>
          <a:xfrm>
            <a:off x="8678022" y="2355093"/>
            <a:ext cx="2479145" cy="2809967"/>
          </a:xfrm>
          <a:prstGeom prst="rect">
            <a:avLst/>
          </a:prstGeom>
        </p:spPr>
      </p:pic>
      <p:pic>
        <p:nvPicPr>
          <p:cNvPr id="8" name="Picture 7"/>
          <p:cNvPicPr>
            <a:picLocks noChangeAspect="1"/>
          </p:cNvPicPr>
          <p:nvPr/>
        </p:nvPicPr>
        <p:blipFill>
          <a:blip r:embed="rId5"/>
          <a:stretch>
            <a:fillRect/>
          </a:stretch>
        </p:blipFill>
        <p:spPr>
          <a:xfrm>
            <a:off x="427872" y="2480548"/>
            <a:ext cx="2094729" cy="2313760"/>
          </a:xfrm>
          <a:prstGeom prst="rect">
            <a:avLst/>
          </a:prstGeom>
        </p:spPr>
      </p:pic>
      <p:sp>
        <p:nvSpPr>
          <p:cNvPr id="10" name="Rectangle 9"/>
          <p:cNvSpPr/>
          <p:nvPr/>
        </p:nvSpPr>
        <p:spPr>
          <a:xfrm>
            <a:off x="483616" y="6198342"/>
            <a:ext cx="11537757" cy="6711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0" hangingPunct="0">
              <a:defRPr/>
            </a:pPr>
            <a:endParaRPr lang="en-US" sz="2400" dirty="0">
              <a:solidFill>
                <a:srgbClr val="FFFFFF"/>
              </a:solidFill>
              <a:latin typeface="CiscoSansTT ExtraLight"/>
            </a:endParaRPr>
          </a:p>
        </p:txBody>
      </p:sp>
      <p:sp>
        <p:nvSpPr>
          <p:cNvPr id="2" name="Rectangle 1"/>
          <p:cNvSpPr/>
          <p:nvPr/>
        </p:nvSpPr>
        <p:spPr>
          <a:xfrm>
            <a:off x="362081" y="4794309"/>
            <a:ext cx="2154757" cy="830997"/>
          </a:xfrm>
          <a:prstGeom prst="rect">
            <a:avLst/>
          </a:prstGeom>
        </p:spPr>
        <p:txBody>
          <a:bodyPr wrap="none">
            <a:spAutoFit/>
          </a:bodyPr>
          <a:lstStyle/>
          <a:p>
            <a:pPr defTabSz="609585" eaLnBrk="0" hangingPunct="0">
              <a:defRPr/>
            </a:pPr>
            <a:r>
              <a:rPr lang="en-US" sz="2400" dirty="0" err="1">
                <a:solidFill>
                  <a:srgbClr val="58585B"/>
                </a:solidFill>
                <a:latin typeface="Arial" panose="020B0604020202020204" pitchFamily="34" charset="0"/>
                <a:ea typeface="ＭＳ Ｐゴシック" panose="020B0600070205080204" pitchFamily="34" charset="-128"/>
                <a:cs typeface="+mn-cs"/>
              </a:rPr>
              <a:t>Hyperlocation</a:t>
            </a:r>
            <a:r>
              <a:rPr lang="en-US" sz="2400" dirty="0">
                <a:solidFill>
                  <a:srgbClr val="58585B"/>
                </a:solidFill>
                <a:latin typeface="Arial" panose="020B0604020202020204" pitchFamily="34" charset="0"/>
                <a:ea typeface="ＭＳ Ｐゴシック" panose="020B0600070205080204" pitchFamily="34" charset="-128"/>
                <a:cs typeface="+mn-cs"/>
              </a:rPr>
              <a:t> </a:t>
            </a:r>
          </a:p>
          <a:p>
            <a:pPr defTabSz="609585" eaLnBrk="0" hangingPunct="0">
              <a:defRPr/>
            </a:pPr>
            <a:r>
              <a:rPr lang="en-US" sz="2400" dirty="0">
                <a:solidFill>
                  <a:srgbClr val="58585B"/>
                </a:solidFill>
                <a:latin typeface="Arial" panose="020B0604020202020204" pitchFamily="34" charset="0"/>
                <a:ea typeface="ＭＳ Ｐゴシック" panose="020B0600070205080204" pitchFamily="34" charset="-128"/>
                <a:cs typeface="+mn-cs"/>
              </a:rPr>
              <a:t>antenna array</a:t>
            </a:r>
          </a:p>
        </p:txBody>
      </p:sp>
      <p:sp>
        <p:nvSpPr>
          <p:cNvPr id="3" name="Rectangle 2"/>
          <p:cNvSpPr/>
          <p:nvPr/>
        </p:nvSpPr>
        <p:spPr>
          <a:xfrm>
            <a:off x="4323007" y="5444041"/>
            <a:ext cx="6126428" cy="461665"/>
          </a:xfrm>
          <a:prstGeom prst="rect">
            <a:avLst/>
          </a:prstGeom>
        </p:spPr>
        <p:txBody>
          <a:bodyPr wrap="square">
            <a:spAutoFit/>
          </a:bodyPr>
          <a:lstStyle/>
          <a:p>
            <a:pPr defTabSz="609585" eaLnBrk="0" hangingPunct="0">
              <a:defRPr/>
            </a:pPr>
            <a:r>
              <a:rPr lang="en-US" sz="2400" dirty="0">
                <a:solidFill>
                  <a:srgbClr val="58585B"/>
                </a:solidFill>
                <a:latin typeface="Arial" panose="020B0604020202020204" pitchFamily="34" charset="0"/>
                <a:ea typeface="ＭＳ Ｐゴシック" panose="020B0600070205080204" pitchFamily="34" charset="-128"/>
                <a:cs typeface="+mn-cs"/>
              </a:rPr>
              <a:t> </a:t>
            </a:r>
          </a:p>
        </p:txBody>
      </p:sp>
      <p:sp>
        <p:nvSpPr>
          <p:cNvPr id="6" name="Rectangle 5"/>
          <p:cNvSpPr/>
          <p:nvPr/>
        </p:nvSpPr>
        <p:spPr>
          <a:xfrm>
            <a:off x="2453674" y="2753219"/>
            <a:ext cx="904415" cy="1569660"/>
          </a:xfrm>
          <a:prstGeom prst="rect">
            <a:avLst/>
          </a:prstGeom>
        </p:spPr>
        <p:txBody>
          <a:bodyPr wrap="none">
            <a:spAutoFit/>
          </a:bodyPr>
          <a:lstStyle/>
          <a:p>
            <a:pPr defTabSz="609585" eaLnBrk="0" hangingPunct="0">
              <a:defRPr/>
            </a:pPr>
            <a:r>
              <a:rPr lang="en-US" sz="9600" dirty="0">
                <a:solidFill>
                  <a:srgbClr val="049FD9">
                    <a:lumMod val="50000"/>
                  </a:srgbClr>
                </a:solidFill>
                <a:latin typeface="Arial" panose="020B0604020202020204" pitchFamily="34" charset="0"/>
                <a:ea typeface="ＭＳ Ｐゴシック" panose="020B0600070205080204" pitchFamily="34" charset="-128"/>
                <a:cs typeface="+mn-cs"/>
              </a:rPr>
              <a:t>+</a:t>
            </a:r>
          </a:p>
        </p:txBody>
      </p:sp>
      <p:sp>
        <p:nvSpPr>
          <p:cNvPr id="7" name="Rectangle 6"/>
          <p:cNvSpPr/>
          <p:nvPr/>
        </p:nvSpPr>
        <p:spPr>
          <a:xfrm>
            <a:off x="7813038" y="2914501"/>
            <a:ext cx="784189" cy="1323439"/>
          </a:xfrm>
          <a:prstGeom prst="rect">
            <a:avLst/>
          </a:prstGeom>
        </p:spPr>
        <p:txBody>
          <a:bodyPr wrap="none">
            <a:spAutoFit/>
          </a:bodyPr>
          <a:lstStyle/>
          <a:p>
            <a:pPr defTabSz="609585" eaLnBrk="0" hangingPunct="0">
              <a:defRPr/>
            </a:pPr>
            <a:r>
              <a:rPr lang="en-US" sz="8000" dirty="0">
                <a:solidFill>
                  <a:srgbClr val="049FD9">
                    <a:lumMod val="50000"/>
                  </a:srgbClr>
                </a:solidFill>
                <a:latin typeface="Arial" panose="020B0604020202020204" pitchFamily="34" charset="0"/>
                <a:ea typeface="ＭＳ Ｐゴシック" panose="020B0600070205080204" pitchFamily="34" charset="-128"/>
                <a:cs typeface="+mn-cs"/>
              </a:rPr>
              <a:t>=</a:t>
            </a:r>
          </a:p>
        </p:txBody>
      </p:sp>
      <p:grpSp>
        <p:nvGrpSpPr>
          <p:cNvPr id="15" name="Group 10">
            <a:extLst>
              <a:ext uri="{FF2B5EF4-FFF2-40B4-BE49-F238E27FC236}">
                <a16:creationId xmlns:a16="http://schemas.microsoft.com/office/drawing/2014/main" id="{A534773F-36F4-0A49-A486-19739392274D}"/>
              </a:ext>
            </a:extLst>
          </p:cNvPr>
          <p:cNvGrpSpPr>
            <a:grpSpLocks noChangeAspect="1"/>
          </p:cNvGrpSpPr>
          <p:nvPr/>
        </p:nvGrpSpPr>
        <p:grpSpPr bwMode="auto">
          <a:xfrm>
            <a:off x="3418040" y="4794308"/>
            <a:ext cx="551949" cy="307571"/>
            <a:chOff x="-8" y="-50"/>
            <a:chExt cx="5791" cy="3227"/>
          </a:xfrm>
        </p:grpSpPr>
        <p:sp>
          <p:nvSpPr>
            <p:cNvPr id="16" name="Freeform 11">
              <a:extLst>
                <a:ext uri="{FF2B5EF4-FFF2-40B4-BE49-F238E27FC236}">
                  <a16:creationId xmlns:a16="http://schemas.microsoft.com/office/drawing/2014/main" id="{D4475772-5AF1-714B-A8C1-B9D8B0DA28F1}"/>
                </a:ext>
              </a:extLst>
            </p:cNvPr>
            <p:cNvSpPr>
              <a:spLocks noEditPoints="1"/>
            </p:cNvSpPr>
            <p:nvPr/>
          </p:nvSpPr>
          <p:spPr bwMode="auto">
            <a:xfrm>
              <a:off x="284" y="759"/>
              <a:ext cx="5239" cy="1743"/>
            </a:xfrm>
            <a:custGeom>
              <a:avLst/>
              <a:gdLst>
                <a:gd name="T0" fmla="*/ 325 w 7244"/>
                <a:gd name="T1" fmla="*/ 2413 h 2413"/>
                <a:gd name="T2" fmla="*/ 0 w 7244"/>
                <a:gd name="T3" fmla="*/ 2087 h 2413"/>
                <a:gd name="T4" fmla="*/ 0 w 7244"/>
                <a:gd name="T5" fmla="*/ 326 h 2413"/>
                <a:gd name="T6" fmla="*/ 325 w 7244"/>
                <a:gd name="T7" fmla="*/ 0 h 2413"/>
                <a:gd name="T8" fmla="*/ 651 w 7244"/>
                <a:gd name="T9" fmla="*/ 326 h 2413"/>
                <a:gd name="T10" fmla="*/ 651 w 7244"/>
                <a:gd name="T11" fmla="*/ 2087 h 2413"/>
                <a:gd name="T12" fmla="*/ 325 w 7244"/>
                <a:gd name="T13" fmla="*/ 2413 h 2413"/>
                <a:gd name="T14" fmla="*/ 7244 w 7244"/>
                <a:gd name="T15" fmla="*/ 2087 h 2413"/>
                <a:gd name="T16" fmla="*/ 7244 w 7244"/>
                <a:gd name="T17" fmla="*/ 326 h 2413"/>
                <a:gd name="T18" fmla="*/ 6918 w 7244"/>
                <a:gd name="T19" fmla="*/ 0 h 2413"/>
                <a:gd name="T20" fmla="*/ 6592 w 7244"/>
                <a:gd name="T21" fmla="*/ 326 h 2413"/>
                <a:gd name="T22" fmla="*/ 6592 w 7244"/>
                <a:gd name="T23" fmla="*/ 2087 h 2413"/>
                <a:gd name="T24" fmla="*/ 6918 w 7244"/>
                <a:gd name="T25" fmla="*/ 2413 h 2413"/>
                <a:gd name="T26" fmla="*/ 7244 w 7244"/>
                <a:gd name="T27" fmla="*/ 2087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4" h="2413">
                  <a:moveTo>
                    <a:pt x="325" y="2413"/>
                  </a:moveTo>
                  <a:cubicBezTo>
                    <a:pt x="145" y="2413"/>
                    <a:pt x="0" y="2267"/>
                    <a:pt x="0" y="2087"/>
                  </a:cubicBezTo>
                  <a:cubicBezTo>
                    <a:pt x="0" y="326"/>
                    <a:pt x="0" y="326"/>
                    <a:pt x="0" y="326"/>
                  </a:cubicBezTo>
                  <a:cubicBezTo>
                    <a:pt x="0" y="146"/>
                    <a:pt x="145" y="0"/>
                    <a:pt x="325" y="0"/>
                  </a:cubicBezTo>
                  <a:cubicBezTo>
                    <a:pt x="506" y="0"/>
                    <a:pt x="651" y="146"/>
                    <a:pt x="651" y="326"/>
                  </a:cubicBezTo>
                  <a:cubicBezTo>
                    <a:pt x="651" y="2087"/>
                    <a:pt x="651" y="2087"/>
                    <a:pt x="651" y="2087"/>
                  </a:cubicBezTo>
                  <a:cubicBezTo>
                    <a:pt x="651" y="2267"/>
                    <a:pt x="506" y="2413"/>
                    <a:pt x="325" y="2413"/>
                  </a:cubicBezTo>
                  <a:close/>
                  <a:moveTo>
                    <a:pt x="7244" y="2087"/>
                  </a:moveTo>
                  <a:cubicBezTo>
                    <a:pt x="7244" y="326"/>
                    <a:pt x="7244" y="326"/>
                    <a:pt x="7244" y="326"/>
                  </a:cubicBezTo>
                  <a:cubicBezTo>
                    <a:pt x="7244" y="146"/>
                    <a:pt x="7098" y="0"/>
                    <a:pt x="6918" y="0"/>
                  </a:cubicBezTo>
                  <a:cubicBezTo>
                    <a:pt x="6738" y="0"/>
                    <a:pt x="6592" y="146"/>
                    <a:pt x="6592" y="326"/>
                  </a:cubicBezTo>
                  <a:cubicBezTo>
                    <a:pt x="6592" y="2087"/>
                    <a:pt x="6592" y="2087"/>
                    <a:pt x="6592" y="2087"/>
                  </a:cubicBezTo>
                  <a:cubicBezTo>
                    <a:pt x="6592" y="2267"/>
                    <a:pt x="6738" y="2413"/>
                    <a:pt x="6918" y="2413"/>
                  </a:cubicBezTo>
                  <a:cubicBezTo>
                    <a:pt x="7098" y="2413"/>
                    <a:pt x="7244" y="2267"/>
                    <a:pt x="7244" y="208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Arial" charset="0"/>
                <a:ea typeface="ＭＳ Ｐゴシック" charset="0"/>
                <a:cs typeface="+mn-cs"/>
              </a:endParaRPr>
            </a:p>
          </p:txBody>
        </p:sp>
        <p:sp>
          <p:nvSpPr>
            <p:cNvPr id="17" name="Freeform 12">
              <a:extLst>
                <a:ext uri="{FF2B5EF4-FFF2-40B4-BE49-F238E27FC236}">
                  <a16:creationId xmlns:a16="http://schemas.microsoft.com/office/drawing/2014/main" id="{1230E28F-C189-E940-AD25-E052BE18D68D}"/>
                </a:ext>
              </a:extLst>
            </p:cNvPr>
            <p:cNvSpPr>
              <a:spLocks noEditPoints="1"/>
            </p:cNvSpPr>
            <p:nvPr/>
          </p:nvSpPr>
          <p:spPr bwMode="auto">
            <a:xfrm>
              <a:off x="1133" y="853"/>
              <a:ext cx="3540" cy="1507"/>
            </a:xfrm>
            <a:custGeom>
              <a:avLst/>
              <a:gdLst>
                <a:gd name="T0" fmla="*/ 326 w 4895"/>
                <a:gd name="T1" fmla="*/ 2086 h 2086"/>
                <a:gd name="T2" fmla="*/ 0 w 4895"/>
                <a:gd name="T3" fmla="*/ 1760 h 2086"/>
                <a:gd name="T4" fmla="*/ 0 w 4895"/>
                <a:gd name="T5" fmla="*/ 326 h 2086"/>
                <a:gd name="T6" fmla="*/ 326 w 4895"/>
                <a:gd name="T7" fmla="*/ 0 h 2086"/>
                <a:gd name="T8" fmla="*/ 652 w 4895"/>
                <a:gd name="T9" fmla="*/ 326 h 2086"/>
                <a:gd name="T10" fmla="*/ 652 w 4895"/>
                <a:gd name="T11" fmla="*/ 1760 h 2086"/>
                <a:gd name="T12" fmla="*/ 326 w 4895"/>
                <a:gd name="T13" fmla="*/ 2086 h 2086"/>
                <a:gd name="T14" fmla="*/ 4895 w 4895"/>
                <a:gd name="T15" fmla="*/ 1760 h 2086"/>
                <a:gd name="T16" fmla="*/ 4895 w 4895"/>
                <a:gd name="T17" fmla="*/ 326 h 2086"/>
                <a:gd name="T18" fmla="*/ 4569 w 4895"/>
                <a:gd name="T19" fmla="*/ 0 h 2086"/>
                <a:gd name="T20" fmla="*/ 4243 w 4895"/>
                <a:gd name="T21" fmla="*/ 326 h 2086"/>
                <a:gd name="T22" fmla="*/ 4243 w 4895"/>
                <a:gd name="T23" fmla="*/ 1760 h 2086"/>
                <a:gd name="T24" fmla="*/ 4569 w 4895"/>
                <a:gd name="T25" fmla="*/ 2086 h 2086"/>
                <a:gd name="T26" fmla="*/ 4895 w 4895"/>
                <a:gd name="T27" fmla="*/ 1760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95" h="2086">
                  <a:moveTo>
                    <a:pt x="326" y="2086"/>
                  </a:moveTo>
                  <a:cubicBezTo>
                    <a:pt x="146" y="2086"/>
                    <a:pt x="0" y="1940"/>
                    <a:pt x="0" y="1760"/>
                  </a:cubicBezTo>
                  <a:cubicBezTo>
                    <a:pt x="0" y="326"/>
                    <a:pt x="0" y="326"/>
                    <a:pt x="0" y="326"/>
                  </a:cubicBezTo>
                  <a:cubicBezTo>
                    <a:pt x="0" y="146"/>
                    <a:pt x="146" y="0"/>
                    <a:pt x="326" y="0"/>
                  </a:cubicBezTo>
                  <a:cubicBezTo>
                    <a:pt x="506" y="0"/>
                    <a:pt x="652" y="146"/>
                    <a:pt x="652" y="326"/>
                  </a:cubicBezTo>
                  <a:cubicBezTo>
                    <a:pt x="652" y="1760"/>
                    <a:pt x="652" y="1760"/>
                    <a:pt x="652" y="1760"/>
                  </a:cubicBezTo>
                  <a:cubicBezTo>
                    <a:pt x="652" y="1940"/>
                    <a:pt x="506" y="2086"/>
                    <a:pt x="326" y="2086"/>
                  </a:cubicBezTo>
                  <a:close/>
                  <a:moveTo>
                    <a:pt x="4895" y="1760"/>
                  </a:moveTo>
                  <a:cubicBezTo>
                    <a:pt x="4895" y="326"/>
                    <a:pt x="4895" y="326"/>
                    <a:pt x="4895" y="326"/>
                  </a:cubicBezTo>
                  <a:cubicBezTo>
                    <a:pt x="4895" y="146"/>
                    <a:pt x="4749" y="0"/>
                    <a:pt x="4569" y="0"/>
                  </a:cubicBezTo>
                  <a:cubicBezTo>
                    <a:pt x="4389" y="0"/>
                    <a:pt x="4243" y="146"/>
                    <a:pt x="4243" y="326"/>
                  </a:cubicBezTo>
                  <a:cubicBezTo>
                    <a:pt x="4243" y="1760"/>
                    <a:pt x="4243" y="1760"/>
                    <a:pt x="4243" y="1760"/>
                  </a:cubicBezTo>
                  <a:cubicBezTo>
                    <a:pt x="4243" y="1940"/>
                    <a:pt x="4389" y="2086"/>
                    <a:pt x="4569" y="2086"/>
                  </a:cubicBezTo>
                  <a:cubicBezTo>
                    <a:pt x="4749" y="2086"/>
                    <a:pt x="4895" y="1940"/>
                    <a:pt x="4895" y="1760"/>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Arial" charset="0"/>
                <a:ea typeface="ＭＳ Ｐゴシック" charset="0"/>
                <a:cs typeface="+mn-cs"/>
              </a:endParaRPr>
            </a:p>
          </p:txBody>
        </p:sp>
        <p:sp>
          <p:nvSpPr>
            <p:cNvPr id="18" name="Freeform 13">
              <a:extLst>
                <a:ext uri="{FF2B5EF4-FFF2-40B4-BE49-F238E27FC236}">
                  <a16:creationId xmlns:a16="http://schemas.microsoft.com/office/drawing/2014/main" id="{27E9C280-464E-BE42-B03E-2B4B3C776859}"/>
                </a:ext>
              </a:extLst>
            </p:cNvPr>
            <p:cNvSpPr>
              <a:spLocks/>
            </p:cNvSpPr>
            <p:nvPr/>
          </p:nvSpPr>
          <p:spPr bwMode="auto">
            <a:xfrm>
              <a:off x="-8" y="-50"/>
              <a:ext cx="5791" cy="3227"/>
            </a:xfrm>
            <a:custGeom>
              <a:avLst/>
              <a:gdLst>
                <a:gd name="T0" fmla="*/ 7574 w 8008"/>
                <a:gd name="T1" fmla="*/ 3794 h 4467"/>
                <a:gd name="T2" fmla="*/ 5751 w 8008"/>
                <a:gd name="T3" fmla="*/ 3398 h 4467"/>
                <a:gd name="T4" fmla="*/ 4402 w 8008"/>
                <a:gd name="T5" fmla="*/ 2307 h 4467"/>
                <a:gd name="T6" fmla="*/ 5748 w 8008"/>
                <a:gd name="T7" fmla="*/ 1244 h 4467"/>
                <a:gd name="T8" fmla="*/ 7572 w 8008"/>
                <a:gd name="T9" fmla="*/ 854 h 4467"/>
                <a:gd name="T10" fmla="*/ 7965 w 8008"/>
                <a:gd name="T11" fmla="*/ 613 h 4467"/>
                <a:gd name="T12" fmla="*/ 7725 w 8008"/>
                <a:gd name="T13" fmla="*/ 220 h 4467"/>
                <a:gd name="T14" fmla="*/ 5455 w 8008"/>
                <a:gd name="T15" fmla="*/ 662 h 4467"/>
                <a:gd name="T16" fmla="*/ 3987 w 8008"/>
                <a:gd name="T17" fmla="*/ 1790 h 4467"/>
                <a:gd name="T18" fmla="*/ 2849 w 8008"/>
                <a:gd name="T19" fmla="*/ 778 h 4467"/>
                <a:gd name="T20" fmla="*/ 314 w 8008"/>
                <a:gd name="T21" fmla="*/ 162 h 4467"/>
                <a:gd name="T22" fmla="*/ 13 w 8008"/>
                <a:gd name="T23" fmla="*/ 510 h 4467"/>
                <a:gd name="T24" fmla="*/ 361 w 8008"/>
                <a:gd name="T25" fmla="*/ 812 h 4467"/>
                <a:gd name="T26" fmla="*/ 2533 w 8008"/>
                <a:gd name="T27" fmla="*/ 1348 h 4467"/>
                <a:gd name="T28" fmla="*/ 3563 w 8008"/>
                <a:gd name="T29" fmla="*/ 2304 h 4467"/>
                <a:gd name="T30" fmla="*/ 2533 w 8008"/>
                <a:gd name="T31" fmla="*/ 3248 h 4467"/>
                <a:gd name="T32" fmla="*/ 360 w 8008"/>
                <a:gd name="T33" fmla="*/ 3775 h 4467"/>
                <a:gd name="T34" fmla="*/ 13 w 8008"/>
                <a:gd name="T35" fmla="*/ 4077 h 4467"/>
                <a:gd name="T36" fmla="*/ 315 w 8008"/>
                <a:gd name="T37" fmla="*/ 4426 h 4467"/>
                <a:gd name="T38" fmla="*/ 477 w 8008"/>
                <a:gd name="T39" fmla="*/ 4430 h 4467"/>
                <a:gd name="T40" fmla="*/ 2845 w 8008"/>
                <a:gd name="T41" fmla="*/ 3821 h 4467"/>
                <a:gd name="T42" fmla="*/ 3984 w 8008"/>
                <a:gd name="T43" fmla="*/ 2822 h 4467"/>
                <a:gd name="T44" fmla="*/ 5452 w 8008"/>
                <a:gd name="T45" fmla="*/ 3977 h 4467"/>
                <a:gd name="T46" fmla="*/ 7292 w 8008"/>
                <a:gd name="T47" fmla="*/ 4467 h 4467"/>
                <a:gd name="T48" fmla="*/ 7726 w 8008"/>
                <a:gd name="T49" fmla="*/ 4427 h 4467"/>
                <a:gd name="T50" fmla="*/ 7964 w 8008"/>
                <a:gd name="T51" fmla="*/ 4037 h 4467"/>
                <a:gd name="T52" fmla="*/ 7574 w 8008"/>
                <a:gd name="T53" fmla="*/ 3794 h 4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08" h="4467">
                  <a:moveTo>
                    <a:pt x="7574" y="3794"/>
                  </a:moveTo>
                  <a:cubicBezTo>
                    <a:pt x="7566" y="3795"/>
                    <a:pt x="6829" y="3952"/>
                    <a:pt x="5751" y="3398"/>
                  </a:cubicBezTo>
                  <a:cubicBezTo>
                    <a:pt x="5102" y="3060"/>
                    <a:pt x="4719" y="2684"/>
                    <a:pt x="4402" y="2307"/>
                  </a:cubicBezTo>
                  <a:cubicBezTo>
                    <a:pt x="4718" y="1937"/>
                    <a:pt x="5101" y="1569"/>
                    <a:pt x="5748" y="1244"/>
                  </a:cubicBezTo>
                  <a:cubicBezTo>
                    <a:pt x="6828" y="698"/>
                    <a:pt x="7568" y="853"/>
                    <a:pt x="7572" y="854"/>
                  </a:cubicBezTo>
                  <a:cubicBezTo>
                    <a:pt x="7747" y="896"/>
                    <a:pt x="7923" y="788"/>
                    <a:pt x="7965" y="613"/>
                  </a:cubicBezTo>
                  <a:cubicBezTo>
                    <a:pt x="8008" y="438"/>
                    <a:pt x="7900" y="262"/>
                    <a:pt x="7725" y="220"/>
                  </a:cubicBezTo>
                  <a:cubicBezTo>
                    <a:pt x="7686" y="211"/>
                    <a:pt x="6764" y="0"/>
                    <a:pt x="5455" y="662"/>
                  </a:cubicBezTo>
                  <a:cubicBezTo>
                    <a:pt x="4759" y="1011"/>
                    <a:pt x="4326" y="1406"/>
                    <a:pt x="3987" y="1790"/>
                  </a:cubicBezTo>
                  <a:cubicBezTo>
                    <a:pt x="3693" y="1425"/>
                    <a:pt x="3366" y="1062"/>
                    <a:pt x="2849" y="778"/>
                  </a:cubicBezTo>
                  <a:cubicBezTo>
                    <a:pt x="1594" y="78"/>
                    <a:pt x="366" y="158"/>
                    <a:pt x="314" y="162"/>
                  </a:cubicBezTo>
                  <a:cubicBezTo>
                    <a:pt x="135" y="175"/>
                    <a:pt x="1" y="330"/>
                    <a:pt x="13" y="510"/>
                  </a:cubicBezTo>
                  <a:cubicBezTo>
                    <a:pt x="26" y="689"/>
                    <a:pt x="181" y="825"/>
                    <a:pt x="361" y="812"/>
                  </a:cubicBezTo>
                  <a:cubicBezTo>
                    <a:pt x="371" y="811"/>
                    <a:pt x="1453" y="746"/>
                    <a:pt x="2533" y="1348"/>
                  </a:cubicBezTo>
                  <a:cubicBezTo>
                    <a:pt x="2993" y="1601"/>
                    <a:pt x="3265" y="1928"/>
                    <a:pt x="3563" y="2304"/>
                  </a:cubicBezTo>
                  <a:cubicBezTo>
                    <a:pt x="3266" y="2677"/>
                    <a:pt x="2994" y="3000"/>
                    <a:pt x="2533" y="3248"/>
                  </a:cubicBezTo>
                  <a:cubicBezTo>
                    <a:pt x="1457" y="3838"/>
                    <a:pt x="378" y="3776"/>
                    <a:pt x="360" y="3775"/>
                  </a:cubicBezTo>
                  <a:cubicBezTo>
                    <a:pt x="181" y="3763"/>
                    <a:pt x="25" y="3898"/>
                    <a:pt x="13" y="4077"/>
                  </a:cubicBezTo>
                  <a:cubicBezTo>
                    <a:pt x="0" y="4257"/>
                    <a:pt x="135" y="4413"/>
                    <a:pt x="315" y="4426"/>
                  </a:cubicBezTo>
                  <a:cubicBezTo>
                    <a:pt x="325" y="4426"/>
                    <a:pt x="382" y="4430"/>
                    <a:pt x="477" y="4430"/>
                  </a:cubicBezTo>
                  <a:cubicBezTo>
                    <a:pt x="858" y="4430"/>
                    <a:pt x="1843" y="4370"/>
                    <a:pt x="2845" y="3821"/>
                  </a:cubicBezTo>
                  <a:cubicBezTo>
                    <a:pt x="3363" y="3541"/>
                    <a:pt x="3690" y="3182"/>
                    <a:pt x="3984" y="2822"/>
                  </a:cubicBezTo>
                  <a:cubicBezTo>
                    <a:pt x="4323" y="3211"/>
                    <a:pt x="4756" y="3615"/>
                    <a:pt x="5452" y="3977"/>
                  </a:cubicBezTo>
                  <a:cubicBezTo>
                    <a:pt x="6243" y="4384"/>
                    <a:pt x="6892" y="4467"/>
                    <a:pt x="7292" y="4467"/>
                  </a:cubicBezTo>
                  <a:cubicBezTo>
                    <a:pt x="7556" y="4467"/>
                    <a:pt x="7711" y="4431"/>
                    <a:pt x="7726" y="4427"/>
                  </a:cubicBezTo>
                  <a:cubicBezTo>
                    <a:pt x="7900" y="4385"/>
                    <a:pt x="8005" y="4211"/>
                    <a:pt x="7964" y="4037"/>
                  </a:cubicBezTo>
                  <a:cubicBezTo>
                    <a:pt x="7923" y="3862"/>
                    <a:pt x="7748" y="3755"/>
                    <a:pt x="7574" y="37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Arial" charset="0"/>
                <a:ea typeface="ＭＳ Ｐゴシック" charset="0"/>
                <a:cs typeface="+mn-cs"/>
              </a:endParaRPr>
            </a:p>
          </p:txBody>
        </p:sp>
      </p:grpSp>
      <p:sp>
        <p:nvSpPr>
          <p:cNvPr id="11" name="Rectangle 10"/>
          <p:cNvSpPr/>
          <p:nvPr/>
        </p:nvSpPr>
        <p:spPr>
          <a:xfrm>
            <a:off x="3990298" y="4675010"/>
            <a:ext cx="3728585" cy="830997"/>
          </a:xfrm>
          <a:prstGeom prst="rect">
            <a:avLst/>
          </a:prstGeom>
        </p:spPr>
        <p:txBody>
          <a:bodyPr wrap="none">
            <a:spAutoFit/>
          </a:bodyPr>
          <a:lstStyle/>
          <a:p>
            <a:pPr defTabSz="609585" eaLnBrk="0" hangingPunct="0">
              <a:defRPr/>
            </a:pPr>
            <a:r>
              <a:rPr lang="en-US" sz="2400" dirty="0">
                <a:solidFill>
                  <a:srgbClr val="58585B"/>
                </a:solidFill>
                <a:latin typeface="Arial" panose="020B0604020202020204" pitchFamily="34" charset="0"/>
                <a:ea typeface="ＭＳ Ｐゴシック" panose="020B0600070205080204" pitchFamily="34" charset="-128"/>
                <a:cs typeface="+mn-cs"/>
              </a:rPr>
              <a:t>DNA Analytics, Monitoring</a:t>
            </a:r>
          </a:p>
          <a:p>
            <a:pPr defTabSz="609585" eaLnBrk="0" hangingPunct="0">
              <a:defRPr/>
            </a:pPr>
            <a:r>
              <a:rPr lang="en-US" sz="2400" dirty="0">
                <a:solidFill>
                  <a:srgbClr val="58585B"/>
                </a:solidFill>
                <a:latin typeface="Arial" panose="020B0604020202020204" pitchFamily="34" charset="0"/>
                <a:ea typeface="ＭＳ Ｐゴシック" panose="020B0600070205080204" pitchFamily="34" charset="-128"/>
                <a:cs typeface="+mn-cs"/>
              </a:rPr>
              <a:t>and Location Radio </a:t>
            </a:r>
          </a:p>
        </p:txBody>
      </p:sp>
      <p:sp>
        <p:nvSpPr>
          <p:cNvPr id="19" name="Rectangle 18"/>
          <p:cNvSpPr/>
          <p:nvPr/>
        </p:nvSpPr>
        <p:spPr>
          <a:xfrm>
            <a:off x="8912345" y="5180697"/>
            <a:ext cx="1981633" cy="830997"/>
          </a:xfrm>
          <a:prstGeom prst="rect">
            <a:avLst/>
          </a:prstGeom>
        </p:spPr>
        <p:txBody>
          <a:bodyPr wrap="none">
            <a:spAutoFit/>
          </a:bodyPr>
          <a:lstStyle/>
          <a:p>
            <a:pPr defTabSz="609585" eaLnBrk="0" hangingPunct="0">
              <a:defRPr/>
            </a:pPr>
            <a:r>
              <a:rPr lang="en-US" sz="2400" dirty="0">
                <a:solidFill>
                  <a:srgbClr val="58585B"/>
                </a:solidFill>
                <a:latin typeface="Arial" panose="020B0604020202020204" pitchFamily="34" charset="0"/>
                <a:ea typeface="ＭＳ Ｐゴシック" panose="020B0600070205080204" pitchFamily="34" charset="-128"/>
                <a:cs typeface="+mn-cs"/>
              </a:rPr>
              <a:t>AP-4800</a:t>
            </a:r>
          </a:p>
          <a:p>
            <a:pPr defTabSz="609585" eaLnBrk="0" hangingPunct="0">
              <a:defRPr/>
            </a:pPr>
            <a:r>
              <a:rPr lang="en-US" sz="2400" dirty="0">
                <a:solidFill>
                  <a:srgbClr val="58585B"/>
                </a:solidFill>
                <a:latin typeface="Arial" panose="020B0604020202020204" pitchFamily="34" charset="0"/>
                <a:ea typeface="ＭＳ Ｐゴシック" panose="020B0600070205080204" pitchFamily="34" charset="-128"/>
                <a:cs typeface="+mn-cs"/>
              </a:rPr>
              <a:t>Best in Class</a:t>
            </a:r>
          </a:p>
        </p:txBody>
      </p:sp>
    </p:spTree>
    <p:extLst>
      <p:ext uri="{BB962C8B-B14F-4D97-AF65-F5344CB8AC3E}">
        <p14:creationId xmlns:p14="http://schemas.microsoft.com/office/powerpoint/2010/main" val="10982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2"/>
            </p:custDataLst>
          </p:nvPr>
        </p:nvGraphicFramePr>
        <p:xfrm>
          <a:off x="2117" y="2118"/>
          <a:ext cx="2116" cy="2116"/>
        </p:xfrm>
        <a:graphic>
          <a:graphicData uri="http://schemas.openxmlformats.org/presentationml/2006/ole">
            <mc:AlternateContent xmlns:mc="http://schemas.openxmlformats.org/markup-compatibility/2006">
              <mc:Choice xmlns:v="urn:schemas-microsoft-com:vml" Requires="v">
                <p:oleObj spid="_x0000_s21555" name="think-cell Slide" r:id="rId5" imgW="381" imgH="286" progId="TCLayout.ActiveDocument.1">
                  <p:embed/>
                </p:oleObj>
              </mc:Choice>
              <mc:Fallback>
                <p:oleObj name="think-cell Slide" r:id="rId5" imgW="381" imgH="286" progId="TCLayout.ActiveDocument.1">
                  <p:embed/>
                  <p:pic>
                    <p:nvPicPr>
                      <p:cNvPr id="35" name="Object 34"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30"/>
          <p:cNvGrpSpPr/>
          <p:nvPr/>
        </p:nvGrpSpPr>
        <p:grpSpPr>
          <a:xfrm>
            <a:off x="2521655" y="1127652"/>
            <a:ext cx="8948928" cy="1158240"/>
            <a:chOff x="2441963" y="1073150"/>
            <a:chExt cx="6418191" cy="644843"/>
          </a:xfrm>
        </p:grpSpPr>
        <p:cxnSp>
          <p:nvCxnSpPr>
            <p:cNvPr id="5" name="Straight Connector 4"/>
            <p:cNvCxnSpPr/>
            <p:nvPr/>
          </p:nvCxnSpPr>
          <p:spPr>
            <a:xfrm>
              <a:off x="2441963" y="1073150"/>
              <a:ext cx="0" cy="6400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41963" y="1077913"/>
              <a:ext cx="6418191" cy="640080"/>
            </a:xfrm>
            <a:prstGeom prst="rect">
              <a:avLst/>
            </a:prstGeom>
            <a:solidFill>
              <a:schemeClr val="accent2">
                <a:lumMod val="20000"/>
                <a:lumOff val="80000"/>
                <a:alpha val="20000"/>
              </a:schemeClr>
            </a:solidFill>
          </p:spPr>
          <p:txBody>
            <a:bodyPr wrap="square" lIns="243840" rtlCol="0" anchor="ctr" anchorCtr="0">
              <a:noAutofit/>
            </a:bodyPr>
            <a:lstStyle/>
            <a:p>
              <a:r>
                <a:rPr lang="en-US" sz="1867" b="1" dirty="0">
                  <a:solidFill>
                    <a:schemeClr val="accent2">
                      <a:lumMod val="75000"/>
                    </a:schemeClr>
                  </a:solidFill>
                  <a:latin typeface="+mj-lt"/>
                </a:rPr>
                <a:t>1815i</a:t>
              </a:r>
              <a:r>
                <a:rPr lang="en-US" sz="1867" dirty="0">
                  <a:solidFill>
                    <a:schemeClr val="accent2">
                      <a:lumMod val="75000"/>
                    </a:schemeClr>
                  </a:solidFill>
                  <a:latin typeface="+mj-lt"/>
                </a:rPr>
                <a:t> is the infrastructure access point that suits organizations of all industries looking to provide enterprise-level networks at a fraction of the cost</a:t>
              </a:r>
            </a:p>
          </p:txBody>
        </p:sp>
        <p:cxnSp>
          <p:nvCxnSpPr>
            <p:cNvPr id="7" name="Straight Connector 6"/>
            <p:cNvCxnSpPr/>
            <p:nvPr/>
          </p:nvCxnSpPr>
          <p:spPr>
            <a:xfrm>
              <a:off x="8860154" y="1077913"/>
              <a:ext cx="0" cy="6400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idx="4294967295"/>
          </p:nvPr>
        </p:nvSpPr>
        <p:spPr>
          <a:xfrm>
            <a:off x="734484" y="114406"/>
            <a:ext cx="11126787" cy="974725"/>
          </a:xfrm>
          <a:prstGeom prst="rect">
            <a:avLst/>
          </a:prstGeom>
        </p:spPr>
        <p:txBody>
          <a:bodyPr/>
          <a:lstStyle/>
          <a:p>
            <a:r>
              <a:rPr lang="en-US" dirty="0"/>
              <a:t>Which Access Point Is Right for You?</a:t>
            </a:r>
          </a:p>
        </p:txBody>
      </p:sp>
      <p:sp>
        <p:nvSpPr>
          <p:cNvPr id="4" name="Rectangle 3"/>
          <p:cNvSpPr/>
          <p:nvPr/>
        </p:nvSpPr>
        <p:spPr>
          <a:xfrm>
            <a:off x="734484" y="1219092"/>
            <a:ext cx="1782939" cy="975360"/>
          </a:xfrm>
          <a:prstGeom prst="rect">
            <a:avLst/>
          </a:prstGeom>
          <a:noFill/>
          <a:ln w="63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grpSp>
        <p:nvGrpSpPr>
          <p:cNvPr id="8" name="Group 31"/>
          <p:cNvGrpSpPr/>
          <p:nvPr/>
        </p:nvGrpSpPr>
        <p:grpSpPr>
          <a:xfrm>
            <a:off x="2521656" y="2354379"/>
            <a:ext cx="8944328" cy="1158240"/>
            <a:chOff x="2441963" y="1819275"/>
            <a:chExt cx="6418191" cy="644843"/>
          </a:xfrm>
        </p:grpSpPr>
        <p:cxnSp>
          <p:nvCxnSpPr>
            <p:cNvPr id="10" name="Straight Connector 9"/>
            <p:cNvCxnSpPr/>
            <p:nvPr/>
          </p:nvCxnSpPr>
          <p:spPr>
            <a:xfrm>
              <a:off x="2441963" y="1819275"/>
              <a:ext cx="0" cy="6400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41963" y="1824038"/>
              <a:ext cx="6418191" cy="640080"/>
            </a:xfrm>
            <a:prstGeom prst="rect">
              <a:avLst/>
            </a:prstGeom>
            <a:solidFill>
              <a:schemeClr val="tx2">
                <a:lumMod val="20000"/>
                <a:lumOff val="80000"/>
                <a:alpha val="20000"/>
              </a:schemeClr>
            </a:solidFill>
          </p:spPr>
          <p:txBody>
            <a:bodyPr wrap="square" lIns="243840" rtlCol="0" anchor="ctr" anchorCtr="0">
              <a:noAutofit/>
            </a:bodyPr>
            <a:lstStyle/>
            <a:p>
              <a:r>
                <a:rPr lang="en-US" sz="1867" b="1" dirty="0">
                  <a:solidFill>
                    <a:schemeClr val="tx2">
                      <a:lumMod val="75000"/>
                    </a:schemeClr>
                  </a:solidFill>
                  <a:latin typeface="+mj-lt"/>
                </a:rPr>
                <a:t>1815t</a:t>
              </a:r>
              <a:r>
                <a:rPr lang="en-US" sz="1867" dirty="0">
                  <a:solidFill>
                    <a:schemeClr val="tx2">
                      <a:lumMod val="75000"/>
                    </a:schemeClr>
                  </a:solidFill>
                  <a:latin typeface="+mj-lt"/>
                </a:rPr>
                <a:t> is targeted to </a:t>
              </a:r>
              <a:r>
                <a:rPr lang="en-US" sz="1867" dirty="0" err="1">
                  <a:solidFill>
                    <a:schemeClr val="tx2">
                      <a:lumMod val="75000"/>
                    </a:schemeClr>
                  </a:solidFill>
                  <a:latin typeface="+mj-lt"/>
                </a:rPr>
                <a:t>teleworkers</a:t>
              </a:r>
              <a:r>
                <a:rPr lang="en-US" sz="1867" dirty="0">
                  <a:solidFill>
                    <a:schemeClr val="tx2">
                      <a:lumMod val="75000"/>
                    </a:schemeClr>
                  </a:solidFill>
                  <a:latin typeface="+mj-lt"/>
                </a:rPr>
                <a:t> and </a:t>
              </a:r>
              <a:r>
                <a:rPr lang="en-US" sz="1867" dirty="0" err="1">
                  <a:solidFill>
                    <a:schemeClr val="tx2">
                      <a:lumMod val="75000"/>
                    </a:schemeClr>
                  </a:solidFill>
                  <a:latin typeface="+mj-lt"/>
                </a:rPr>
                <a:t>microbranch</a:t>
              </a:r>
              <a:r>
                <a:rPr lang="en-US" sz="1867" dirty="0">
                  <a:solidFill>
                    <a:schemeClr val="tx2">
                      <a:lumMod val="75000"/>
                    </a:schemeClr>
                  </a:solidFill>
                  <a:latin typeface="+mj-lt"/>
                </a:rPr>
                <a:t> deployments of all industries,</a:t>
              </a:r>
              <a:br>
                <a:rPr lang="en-US" sz="1867" dirty="0">
                  <a:solidFill>
                    <a:schemeClr val="tx2">
                      <a:lumMod val="75000"/>
                    </a:schemeClr>
                  </a:solidFill>
                  <a:latin typeface="+mj-lt"/>
                </a:rPr>
              </a:br>
              <a:r>
                <a:rPr lang="en-US" sz="1867" dirty="0">
                  <a:solidFill>
                    <a:schemeClr val="tx2">
                      <a:lumMod val="75000"/>
                    </a:schemeClr>
                  </a:solidFill>
                  <a:latin typeface="+mj-lt"/>
                </a:rPr>
                <a:t>so geography or weather will no longer get in the way of workplace productivity</a:t>
              </a:r>
            </a:p>
          </p:txBody>
        </p:sp>
        <p:cxnSp>
          <p:nvCxnSpPr>
            <p:cNvPr id="12" name="Straight Connector 11"/>
            <p:cNvCxnSpPr/>
            <p:nvPr/>
          </p:nvCxnSpPr>
          <p:spPr>
            <a:xfrm>
              <a:off x="8860154" y="1824038"/>
              <a:ext cx="0" cy="6400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32"/>
          <p:cNvGrpSpPr/>
          <p:nvPr/>
        </p:nvGrpSpPr>
        <p:grpSpPr>
          <a:xfrm>
            <a:off x="2521655" y="3581106"/>
            <a:ext cx="8948928" cy="1158240"/>
            <a:chOff x="2441963" y="2565400"/>
            <a:chExt cx="6418191" cy="644843"/>
          </a:xfrm>
        </p:grpSpPr>
        <p:cxnSp>
          <p:nvCxnSpPr>
            <p:cNvPr id="15" name="Straight Connector 14"/>
            <p:cNvCxnSpPr/>
            <p:nvPr/>
          </p:nvCxnSpPr>
          <p:spPr>
            <a:xfrm>
              <a:off x="2441963" y="2565400"/>
              <a:ext cx="0" cy="6400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41963" y="2570163"/>
              <a:ext cx="6418191" cy="640080"/>
            </a:xfrm>
            <a:prstGeom prst="rect">
              <a:avLst/>
            </a:prstGeom>
            <a:solidFill>
              <a:schemeClr val="accent1">
                <a:lumMod val="20000"/>
                <a:lumOff val="80000"/>
                <a:alpha val="20000"/>
              </a:schemeClr>
            </a:solidFill>
          </p:spPr>
          <p:txBody>
            <a:bodyPr wrap="square" lIns="243840" rtlCol="0" anchor="ctr" anchorCtr="0">
              <a:noAutofit/>
            </a:bodyPr>
            <a:lstStyle/>
            <a:p>
              <a:r>
                <a:rPr lang="en-US" sz="1867" b="1" dirty="0">
                  <a:solidFill>
                    <a:schemeClr val="accent1">
                      <a:lumMod val="75000"/>
                    </a:schemeClr>
                  </a:solidFill>
                  <a:latin typeface="+mj-lt"/>
                </a:rPr>
                <a:t>1815w</a:t>
              </a:r>
              <a:r>
                <a:rPr lang="en-US" sz="1867" dirty="0">
                  <a:solidFill>
                    <a:schemeClr val="accent1">
                      <a:lumMod val="75000"/>
                    </a:schemeClr>
                  </a:solidFill>
                  <a:latin typeface="+mj-lt"/>
                </a:rPr>
                <a:t> is a wall-plate-mounted access point that is ideal for hospitality, residential halls, and other multi-dwelling-unit deployments</a:t>
              </a:r>
            </a:p>
          </p:txBody>
        </p:sp>
        <p:cxnSp>
          <p:nvCxnSpPr>
            <p:cNvPr id="17" name="Straight Connector 16"/>
            <p:cNvCxnSpPr/>
            <p:nvPr/>
          </p:nvCxnSpPr>
          <p:spPr>
            <a:xfrm>
              <a:off x="8860154" y="2570163"/>
              <a:ext cx="0" cy="6400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 name="Group 33"/>
          <p:cNvGrpSpPr/>
          <p:nvPr/>
        </p:nvGrpSpPr>
        <p:grpSpPr>
          <a:xfrm>
            <a:off x="2521655" y="4798567"/>
            <a:ext cx="8948928" cy="1158240"/>
            <a:chOff x="2441963" y="3311525"/>
            <a:chExt cx="6418191" cy="644843"/>
          </a:xfrm>
        </p:grpSpPr>
        <p:cxnSp>
          <p:nvCxnSpPr>
            <p:cNvPr id="20" name="Straight Connector 19"/>
            <p:cNvCxnSpPr/>
            <p:nvPr/>
          </p:nvCxnSpPr>
          <p:spPr>
            <a:xfrm>
              <a:off x="2441963" y="3311525"/>
              <a:ext cx="0" cy="6400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41963" y="3316288"/>
              <a:ext cx="6418191" cy="640080"/>
            </a:xfrm>
            <a:prstGeom prst="rect">
              <a:avLst/>
            </a:prstGeom>
            <a:solidFill>
              <a:schemeClr val="accent6">
                <a:lumMod val="20000"/>
                <a:lumOff val="80000"/>
                <a:alpha val="20000"/>
              </a:schemeClr>
            </a:solidFill>
          </p:spPr>
          <p:txBody>
            <a:bodyPr wrap="square" lIns="243840" rtlCol="0" anchor="ctr" anchorCtr="0">
              <a:noAutofit/>
            </a:bodyPr>
            <a:lstStyle/>
            <a:p>
              <a:r>
                <a:rPr lang="en-US" sz="1867" b="1" dirty="0">
                  <a:solidFill>
                    <a:schemeClr val="accent6">
                      <a:lumMod val="75000"/>
                    </a:schemeClr>
                  </a:solidFill>
                  <a:latin typeface="+mj-lt"/>
                </a:rPr>
                <a:t>1815m</a:t>
              </a:r>
              <a:r>
                <a:rPr lang="en-US" sz="1867" dirty="0">
                  <a:solidFill>
                    <a:schemeClr val="accent6">
                      <a:lumMod val="75000"/>
                    </a:schemeClr>
                  </a:solidFill>
                  <a:latin typeface="+mj-lt"/>
                </a:rPr>
                <a:t> has more power to reach a larger area and is the perfect access point for budget-conscious organizations that need a wide coverage zone</a:t>
              </a:r>
            </a:p>
          </p:txBody>
        </p:sp>
        <p:cxnSp>
          <p:nvCxnSpPr>
            <p:cNvPr id="22" name="Straight Connector 21"/>
            <p:cNvCxnSpPr/>
            <p:nvPr/>
          </p:nvCxnSpPr>
          <p:spPr>
            <a:xfrm>
              <a:off x="8860154" y="3316288"/>
              <a:ext cx="0" cy="6400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734484" y="2445819"/>
            <a:ext cx="1782939" cy="975360"/>
          </a:xfrm>
          <a:prstGeom prst="rect">
            <a:avLst/>
          </a:prstGeom>
          <a:noFill/>
          <a:ln w="63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29" name="Rectangle 28"/>
          <p:cNvSpPr/>
          <p:nvPr/>
        </p:nvSpPr>
        <p:spPr>
          <a:xfrm>
            <a:off x="734484" y="3672546"/>
            <a:ext cx="1782939" cy="975360"/>
          </a:xfrm>
          <a:prstGeom prst="rect">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30" name="Rectangle 29"/>
          <p:cNvSpPr/>
          <p:nvPr/>
        </p:nvSpPr>
        <p:spPr>
          <a:xfrm>
            <a:off x="734484" y="4890007"/>
            <a:ext cx="1782939" cy="975360"/>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t="22205" b="22506"/>
          <a:stretch/>
        </p:blipFill>
        <p:spPr>
          <a:xfrm>
            <a:off x="847797" y="2589070"/>
            <a:ext cx="1556312" cy="688859"/>
          </a:xfrm>
          <a:prstGeom prst="rect">
            <a:avLst/>
          </a:prstGeom>
          <a:noFill/>
          <a:ln>
            <a:noFill/>
          </a:ln>
        </p:spPr>
      </p:pic>
      <p:pic>
        <p:nvPicPr>
          <p:cNvPr id="40" name="Picture 2" descr="Y:\Administration\Team Member Files\Martin\Downloads\A1.png"/>
          <p:cNvPicPr>
            <a:picLocks noChangeAspect="1" noChangeArrowheads="1"/>
          </p:cNvPicPr>
          <p:nvPr/>
        </p:nvPicPr>
        <p:blipFill>
          <a:blip r:embed="rId8" cstate="screen">
            <a:clrChange>
              <a:clrFrom>
                <a:srgbClr val="000000">
                  <a:alpha val="0"/>
                </a:srgbClr>
              </a:clrFrom>
              <a:clrTo>
                <a:srgbClr val="000000">
                  <a:alpha val="0"/>
                </a:srgbClr>
              </a:clrTo>
            </a:clrChange>
          </a:blip>
          <a:srcRect/>
          <a:stretch>
            <a:fillRect/>
          </a:stretch>
        </p:blipFill>
        <p:spPr bwMode="auto">
          <a:xfrm>
            <a:off x="1016353" y="1219092"/>
            <a:ext cx="1219200" cy="975360"/>
          </a:xfrm>
          <a:prstGeom prst="rect">
            <a:avLst/>
          </a:prstGeom>
          <a:noFill/>
        </p:spPr>
      </p:pic>
      <p:pic>
        <p:nvPicPr>
          <p:cNvPr id="4100" name="Picture 4" descr="Y:\Production\Cisco Projects\C97 Presentation (PPT-PDF)\C97-738785-00\Supporting Folder\KS01054 (1).png"/>
          <p:cNvPicPr>
            <a:picLocks noChangeAspect="1" noChangeArrowheads="1"/>
          </p:cNvPicPr>
          <p:nvPr/>
        </p:nvPicPr>
        <p:blipFill>
          <a:blip r:embed="rId9" cstate="screen"/>
          <a:srcRect l="3950" t="14514" r="4905" b="13551"/>
          <a:stretch>
            <a:fillRect/>
          </a:stretch>
        </p:blipFill>
        <p:spPr bwMode="auto">
          <a:xfrm>
            <a:off x="1165621" y="4923553"/>
            <a:ext cx="920664" cy="908269"/>
          </a:xfrm>
          <a:prstGeom prst="rect">
            <a:avLst/>
          </a:prstGeom>
          <a:noFill/>
        </p:spPr>
      </p:pic>
      <p:pic>
        <p:nvPicPr>
          <p:cNvPr id="2051" name="Picture 3" descr="Y:\Administration\Guna\a2.png"/>
          <p:cNvPicPr>
            <a:picLocks noChangeAspect="1" noChangeArrowheads="1"/>
          </p:cNvPicPr>
          <p:nvPr/>
        </p:nvPicPr>
        <p:blipFill>
          <a:blip r:embed="rId10" cstate="print"/>
          <a:srcRect/>
          <a:stretch>
            <a:fillRect/>
          </a:stretch>
        </p:blipFill>
        <p:spPr bwMode="auto">
          <a:xfrm>
            <a:off x="1089418" y="3730147"/>
            <a:ext cx="1073073" cy="860161"/>
          </a:xfrm>
          <a:prstGeom prst="rect">
            <a:avLst/>
          </a:prstGeom>
          <a:noFill/>
        </p:spPr>
      </p:pic>
    </p:spTree>
    <p:extLst>
      <p:ext uri="{BB962C8B-B14F-4D97-AF65-F5344CB8AC3E}">
        <p14:creationId xmlns:p14="http://schemas.microsoft.com/office/powerpoint/2010/main" val="410758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C439C7-0CF6-DB4A-9D48-811C62115279}"/>
              </a:ext>
            </a:extLst>
          </p:cNvPr>
          <p:cNvSpPr>
            <a:spLocks noGrp="1"/>
          </p:cNvSpPr>
          <p:nvPr>
            <p:ph type="title" idx="4294967295"/>
          </p:nvPr>
        </p:nvSpPr>
        <p:spPr>
          <a:xfrm>
            <a:off x="1065213" y="455613"/>
            <a:ext cx="111267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r>
              <a:rPr lang="en-US" sz="3733" dirty="0">
                <a:latin typeface="CiscoSansTT ExtraLight"/>
                <a:cs typeface="CiscoSansTT Thin" charset="0"/>
              </a:rPr>
              <a:t>Need for Higher Speeds in Campus</a:t>
            </a:r>
            <a:br>
              <a:rPr lang="en-US" sz="3733" dirty="0">
                <a:latin typeface="CiscoSansTT ExtraLight"/>
                <a:cs typeface="CiscoSansTT Thin" charset="0"/>
              </a:rPr>
            </a:br>
            <a:r>
              <a:rPr lang="en-US" sz="2400" dirty="0">
                <a:latin typeface="CiscoSansTT ExtraLight"/>
                <a:cs typeface="CiscoSansTT Thin" charset="0"/>
              </a:rPr>
              <a:t>Network Infrastructure ready?</a:t>
            </a:r>
          </a:p>
        </p:txBody>
      </p:sp>
      <p:pic>
        <p:nvPicPr>
          <p:cNvPr id="8" name="Picture 7">
            <a:extLst>
              <a:ext uri="{FF2B5EF4-FFF2-40B4-BE49-F238E27FC236}">
                <a16:creationId xmlns:a16="http://schemas.microsoft.com/office/drawing/2014/main" id="{855FD042-5406-E64F-BDEF-51CF3DCC4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6130" y="1802851"/>
            <a:ext cx="1899737" cy="2265952"/>
          </a:xfrm>
          <a:prstGeom prst="rect">
            <a:avLst/>
          </a:prstGeom>
        </p:spPr>
      </p:pic>
      <p:sp>
        <p:nvSpPr>
          <p:cNvPr id="9" name="TextBox 8">
            <a:extLst>
              <a:ext uri="{FF2B5EF4-FFF2-40B4-BE49-F238E27FC236}">
                <a16:creationId xmlns:a16="http://schemas.microsoft.com/office/drawing/2014/main" id="{B90C8E6C-4FD9-D14D-AC4B-6E7A721FF809}"/>
              </a:ext>
            </a:extLst>
          </p:cNvPr>
          <p:cNvSpPr txBox="1"/>
          <p:nvPr/>
        </p:nvSpPr>
        <p:spPr>
          <a:xfrm>
            <a:off x="9083523" y="4068803"/>
            <a:ext cx="1966564" cy="369332"/>
          </a:xfrm>
          <a:prstGeom prst="rect">
            <a:avLst/>
          </a:prstGeom>
          <a:noFill/>
        </p:spPr>
        <p:txBody>
          <a:bodyPr wrap="none" rtlCol="0">
            <a:spAutoFit/>
          </a:bodyPr>
          <a:lstStyle>
            <a:defPPr>
              <a:defRPr lang="en-US"/>
            </a:defPPr>
            <a:lvl1pPr>
              <a:defRPr>
                <a:latin typeface="CiscoSansTT" panose="020B0503020201020303" pitchFamily="34" charset="0"/>
                <a:cs typeface="CiscoSansTT" panose="020B0503020201020303" pitchFamily="34" charset="0"/>
              </a:defRPr>
            </a:lvl1pPr>
          </a:lstStyle>
          <a:p>
            <a:r>
              <a:rPr lang="en-US" dirty="0"/>
              <a:t>Augmented Reality</a:t>
            </a:r>
          </a:p>
        </p:txBody>
      </p:sp>
      <p:pic>
        <p:nvPicPr>
          <p:cNvPr id="10" name="Picture 9">
            <a:extLst>
              <a:ext uri="{FF2B5EF4-FFF2-40B4-BE49-F238E27FC236}">
                <a16:creationId xmlns:a16="http://schemas.microsoft.com/office/drawing/2014/main" id="{93E3BEF1-0D72-6445-BDCF-71A93E9A4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6797" y="1806971"/>
            <a:ext cx="2065380" cy="1949483"/>
          </a:xfrm>
          <a:prstGeom prst="rect">
            <a:avLst/>
          </a:prstGeom>
        </p:spPr>
      </p:pic>
      <p:sp>
        <p:nvSpPr>
          <p:cNvPr id="11" name="TextBox 10">
            <a:extLst>
              <a:ext uri="{FF2B5EF4-FFF2-40B4-BE49-F238E27FC236}">
                <a16:creationId xmlns:a16="http://schemas.microsoft.com/office/drawing/2014/main" id="{A31374F1-B868-D844-B7A5-24DEFF5D2FD2}"/>
              </a:ext>
            </a:extLst>
          </p:cNvPr>
          <p:cNvSpPr txBox="1"/>
          <p:nvPr/>
        </p:nvSpPr>
        <p:spPr>
          <a:xfrm>
            <a:off x="6861556" y="4070863"/>
            <a:ext cx="1498295" cy="369332"/>
          </a:xfrm>
          <a:prstGeom prst="rect">
            <a:avLst/>
          </a:prstGeom>
          <a:noFill/>
        </p:spPr>
        <p:txBody>
          <a:bodyPr wrap="none" rtlCol="0">
            <a:spAutoFit/>
          </a:bodyPr>
          <a:lstStyle/>
          <a:p>
            <a:r>
              <a:rPr lang="en-US" dirty="0">
                <a:latin typeface="CiscoSansTT" panose="020B0503020201020303" pitchFamily="34" charset="0"/>
                <a:cs typeface="CiscoSansTT" panose="020B0503020201020303" pitchFamily="34" charset="0"/>
              </a:rPr>
              <a:t>Virtual Reality</a:t>
            </a:r>
          </a:p>
        </p:txBody>
      </p:sp>
      <p:pic>
        <p:nvPicPr>
          <p:cNvPr id="12" name="Picture 11">
            <a:extLst>
              <a:ext uri="{FF2B5EF4-FFF2-40B4-BE49-F238E27FC236}">
                <a16:creationId xmlns:a16="http://schemas.microsoft.com/office/drawing/2014/main" id="{2727D8F6-406F-B244-B4C2-7DA699F5FF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1382" y="1813559"/>
            <a:ext cx="2581353" cy="1942895"/>
          </a:xfrm>
          <a:prstGeom prst="rect">
            <a:avLst/>
          </a:prstGeom>
        </p:spPr>
      </p:pic>
      <p:sp>
        <p:nvSpPr>
          <p:cNvPr id="13" name="TextBox 12">
            <a:extLst>
              <a:ext uri="{FF2B5EF4-FFF2-40B4-BE49-F238E27FC236}">
                <a16:creationId xmlns:a16="http://schemas.microsoft.com/office/drawing/2014/main" id="{E839E5E2-52D4-744E-84D1-C8E49ED0E5D6}"/>
              </a:ext>
            </a:extLst>
          </p:cNvPr>
          <p:cNvSpPr txBox="1"/>
          <p:nvPr/>
        </p:nvSpPr>
        <p:spPr>
          <a:xfrm>
            <a:off x="4423426" y="4074157"/>
            <a:ext cx="1018227" cy="369332"/>
          </a:xfrm>
          <a:prstGeom prst="rect">
            <a:avLst/>
          </a:prstGeom>
          <a:noFill/>
        </p:spPr>
        <p:txBody>
          <a:bodyPr wrap="none" rtlCol="0">
            <a:spAutoFit/>
          </a:bodyPr>
          <a:lstStyle>
            <a:defPPr>
              <a:defRPr lang="en-US"/>
            </a:defPPr>
            <a:lvl1pPr>
              <a:defRPr>
                <a:latin typeface="CiscoSansTT" panose="020B0503020201020303" pitchFamily="34" charset="0"/>
                <a:cs typeface="CiscoSansTT" panose="020B0503020201020303" pitchFamily="34" charset="0"/>
              </a:defRPr>
            </a:lvl1pPr>
          </a:lstStyle>
          <a:p>
            <a:r>
              <a:rPr lang="en-US" dirty="0"/>
              <a:t>4K Video</a:t>
            </a:r>
          </a:p>
        </p:txBody>
      </p:sp>
      <p:pic>
        <p:nvPicPr>
          <p:cNvPr id="15" name="Picture 14">
            <a:extLst>
              <a:ext uri="{FF2B5EF4-FFF2-40B4-BE49-F238E27FC236}">
                <a16:creationId xmlns:a16="http://schemas.microsoft.com/office/drawing/2014/main" id="{20DE1F8C-8001-994E-A1D5-0854ACE576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403" y="1810266"/>
            <a:ext cx="2714157" cy="1946188"/>
          </a:xfrm>
          <a:prstGeom prst="rect">
            <a:avLst/>
          </a:prstGeom>
        </p:spPr>
      </p:pic>
      <p:sp>
        <p:nvSpPr>
          <p:cNvPr id="16" name="TextBox 15">
            <a:extLst>
              <a:ext uri="{FF2B5EF4-FFF2-40B4-BE49-F238E27FC236}">
                <a16:creationId xmlns:a16="http://schemas.microsoft.com/office/drawing/2014/main" id="{8FB92D9A-9175-9147-9476-2AAC76D8CD64}"/>
              </a:ext>
            </a:extLst>
          </p:cNvPr>
          <p:cNvSpPr txBox="1"/>
          <p:nvPr/>
        </p:nvSpPr>
        <p:spPr>
          <a:xfrm>
            <a:off x="1539800" y="4068803"/>
            <a:ext cx="1035348" cy="369332"/>
          </a:xfrm>
          <a:prstGeom prst="rect">
            <a:avLst/>
          </a:prstGeom>
          <a:noFill/>
        </p:spPr>
        <p:txBody>
          <a:bodyPr wrap="none" rtlCol="0">
            <a:spAutoFit/>
          </a:bodyPr>
          <a:lstStyle/>
          <a:p>
            <a:r>
              <a:rPr lang="en-US" dirty="0">
                <a:latin typeface="CiscoSansTT" panose="020B0503020201020303" pitchFamily="34" charset="0"/>
                <a:cs typeface="CiscoSansTT" panose="020B0503020201020303" pitchFamily="34" charset="0"/>
              </a:rPr>
              <a:t>802.11ax</a:t>
            </a:r>
          </a:p>
        </p:txBody>
      </p:sp>
      <p:sp>
        <p:nvSpPr>
          <p:cNvPr id="18" name="Rounded Rectangle 17">
            <a:extLst>
              <a:ext uri="{FF2B5EF4-FFF2-40B4-BE49-F238E27FC236}">
                <a16:creationId xmlns:a16="http://schemas.microsoft.com/office/drawing/2014/main" id="{E16418CB-DB37-C943-86AB-05FB0C0C5027}"/>
              </a:ext>
            </a:extLst>
          </p:cNvPr>
          <p:cNvSpPr/>
          <p:nvPr/>
        </p:nvSpPr>
        <p:spPr>
          <a:xfrm>
            <a:off x="418588" y="4675627"/>
            <a:ext cx="11457517" cy="575733"/>
          </a:xfrm>
          <a:prstGeom prst="roundRect">
            <a:avLst>
              <a:gd name="adj" fmla="val 50000"/>
            </a:avLst>
          </a:prstGeom>
          <a:solidFill>
            <a:schemeClr val="bg2"/>
          </a:solidFill>
          <a:ln w="25400" cap="flat" cmpd="sng" algn="ctr">
            <a:noFill/>
            <a:prstDash val="solid"/>
          </a:ln>
          <a:effectLst/>
        </p:spPr>
        <p:txBody>
          <a:bodyPr rtlCol="0" anchor="ctr"/>
          <a:lstStyle/>
          <a:p>
            <a:pPr algn="ctr" defTabSz="1219170" fontAlgn="auto">
              <a:spcBef>
                <a:spcPts val="0"/>
              </a:spcBef>
              <a:spcAft>
                <a:spcPts val="0"/>
              </a:spcAft>
            </a:pPr>
            <a:r>
              <a:rPr lang="en-US" sz="1600" kern="0" dirty="0">
                <a:solidFill>
                  <a:srgbClr val="FFFFFF"/>
                </a:solidFill>
                <a:latin typeface="CiscoSansTT ExtraLight"/>
              </a:rPr>
              <a:t>Rapid Growth of Powerful Endpoints</a:t>
            </a:r>
          </a:p>
        </p:txBody>
      </p:sp>
      <p:sp>
        <p:nvSpPr>
          <p:cNvPr id="19" name="Rounded Rectangle 18">
            <a:extLst>
              <a:ext uri="{FF2B5EF4-FFF2-40B4-BE49-F238E27FC236}">
                <a16:creationId xmlns:a16="http://schemas.microsoft.com/office/drawing/2014/main" id="{DB89723B-D548-1D42-8F51-97C9A20FE5F1}"/>
              </a:ext>
            </a:extLst>
          </p:cNvPr>
          <p:cNvSpPr/>
          <p:nvPr/>
        </p:nvSpPr>
        <p:spPr>
          <a:xfrm>
            <a:off x="418588" y="5371096"/>
            <a:ext cx="11457517" cy="575733"/>
          </a:xfrm>
          <a:prstGeom prst="roundRect">
            <a:avLst>
              <a:gd name="adj" fmla="val 50000"/>
            </a:avLst>
          </a:prstGeom>
          <a:solidFill>
            <a:schemeClr val="bg2"/>
          </a:solidFill>
          <a:ln w="25400" cap="flat" cmpd="sng" algn="ctr">
            <a:noFill/>
            <a:prstDash val="solid"/>
          </a:ln>
          <a:effectLst/>
        </p:spPr>
        <p:txBody>
          <a:bodyPr rtlCol="0" anchor="ctr"/>
          <a:lstStyle/>
          <a:p>
            <a:pPr algn="ctr" defTabSz="1219170" fontAlgn="auto">
              <a:spcBef>
                <a:spcPts val="0"/>
              </a:spcBef>
              <a:spcAft>
                <a:spcPts val="0"/>
              </a:spcAft>
            </a:pPr>
            <a:r>
              <a:rPr lang="en-US" sz="1600" kern="0" dirty="0">
                <a:solidFill>
                  <a:srgbClr val="FFFFFF"/>
                </a:solidFill>
                <a:latin typeface="CiscoSansTT ExtraLight"/>
              </a:rPr>
              <a:t>Advanced wireless connectivity technologies such as 802.11ax</a:t>
            </a:r>
          </a:p>
        </p:txBody>
      </p:sp>
    </p:spTree>
    <p:extLst>
      <p:ext uri="{BB962C8B-B14F-4D97-AF65-F5344CB8AC3E}">
        <p14:creationId xmlns:p14="http://schemas.microsoft.com/office/powerpoint/2010/main" val="220361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2606" y="197774"/>
            <a:ext cx="11126787" cy="974725"/>
          </a:xfrm>
          <a:prstGeom prst="rect">
            <a:avLst/>
          </a:prstGeom>
        </p:spPr>
        <p:txBody>
          <a:bodyPr/>
          <a:lstStyle/>
          <a:p>
            <a:r>
              <a:rPr lang="en-US" dirty="0"/>
              <a:t>Cisco </a:t>
            </a:r>
            <a:r>
              <a:rPr lang="en-US" dirty="0" err="1"/>
              <a:t>Aironet</a:t>
            </a:r>
            <a:r>
              <a:rPr lang="en-US" dirty="0"/>
              <a:t> 1540 Series Outdoor Access Point</a:t>
            </a:r>
            <a:br>
              <a:rPr lang="en-US" dirty="0"/>
            </a:br>
            <a:r>
              <a:rPr lang="en-US" sz="2667" dirty="0"/>
              <a:t>Low-Cost, Simple-to-Deploy Outdoor Network</a:t>
            </a:r>
          </a:p>
        </p:txBody>
      </p:sp>
      <p:sp>
        <p:nvSpPr>
          <p:cNvPr id="27" name="Rectangle 26"/>
          <p:cNvSpPr/>
          <p:nvPr/>
        </p:nvSpPr>
        <p:spPr>
          <a:xfrm>
            <a:off x="0" y="6102724"/>
            <a:ext cx="12192000" cy="50339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Next-Generation Wave 2 802.11ac Outdoor Access Point</a:t>
            </a:r>
          </a:p>
        </p:txBody>
      </p:sp>
      <p:sp>
        <p:nvSpPr>
          <p:cNvPr id="28" name="Rectangle 27"/>
          <p:cNvSpPr/>
          <p:nvPr/>
        </p:nvSpPr>
        <p:spPr>
          <a:xfrm>
            <a:off x="0" y="1752600"/>
            <a:ext cx="6827520" cy="4282391"/>
          </a:xfrm>
          <a:prstGeom prst="rect">
            <a:avLst/>
          </a:prstGeom>
          <a:solidFill>
            <a:schemeClr val="bg1">
              <a:lumMod val="9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r>
              <a:rPr lang="en-US" sz="1867" b="1" dirty="0">
                <a:solidFill>
                  <a:schemeClr val="tx1"/>
                </a:solidFill>
                <a:latin typeface="+mj-lt"/>
              </a:rPr>
              <a:t>Why is it important to customers?</a:t>
            </a:r>
          </a:p>
          <a:p>
            <a:pPr marL="230712" indent="-230712">
              <a:spcBef>
                <a:spcPts val="800"/>
              </a:spcBef>
              <a:spcAft>
                <a:spcPts val="800"/>
              </a:spcAft>
              <a:buFont typeface="Wingdings" pitchFamily="2" charset="2"/>
              <a:buChar char="§"/>
            </a:pPr>
            <a:r>
              <a:rPr lang="en-US" sz="1600" dirty="0">
                <a:solidFill>
                  <a:schemeClr val="tx1"/>
                </a:solidFill>
                <a:latin typeface="+mj-lt"/>
              </a:rPr>
              <a:t>Addresses need for simple to deploy outdoor access point with low price and low </a:t>
            </a:r>
            <a:r>
              <a:rPr lang="en-US" sz="1600">
                <a:solidFill>
                  <a:schemeClr val="tx1"/>
                </a:solidFill>
                <a:latin typeface="+mj-lt"/>
              </a:rPr>
              <a:t>power consumption</a:t>
            </a:r>
            <a:endParaRPr lang="en-US" sz="1600" dirty="0">
              <a:solidFill>
                <a:schemeClr val="tx1"/>
              </a:solidFill>
              <a:latin typeface="+mj-lt"/>
            </a:endParaRPr>
          </a:p>
          <a:p>
            <a:pPr marL="230712" indent="-230712">
              <a:spcBef>
                <a:spcPts val="800"/>
              </a:spcBef>
              <a:spcAft>
                <a:spcPts val="800"/>
              </a:spcAft>
              <a:buFont typeface="Wingdings" pitchFamily="2" charset="2"/>
              <a:buChar char="§"/>
            </a:pPr>
            <a:r>
              <a:rPr lang="en-US" sz="1600" dirty="0">
                <a:solidFill>
                  <a:schemeClr val="tx1"/>
                </a:solidFill>
                <a:latin typeface="+mj-lt"/>
              </a:rPr>
              <a:t>Supports high-performance 802.11ac Wave 2 Wi-Fi standard</a:t>
            </a:r>
          </a:p>
          <a:p>
            <a:pPr marL="230712" indent="-230712">
              <a:spcBef>
                <a:spcPts val="800"/>
              </a:spcBef>
              <a:spcAft>
                <a:spcPts val="800"/>
              </a:spcAft>
              <a:buFont typeface="Wingdings" pitchFamily="2" charset="2"/>
              <a:buChar char="§"/>
            </a:pPr>
            <a:r>
              <a:rPr lang="en-US" sz="1600" dirty="0">
                <a:solidFill>
                  <a:schemeClr val="tx1"/>
                </a:solidFill>
                <a:latin typeface="+mj-lt"/>
              </a:rPr>
              <a:t>Easy to deploy with Mobility Express support</a:t>
            </a:r>
          </a:p>
          <a:p>
            <a:pPr marL="230712" indent="-230712">
              <a:spcBef>
                <a:spcPts val="800"/>
              </a:spcBef>
              <a:spcAft>
                <a:spcPts val="800"/>
              </a:spcAft>
              <a:buFont typeface="Wingdings" pitchFamily="2" charset="2"/>
              <a:buChar char="§"/>
            </a:pPr>
            <a:r>
              <a:rPr lang="en-US" sz="1600" dirty="0">
                <a:solidFill>
                  <a:schemeClr val="tx1"/>
                </a:solidFill>
                <a:latin typeface="+mj-lt"/>
              </a:rPr>
              <a:t>Support for point-to-point* bridge with 1542D (internal directional antenna)</a:t>
            </a:r>
          </a:p>
        </p:txBody>
      </p:sp>
      <p:sp>
        <p:nvSpPr>
          <p:cNvPr id="29" name="Rectangle 28"/>
          <p:cNvSpPr/>
          <p:nvPr/>
        </p:nvSpPr>
        <p:spPr>
          <a:xfrm>
            <a:off x="6827520" y="1752600"/>
            <a:ext cx="5364480" cy="4282391"/>
          </a:xfrm>
          <a:prstGeom prst="rect">
            <a:avLst/>
          </a:prstGeom>
          <a:solidFill>
            <a:schemeClr val="bg1">
              <a:lumMod val="9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endParaRPr lang="en-US" sz="1600" dirty="0">
              <a:solidFill>
                <a:schemeClr val="tx1"/>
              </a:solidFill>
              <a:latin typeface="+mj-lt"/>
            </a:endParaRPr>
          </a:p>
        </p:txBody>
      </p:sp>
      <p:cxnSp>
        <p:nvCxnSpPr>
          <p:cNvPr id="34" name="Straight Connector 33"/>
          <p:cNvCxnSpPr/>
          <p:nvPr/>
        </p:nvCxnSpPr>
        <p:spPr>
          <a:xfrm>
            <a:off x="6827520" y="1746250"/>
            <a:ext cx="0" cy="42887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4"/>
          <p:cNvSpPr txBox="1"/>
          <p:nvPr/>
        </p:nvSpPr>
        <p:spPr>
          <a:xfrm>
            <a:off x="4426220" y="5742623"/>
            <a:ext cx="2388601" cy="287296"/>
          </a:xfrm>
          <a:prstGeom prst="rect">
            <a:avLst/>
          </a:prstGeom>
          <a:noFill/>
        </p:spPr>
        <p:txBody>
          <a:bodyPr wrap="square" lIns="36576" tIns="60947" rIns="36576" bIns="60947" rtlCol="0">
            <a:spAutoFit/>
          </a:bodyPr>
          <a:lstStyle/>
          <a:p>
            <a:pPr algn="r" defTabSz="609458"/>
            <a:r>
              <a:rPr lang="en-US" sz="1067" dirty="0">
                <a:latin typeface="+mj-lt"/>
                <a:ea typeface="ＭＳ Ｐゴシック" pitchFamily="34" charset="-128"/>
                <a:cs typeface="+mn-cs"/>
              </a:rPr>
              <a:t>* </a:t>
            </a:r>
            <a:r>
              <a:rPr lang="en-US" sz="1067" dirty="0" err="1">
                <a:latin typeface="+mj-lt"/>
              </a:rPr>
              <a:t>PtP</a:t>
            </a:r>
            <a:r>
              <a:rPr lang="en-US" sz="1067" dirty="0">
                <a:latin typeface="+mj-lt"/>
              </a:rPr>
              <a:t> SW will be available in H2CY17</a:t>
            </a:r>
            <a:endParaRPr lang="en-US" sz="1067" dirty="0">
              <a:latin typeface="+mj-lt"/>
              <a:ea typeface="ＭＳ Ｐゴシック" pitchFamily="34" charset="-128"/>
              <a:cs typeface="+mn-cs"/>
            </a:endParaRPr>
          </a:p>
        </p:txBody>
      </p:sp>
      <p:grpSp>
        <p:nvGrpSpPr>
          <p:cNvPr id="22" name="Group 21"/>
          <p:cNvGrpSpPr/>
          <p:nvPr/>
        </p:nvGrpSpPr>
        <p:grpSpPr>
          <a:xfrm>
            <a:off x="7208688" y="1907286"/>
            <a:ext cx="4620768" cy="4025488"/>
            <a:chOff x="5406516" y="1193927"/>
            <a:chExt cx="3465576" cy="3019116"/>
          </a:xfrm>
        </p:grpSpPr>
        <p:sp>
          <p:nvSpPr>
            <p:cNvPr id="13" name="TextBox 12"/>
            <p:cNvSpPr txBox="1"/>
            <p:nvPr/>
          </p:nvSpPr>
          <p:spPr>
            <a:xfrm>
              <a:off x="6955457" y="1645414"/>
              <a:ext cx="332655" cy="187793"/>
            </a:xfrm>
            <a:prstGeom prst="rect">
              <a:avLst/>
            </a:prstGeom>
            <a:noFill/>
          </p:spPr>
          <p:txBody>
            <a:bodyPr wrap="square" lIns="12192" tIns="12192" rIns="12192" bIns="12192" rtlCol="0" anchor="ctr">
              <a:spAutoFit/>
            </a:bodyPr>
            <a:lstStyle/>
            <a:p>
              <a:pPr algn="ctr"/>
              <a:r>
                <a:rPr lang="en-US" sz="1467" b="1" dirty="0">
                  <a:latin typeface="+mj-lt"/>
                </a:rPr>
                <a:t>1570</a:t>
              </a:r>
            </a:p>
          </p:txBody>
        </p:sp>
        <p:sp>
          <p:nvSpPr>
            <p:cNvPr id="14" name="TextBox 13"/>
            <p:cNvSpPr txBox="1"/>
            <p:nvPr/>
          </p:nvSpPr>
          <p:spPr>
            <a:xfrm>
              <a:off x="8164654" y="2554077"/>
              <a:ext cx="332655" cy="187793"/>
            </a:xfrm>
            <a:prstGeom prst="rect">
              <a:avLst/>
            </a:prstGeom>
            <a:noFill/>
          </p:spPr>
          <p:txBody>
            <a:bodyPr wrap="square" lIns="12192" tIns="12192" rIns="12192" bIns="12192" rtlCol="0" anchor="ctr">
              <a:spAutoFit/>
            </a:bodyPr>
            <a:lstStyle/>
            <a:p>
              <a:pPr algn="ctr"/>
              <a:r>
                <a:rPr lang="en-US" sz="1467" b="1" dirty="0">
                  <a:latin typeface="+mj-lt"/>
                </a:rPr>
                <a:t>1560</a:t>
              </a:r>
            </a:p>
          </p:txBody>
        </p:sp>
        <p:sp>
          <p:nvSpPr>
            <p:cNvPr id="15" name="TextBox 14"/>
            <p:cNvSpPr txBox="1"/>
            <p:nvPr/>
          </p:nvSpPr>
          <p:spPr>
            <a:xfrm>
              <a:off x="5686430" y="2576113"/>
              <a:ext cx="332655" cy="187793"/>
            </a:xfrm>
            <a:prstGeom prst="rect">
              <a:avLst/>
            </a:prstGeom>
            <a:noFill/>
          </p:spPr>
          <p:txBody>
            <a:bodyPr wrap="square" lIns="12192" tIns="12192" rIns="12192" bIns="12192" rtlCol="0" anchor="ctr">
              <a:spAutoFit/>
            </a:bodyPr>
            <a:lstStyle/>
            <a:p>
              <a:pPr algn="ctr"/>
              <a:r>
                <a:rPr lang="en-US" sz="1467" b="1" dirty="0">
                  <a:latin typeface="+mj-lt"/>
                </a:rPr>
                <a:t>1560</a:t>
              </a:r>
            </a:p>
          </p:txBody>
        </p:sp>
        <p:pic>
          <p:nvPicPr>
            <p:cNvPr id="20" name="Picture 2" descr="Y:\Production\Cisco Projects\C97 Presentation (PPT-PDF)\C97-738785-00\Supporting Folder\KS01036.png"/>
            <p:cNvPicPr>
              <a:picLocks noChangeAspect="1" noChangeArrowheads="1"/>
            </p:cNvPicPr>
            <p:nvPr/>
          </p:nvPicPr>
          <p:blipFill>
            <a:blip r:embed="rId3" cstate="screen"/>
            <a:srcRect/>
            <a:stretch>
              <a:fillRect/>
            </a:stretch>
          </p:blipFill>
          <p:spPr bwMode="auto">
            <a:xfrm>
              <a:off x="5406516" y="1193927"/>
              <a:ext cx="3465576" cy="2772460"/>
            </a:xfrm>
            <a:prstGeom prst="rect">
              <a:avLst/>
            </a:prstGeom>
            <a:noFill/>
          </p:spPr>
        </p:pic>
        <p:sp>
          <p:nvSpPr>
            <p:cNvPr id="21" name="Oval 20"/>
            <p:cNvSpPr/>
            <p:nvPr/>
          </p:nvSpPr>
          <p:spPr>
            <a:xfrm>
              <a:off x="6820249" y="3567265"/>
              <a:ext cx="645778" cy="64577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1540</a:t>
              </a:r>
            </a:p>
          </p:txBody>
        </p:sp>
      </p:grpSp>
    </p:spTree>
    <p:extLst>
      <p:ext uri="{BB962C8B-B14F-4D97-AF65-F5344CB8AC3E}">
        <p14:creationId xmlns:p14="http://schemas.microsoft.com/office/powerpoint/2010/main" val="1833679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80988"/>
            <a:ext cx="11126787" cy="974725"/>
          </a:xfrm>
          <a:prstGeom prst="rect">
            <a:avLst/>
          </a:prstGeom>
        </p:spPr>
        <p:txBody>
          <a:bodyPr/>
          <a:lstStyle/>
          <a:p>
            <a:r>
              <a:rPr lang="en-US" dirty="0"/>
              <a:t>Next-Generation Wave 2 802.11ac</a:t>
            </a:r>
            <a:br>
              <a:rPr lang="en-US" dirty="0"/>
            </a:br>
            <a:r>
              <a:rPr lang="en-US" dirty="0"/>
              <a:t>Outdoor Access Point</a:t>
            </a:r>
          </a:p>
        </p:txBody>
      </p:sp>
      <p:sp>
        <p:nvSpPr>
          <p:cNvPr id="27" name="Rectangle 26"/>
          <p:cNvSpPr/>
          <p:nvPr/>
        </p:nvSpPr>
        <p:spPr>
          <a:xfrm>
            <a:off x="0" y="6102724"/>
            <a:ext cx="12192000" cy="50339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Exceptional Performance at Exceptional Price</a:t>
            </a:r>
          </a:p>
        </p:txBody>
      </p:sp>
      <p:sp>
        <p:nvSpPr>
          <p:cNvPr id="28" name="Rectangle 27"/>
          <p:cNvSpPr/>
          <p:nvPr/>
        </p:nvSpPr>
        <p:spPr>
          <a:xfrm>
            <a:off x="0" y="1752600"/>
            <a:ext cx="6795436" cy="4282391"/>
          </a:xfrm>
          <a:prstGeom prst="rect">
            <a:avLst/>
          </a:prstGeom>
          <a:solidFill>
            <a:schemeClr val="bg1">
              <a:lumMod val="9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marL="230712" indent="-230712">
              <a:spcBef>
                <a:spcPts val="800"/>
              </a:spcBef>
              <a:spcAft>
                <a:spcPts val="800"/>
              </a:spcAft>
              <a:buFont typeface="Wingdings" pitchFamily="2" charset="2"/>
              <a:buChar char="§"/>
            </a:pPr>
            <a:r>
              <a:rPr lang="en-US" sz="1600" dirty="0">
                <a:solidFill>
                  <a:schemeClr val="tx1"/>
                </a:solidFill>
                <a:latin typeface="+mj-lt"/>
              </a:rPr>
              <a:t>Dual-radio 802.11ac Wave 2</a:t>
            </a:r>
          </a:p>
          <a:p>
            <a:pPr marL="230712" indent="-230712">
              <a:spcBef>
                <a:spcPts val="800"/>
              </a:spcBef>
              <a:spcAft>
                <a:spcPts val="800"/>
              </a:spcAft>
              <a:buFont typeface="Wingdings" pitchFamily="2" charset="2"/>
              <a:buChar char="§"/>
            </a:pPr>
            <a:r>
              <a:rPr lang="en-US" sz="1600" dirty="0">
                <a:solidFill>
                  <a:schemeClr val="tx1"/>
                </a:solidFill>
                <a:latin typeface="+mj-lt"/>
              </a:rPr>
              <a:t>2x2:2, 20/40/80 MHz channels</a:t>
            </a:r>
          </a:p>
          <a:p>
            <a:pPr marL="230712" indent="-230712">
              <a:spcBef>
                <a:spcPts val="800"/>
              </a:spcBef>
              <a:spcAft>
                <a:spcPts val="800"/>
              </a:spcAft>
              <a:buFont typeface="Wingdings" pitchFamily="2" charset="2"/>
              <a:buChar char="§"/>
            </a:pPr>
            <a:r>
              <a:rPr lang="en-US" sz="1600" dirty="0">
                <a:solidFill>
                  <a:schemeClr val="tx1"/>
                </a:solidFill>
                <a:latin typeface="+mj-lt"/>
              </a:rPr>
              <a:t>802.3af power (13W)</a:t>
            </a:r>
          </a:p>
          <a:p>
            <a:pPr marL="230712" indent="-230712">
              <a:spcBef>
                <a:spcPts val="800"/>
              </a:spcBef>
              <a:spcAft>
                <a:spcPts val="800"/>
              </a:spcAft>
              <a:buFont typeface="Wingdings" pitchFamily="2" charset="2"/>
              <a:buChar char="§"/>
            </a:pPr>
            <a:r>
              <a:rPr lang="en-US" sz="1600" dirty="0">
                <a:solidFill>
                  <a:schemeClr val="tx1"/>
                </a:solidFill>
                <a:latin typeface="+mj-lt"/>
              </a:rPr>
              <a:t>Small, lightweight (1.25 kg)</a:t>
            </a:r>
          </a:p>
          <a:p>
            <a:pPr marL="230712" indent="-230712">
              <a:spcBef>
                <a:spcPts val="800"/>
              </a:spcBef>
              <a:spcAft>
                <a:spcPts val="800"/>
              </a:spcAft>
              <a:buFont typeface="Wingdings" pitchFamily="2" charset="2"/>
              <a:buChar char="§"/>
            </a:pPr>
            <a:r>
              <a:rPr lang="en-US" sz="1600" dirty="0">
                <a:solidFill>
                  <a:schemeClr val="tx1"/>
                </a:solidFill>
                <a:latin typeface="+mj-lt"/>
              </a:rPr>
              <a:t>Ruggedized for outdoor use: IP65, temp -40° to +65°C </a:t>
            </a:r>
            <a:br>
              <a:rPr lang="en-US" sz="1600" dirty="0">
                <a:solidFill>
                  <a:schemeClr val="tx1"/>
                </a:solidFill>
                <a:latin typeface="+mj-lt"/>
              </a:rPr>
            </a:br>
            <a:r>
              <a:rPr lang="en-US" sz="1600" dirty="0">
                <a:solidFill>
                  <a:schemeClr val="tx1"/>
                </a:solidFill>
                <a:latin typeface="+mj-lt"/>
              </a:rPr>
              <a:t>(-40° to +149°F) </a:t>
            </a:r>
          </a:p>
        </p:txBody>
      </p:sp>
      <p:sp>
        <p:nvSpPr>
          <p:cNvPr id="29" name="Rectangle 28"/>
          <p:cNvSpPr/>
          <p:nvPr/>
        </p:nvSpPr>
        <p:spPr>
          <a:xfrm>
            <a:off x="6795436" y="1752600"/>
            <a:ext cx="5384800" cy="4282391"/>
          </a:xfrm>
          <a:prstGeom prst="rect">
            <a:avLst/>
          </a:prstGeom>
          <a:solidFill>
            <a:schemeClr val="bg1">
              <a:lumMod val="9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endParaRPr lang="en-US" sz="1600" dirty="0">
              <a:solidFill>
                <a:schemeClr val="tx1"/>
              </a:solidFill>
              <a:latin typeface="+mj-lt"/>
            </a:endParaRPr>
          </a:p>
        </p:txBody>
      </p:sp>
      <p:cxnSp>
        <p:nvCxnSpPr>
          <p:cNvPr id="34" name="Straight Connector 33"/>
          <p:cNvCxnSpPr/>
          <p:nvPr/>
        </p:nvCxnSpPr>
        <p:spPr>
          <a:xfrm>
            <a:off x="6795436" y="1746250"/>
            <a:ext cx="0" cy="42887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7493724" y="2168950"/>
            <a:ext cx="3988224" cy="3418912"/>
            <a:chOff x="5644356" y="1388680"/>
            <a:chExt cx="2991168" cy="2564184"/>
          </a:xfrm>
        </p:grpSpPr>
        <p:sp>
          <p:nvSpPr>
            <p:cNvPr id="33" name="TextBox 32"/>
            <p:cNvSpPr txBox="1"/>
            <p:nvPr/>
          </p:nvSpPr>
          <p:spPr>
            <a:xfrm>
              <a:off x="5644356" y="3652782"/>
              <a:ext cx="2991168" cy="300082"/>
            </a:xfrm>
            <a:prstGeom prst="rect">
              <a:avLst/>
            </a:prstGeom>
            <a:noFill/>
          </p:spPr>
          <p:txBody>
            <a:bodyPr wrap="square" rtlCol="0">
              <a:spAutoFit/>
            </a:bodyPr>
            <a:lstStyle/>
            <a:p>
              <a:pPr algn="ctr"/>
              <a:r>
                <a:rPr lang="en-US" sz="2000" dirty="0">
                  <a:latin typeface="+mj-lt"/>
                </a:rPr>
                <a:t>Cisco</a:t>
              </a:r>
              <a:r>
                <a:rPr lang="en-US" sz="2000" baseline="30000" dirty="0">
                  <a:latin typeface="+mj-lt"/>
                </a:rPr>
                <a:t>®</a:t>
              </a:r>
              <a:r>
                <a:rPr lang="en-US" sz="2000" dirty="0">
                  <a:latin typeface="+mj-lt"/>
                </a:rPr>
                <a:t> </a:t>
              </a:r>
              <a:r>
                <a:rPr lang="en-US" sz="2000" dirty="0" err="1">
                  <a:latin typeface="+mj-lt"/>
                </a:rPr>
                <a:t>Aironet</a:t>
              </a:r>
              <a:r>
                <a:rPr lang="en-US" sz="2000" baseline="30000" dirty="0">
                  <a:latin typeface="+mj-lt"/>
                </a:rPr>
                <a:t>®</a:t>
              </a:r>
              <a:r>
                <a:rPr lang="en-US" sz="2000" dirty="0">
                  <a:latin typeface="+mj-lt"/>
                </a:rPr>
                <a:t> 1540 Series</a:t>
              </a:r>
            </a:p>
          </p:txBody>
        </p:sp>
        <p:pic>
          <p:nvPicPr>
            <p:cNvPr id="14" name="Picture 2" descr="Y:\Production\Cisco Projects\C97 Presentation (PPT-PDF)\C97-738785-00\Supporting Folder\KS01028.png"/>
            <p:cNvPicPr>
              <a:picLocks noChangeAspect="1" noChangeArrowheads="1"/>
            </p:cNvPicPr>
            <p:nvPr/>
          </p:nvPicPr>
          <p:blipFill>
            <a:blip r:embed="rId3" cstate="screen"/>
            <a:srcRect/>
            <a:stretch>
              <a:fillRect/>
            </a:stretch>
          </p:blipFill>
          <p:spPr bwMode="auto">
            <a:xfrm>
              <a:off x="5727192" y="1388680"/>
              <a:ext cx="2825496" cy="2260397"/>
            </a:xfrm>
            <a:prstGeom prst="rect">
              <a:avLst/>
            </a:prstGeom>
            <a:noFill/>
          </p:spPr>
        </p:pic>
      </p:grpSp>
    </p:spTree>
    <p:extLst>
      <p:ext uri="{BB962C8B-B14F-4D97-AF65-F5344CB8AC3E}">
        <p14:creationId xmlns:p14="http://schemas.microsoft.com/office/powerpoint/2010/main" val="2407302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9E1F5B-625E-4631-A325-06615C666699}"/>
              </a:ext>
            </a:extLst>
          </p:cNvPr>
          <p:cNvPicPr>
            <a:picLocks noChangeAspect="1"/>
          </p:cNvPicPr>
          <p:nvPr/>
        </p:nvPicPr>
        <p:blipFill>
          <a:blip r:embed="rId3"/>
          <a:stretch>
            <a:fillRect/>
          </a:stretch>
        </p:blipFill>
        <p:spPr>
          <a:xfrm>
            <a:off x="258798" y="116124"/>
            <a:ext cx="11704602" cy="6360876"/>
          </a:xfrm>
          <a:prstGeom prst="rect">
            <a:avLst/>
          </a:prstGeom>
        </p:spPr>
      </p:pic>
    </p:spTree>
    <p:extLst>
      <p:ext uri="{BB962C8B-B14F-4D97-AF65-F5344CB8AC3E}">
        <p14:creationId xmlns:p14="http://schemas.microsoft.com/office/powerpoint/2010/main" val="2284767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05B53FC-A400-4889-9538-D89CFF42E0AE}"/>
              </a:ext>
            </a:extLst>
          </p:cNvPr>
          <p:cNvPicPr>
            <a:picLocks noChangeAspect="1"/>
          </p:cNvPicPr>
          <p:nvPr/>
        </p:nvPicPr>
        <p:blipFill>
          <a:blip r:embed="rId2"/>
          <a:stretch>
            <a:fillRect/>
          </a:stretch>
        </p:blipFill>
        <p:spPr>
          <a:xfrm>
            <a:off x="12032" y="0"/>
            <a:ext cx="12193662" cy="6481812"/>
          </a:xfrm>
          <a:prstGeom prst="rect">
            <a:avLst/>
          </a:prstGeom>
        </p:spPr>
      </p:pic>
    </p:spTree>
    <p:extLst>
      <p:ext uri="{BB962C8B-B14F-4D97-AF65-F5344CB8AC3E}">
        <p14:creationId xmlns:p14="http://schemas.microsoft.com/office/powerpoint/2010/main" val="1614151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E0EFE9-5E5E-3D45-BE85-CCECF059448C}"/>
              </a:ext>
            </a:extLst>
          </p:cNvPr>
          <p:cNvSpPr>
            <a:spLocks noGrp="1"/>
          </p:cNvSpPr>
          <p:nvPr>
            <p:ph type="title"/>
          </p:nvPr>
        </p:nvSpPr>
        <p:spPr>
          <a:xfrm>
            <a:off x="532745" y="655638"/>
            <a:ext cx="11126510" cy="792162"/>
          </a:xfrm>
          <a:prstGeom prst="rect">
            <a:avLst/>
          </a:prstGeom>
        </p:spPr>
        <p:txBody>
          <a:bodyPr/>
          <a:lstStyle/>
          <a:p>
            <a:r>
              <a:rPr lang="en-US" dirty="0">
                <a:solidFill>
                  <a:srgbClr val="002060"/>
                </a:solidFill>
                <a:latin typeface="Helvetica Neue" pitchFamily="2" charset="0"/>
                <a:ea typeface="+mn-ea"/>
                <a:cs typeface="Arial" charset="0"/>
              </a:rPr>
              <a:t>Wi-Fi standards on the move again</a:t>
            </a:r>
            <a:endParaRPr lang="cs-CZ" dirty="0">
              <a:solidFill>
                <a:srgbClr val="002060"/>
              </a:solidFill>
              <a:ea typeface="+mn-ea"/>
              <a:cs typeface="Arial" charset="0"/>
            </a:endParaRPr>
          </a:p>
        </p:txBody>
      </p:sp>
      <p:sp>
        <p:nvSpPr>
          <p:cNvPr id="6" name="Obdélník 5">
            <a:extLst>
              <a:ext uri="{FF2B5EF4-FFF2-40B4-BE49-F238E27FC236}">
                <a16:creationId xmlns:a16="http://schemas.microsoft.com/office/drawing/2014/main" id="{EC258027-D5FA-4506-A473-483109E31229}"/>
              </a:ext>
            </a:extLst>
          </p:cNvPr>
          <p:cNvSpPr/>
          <p:nvPr/>
        </p:nvSpPr>
        <p:spPr>
          <a:xfrm>
            <a:off x="3200400" y="5943600"/>
            <a:ext cx="7467600" cy="369332"/>
          </a:xfrm>
          <a:prstGeom prst="rect">
            <a:avLst/>
          </a:prstGeom>
        </p:spPr>
        <p:txBody>
          <a:bodyPr wrap="square">
            <a:spAutoFit/>
          </a:bodyPr>
          <a:lstStyle/>
          <a:p>
            <a:r>
              <a:rPr lang="en-US" dirty="0"/>
              <a:t>The future of wireless – faster and more secure connectivity</a:t>
            </a:r>
            <a:r>
              <a:rPr lang="cs-CZ" dirty="0"/>
              <a:t>!</a:t>
            </a:r>
          </a:p>
        </p:txBody>
      </p:sp>
      <p:pic>
        <p:nvPicPr>
          <p:cNvPr id="15" name="Obrázek 14">
            <a:extLst>
              <a:ext uri="{FF2B5EF4-FFF2-40B4-BE49-F238E27FC236}">
                <a16:creationId xmlns:a16="http://schemas.microsoft.com/office/drawing/2014/main" id="{48C474A4-BAF5-47D0-9533-0B4A8BABEA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76400"/>
            <a:ext cx="1316181" cy="1316181"/>
          </a:xfrm>
          <a:prstGeom prst="rect">
            <a:avLst/>
          </a:prstGeom>
        </p:spPr>
      </p:pic>
      <p:sp>
        <p:nvSpPr>
          <p:cNvPr id="17" name="Obdélník 16">
            <a:extLst>
              <a:ext uri="{FF2B5EF4-FFF2-40B4-BE49-F238E27FC236}">
                <a16:creationId xmlns:a16="http://schemas.microsoft.com/office/drawing/2014/main" id="{54C03B41-82E0-4845-9830-4C4F523704DB}"/>
              </a:ext>
            </a:extLst>
          </p:cNvPr>
          <p:cNvSpPr/>
          <p:nvPr/>
        </p:nvSpPr>
        <p:spPr>
          <a:xfrm>
            <a:off x="1447145" y="2812702"/>
            <a:ext cx="1143000" cy="461665"/>
          </a:xfrm>
          <a:prstGeom prst="rect">
            <a:avLst/>
          </a:prstGeom>
        </p:spPr>
        <p:txBody>
          <a:bodyPr wrap="square">
            <a:spAutoFit/>
          </a:bodyPr>
          <a:lstStyle/>
          <a:p>
            <a:pPr algn="ctr"/>
            <a:r>
              <a:rPr lang="cs-CZ" sz="2400" dirty="0"/>
              <a:t>WPA3</a:t>
            </a:r>
            <a:endParaRPr lang="cs-CZ" sz="2000" dirty="0"/>
          </a:p>
        </p:txBody>
      </p:sp>
      <p:pic>
        <p:nvPicPr>
          <p:cNvPr id="19" name="Obrázek 18">
            <a:extLst>
              <a:ext uri="{FF2B5EF4-FFF2-40B4-BE49-F238E27FC236}">
                <a16:creationId xmlns:a16="http://schemas.microsoft.com/office/drawing/2014/main" id="{C065D9A6-7A16-498E-81F0-A2D4380120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904270"/>
            <a:ext cx="1316181" cy="1316181"/>
          </a:xfrm>
          <a:prstGeom prst="rect">
            <a:avLst/>
          </a:prstGeom>
        </p:spPr>
      </p:pic>
      <p:sp>
        <p:nvSpPr>
          <p:cNvPr id="20" name="Obdélník 19">
            <a:extLst>
              <a:ext uri="{FF2B5EF4-FFF2-40B4-BE49-F238E27FC236}">
                <a16:creationId xmlns:a16="http://schemas.microsoft.com/office/drawing/2014/main" id="{5369343A-2397-42E9-B8FF-65C60B0B15AD}"/>
              </a:ext>
            </a:extLst>
          </p:cNvPr>
          <p:cNvSpPr/>
          <p:nvPr/>
        </p:nvSpPr>
        <p:spPr>
          <a:xfrm>
            <a:off x="1222664" y="5035786"/>
            <a:ext cx="1600854" cy="461665"/>
          </a:xfrm>
          <a:prstGeom prst="rect">
            <a:avLst/>
          </a:prstGeom>
        </p:spPr>
        <p:txBody>
          <a:bodyPr wrap="square">
            <a:spAutoFit/>
          </a:bodyPr>
          <a:lstStyle/>
          <a:p>
            <a:pPr algn="ctr"/>
            <a:r>
              <a:rPr lang="cs-CZ" sz="2400" dirty="0"/>
              <a:t>802.11ax</a:t>
            </a:r>
          </a:p>
        </p:txBody>
      </p:sp>
      <p:sp>
        <p:nvSpPr>
          <p:cNvPr id="22" name="Obdélník 21">
            <a:extLst>
              <a:ext uri="{FF2B5EF4-FFF2-40B4-BE49-F238E27FC236}">
                <a16:creationId xmlns:a16="http://schemas.microsoft.com/office/drawing/2014/main" id="{2C8E3352-B7A8-4F33-8ED3-2257A7B5C7FC}"/>
              </a:ext>
            </a:extLst>
          </p:cNvPr>
          <p:cNvSpPr/>
          <p:nvPr/>
        </p:nvSpPr>
        <p:spPr>
          <a:xfrm>
            <a:off x="3124200" y="1699672"/>
            <a:ext cx="7467600" cy="2031325"/>
          </a:xfrm>
          <a:prstGeom prst="rect">
            <a:avLst/>
          </a:prstGeom>
        </p:spPr>
        <p:txBody>
          <a:bodyPr wrap="square">
            <a:spAutoFit/>
          </a:bodyPr>
          <a:lstStyle/>
          <a:p>
            <a:pPr marL="285750" indent="-285750">
              <a:buFont typeface="Arial" panose="020B0604020202020204" pitchFamily="34" charset="0"/>
              <a:buChar char="•"/>
            </a:pPr>
            <a:r>
              <a:rPr lang="cs-CZ" dirty="0" err="1">
                <a:solidFill>
                  <a:schemeClr val="bg2"/>
                </a:solidFill>
              </a:rPr>
              <a:t>Should</a:t>
            </a:r>
            <a:r>
              <a:rPr lang="cs-CZ" dirty="0">
                <a:solidFill>
                  <a:schemeClr val="bg2"/>
                </a:solidFill>
              </a:rPr>
              <a:t> </a:t>
            </a:r>
            <a:r>
              <a:rPr lang="cs-CZ" dirty="0" err="1">
                <a:solidFill>
                  <a:schemeClr val="bg2"/>
                </a:solidFill>
              </a:rPr>
              <a:t>have</a:t>
            </a:r>
            <a:r>
              <a:rPr lang="cs-CZ" dirty="0">
                <a:solidFill>
                  <a:schemeClr val="bg2"/>
                </a:solidFill>
              </a:rPr>
              <a:t> 192-bit Security</a:t>
            </a:r>
          </a:p>
          <a:p>
            <a:pPr marL="285750" indent="-285750">
              <a:buFont typeface="Arial" panose="020B0604020202020204" pitchFamily="34" charset="0"/>
              <a:buChar char="•"/>
            </a:pPr>
            <a:r>
              <a:rPr lang="cs-CZ" dirty="0">
                <a:solidFill>
                  <a:schemeClr val="bg2"/>
                </a:solidFill>
              </a:rPr>
              <a:t>O</a:t>
            </a:r>
            <a:r>
              <a:rPr lang="en-US" dirty="0">
                <a:solidFill>
                  <a:schemeClr val="bg2"/>
                </a:solidFill>
              </a:rPr>
              <a:t>pen network gets individualized data encryption</a:t>
            </a:r>
            <a:endParaRPr lang="cs-CZ" dirty="0">
              <a:solidFill>
                <a:schemeClr val="bg2"/>
              </a:solidFill>
            </a:endParaRPr>
          </a:p>
          <a:p>
            <a:pPr marL="285750" indent="-285750">
              <a:buFont typeface="Arial" panose="020B0604020202020204" pitchFamily="34" charset="0"/>
              <a:buChar char="•"/>
            </a:pPr>
            <a:r>
              <a:rPr lang="cs-CZ" dirty="0" err="1">
                <a:solidFill>
                  <a:schemeClr val="bg2"/>
                </a:solidFill>
              </a:rPr>
              <a:t>Simplified</a:t>
            </a:r>
            <a:r>
              <a:rPr lang="cs-CZ" dirty="0">
                <a:solidFill>
                  <a:schemeClr val="bg2"/>
                </a:solidFill>
              </a:rPr>
              <a:t> </a:t>
            </a:r>
            <a:r>
              <a:rPr lang="en-US" dirty="0">
                <a:solidFill>
                  <a:schemeClr val="bg2"/>
                </a:solidFill>
              </a:rPr>
              <a:t>provisioning </a:t>
            </a:r>
            <a:r>
              <a:rPr lang="cs-CZ" dirty="0" err="1">
                <a:solidFill>
                  <a:schemeClr val="bg2"/>
                </a:solidFill>
              </a:rPr>
              <a:t>of</a:t>
            </a:r>
            <a:r>
              <a:rPr lang="cs-CZ" dirty="0">
                <a:solidFill>
                  <a:schemeClr val="bg2"/>
                </a:solidFill>
              </a:rPr>
              <a:t> </a:t>
            </a:r>
            <a:r>
              <a:rPr lang="en-US" dirty="0">
                <a:solidFill>
                  <a:schemeClr val="bg2"/>
                </a:solidFill>
              </a:rPr>
              <a:t>IOT</a:t>
            </a:r>
            <a:r>
              <a:rPr lang="cs-CZ" dirty="0">
                <a:solidFill>
                  <a:schemeClr val="bg2"/>
                </a:solidFill>
              </a:rPr>
              <a:t> </a:t>
            </a:r>
            <a:r>
              <a:rPr lang="en-US" dirty="0">
                <a:solidFill>
                  <a:schemeClr val="bg2"/>
                </a:solidFill>
              </a:rPr>
              <a:t>devices</a:t>
            </a:r>
            <a:endParaRPr lang="cs-CZ" dirty="0">
              <a:solidFill>
                <a:schemeClr val="bg2"/>
              </a:solidFill>
            </a:endParaRPr>
          </a:p>
          <a:p>
            <a:pPr marL="285750" indent="-285750">
              <a:buFont typeface="Arial" panose="020B0604020202020204" pitchFamily="34" charset="0"/>
              <a:buChar char="•"/>
            </a:pPr>
            <a:r>
              <a:rPr lang="cs-CZ" dirty="0" err="1">
                <a:solidFill>
                  <a:schemeClr val="bg2"/>
                </a:solidFill>
              </a:rPr>
              <a:t>Simultaneous</a:t>
            </a:r>
            <a:r>
              <a:rPr lang="cs-CZ" dirty="0">
                <a:solidFill>
                  <a:schemeClr val="bg2"/>
                </a:solidFill>
              </a:rPr>
              <a:t> </a:t>
            </a:r>
            <a:r>
              <a:rPr lang="cs-CZ" dirty="0" err="1">
                <a:solidFill>
                  <a:schemeClr val="bg2"/>
                </a:solidFill>
              </a:rPr>
              <a:t>Authentication</a:t>
            </a:r>
            <a:r>
              <a:rPr lang="cs-CZ" dirty="0">
                <a:solidFill>
                  <a:schemeClr val="bg2"/>
                </a:solidFill>
              </a:rPr>
              <a:t> </a:t>
            </a:r>
            <a:r>
              <a:rPr lang="cs-CZ" dirty="0" err="1">
                <a:solidFill>
                  <a:schemeClr val="bg2"/>
                </a:solidFill>
              </a:rPr>
              <a:t>of</a:t>
            </a:r>
            <a:r>
              <a:rPr lang="cs-CZ" dirty="0">
                <a:solidFill>
                  <a:schemeClr val="bg2"/>
                </a:solidFill>
              </a:rPr>
              <a:t> </a:t>
            </a:r>
            <a:r>
              <a:rPr lang="cs-CZ" dirty="0" err="1">
                <a:solidFill>
                  <a:schemeClr val="bg2"/>
                </a:solidFill>
              </a:rPr>
              <a:t>Equals</a:t>
            </a:r>
            <a:r>
              <a:rPr lang="cs-CZ" dirty="0">
                <a:solidFill>
                  <a:schemeClr val="bg2"/>
                </a:solidFill>
              </a:rPr>
              <a:t> </a:t>
            </a:r>
            <a:r>
              <a:rPr lang="cs-CZ" dirty="0" err="1">
                <a:solidFill>
                  <a:schemeClr val="bg2"/>
                </a:solidFill>
              </a:rPr>
              <a:t>against</a:t>
            </a:r>
            <a:r>
              <a:rPr lang="cs-CZ" dirty="0">
                <a:solidFill>
                  <a:schemeClr val="bg2"/>
                </a:solidFill>
              </a:rPr>
              <a:t> </a:t>
            </a:r>
            <a:r>
              <a:rPr lang="cs-CZ" dirty="0" err="1">
                <a:solidFill>
                  <a:schemeClr val="bg2"/>
                </a:solidFill>
              </a:rPr>
              <a:t>dictionary</a:t>
            </a:r>
            <a:r>
              <a:rPr lang="cs-CZ" dirty="0">
                <a:solidFill>
                  <a:schemeClr val="bg2"/>
                </a:solidFill>
              </a:rPr>
              <a:t> </a:t>
            </a:r>
            <a:r>
              <a:rPr lang="cs-CZ" dirty="0" err="1">
                <a:solidFill>
                  <a:schemeClr val="bg2"/>
                </a:solidFill>
              </a:rPr>
              <a:t>attack</a:t>
            </a:r>
            <a:r>
              <a:rPr lang="cs-CZ" dirty="0">
                <a:solidFill>
                  <a:schemeClr val="bg2"/>
                </a:solidFill>
              </a:rPr>
              <a:t> </a:t>
            </a:r>
            <a:r>
              <a:rPr lang="cs-CZ" dirty="0" err="1">
                <a:solidFill>
                  <a:schemeClr val="bg2"/>
                </a:solidFill>
              </a:rPr>
              <a:t>for</a:t>
            </a:r>
            <a:r>
              <a:rPr lang="cs-CZ" dirty="0">
                <a:solidFill>
                  <a:schemeClr val="bg2"/>
                </a:solidFill>
              </a:rPr>
              <a:t> </a:t>
            </a:r>
            <a:r>
              <a:rPr lang="cs-CZ" dirty="0" err="1">
                <a:solidFill>
                  <a:schemeClr val="bg2"/>
                </a:solidFill>
              </a:rPr>
              <a:t>customers</a:t>
            </a:r>
            <a:r>
              <a:rPr lang="cs-CZ" dirty="0">
                <a:solidFill>
                  <a:schemeClr val="bg2"/>
                </a:solidFill>
              </a:rPr>
              <a:t> </a:t>
            </a:r>
            <a:r>
              <a:rPr lang="cs-CZ" dirty="0" err="1">
                <a:solidFill>
                  <a:schemeClr val="bg2"/>
                </a:solidFill>
              </a:rPr>
              <a:t>with</a:t>
            </a:r>
            <a:r>
              <a:rPr lang="cs-CZ" dirty="0">
                <a:solidFill>
                  <a:schemeClr val="bg2"/>
                </a:solidFill>
              </a:rPr>
              <a:t> </a:t>
            </a:r>
            <a:r>
              <a:rPr lang="cs-CZ" dirty="0" err="1">
                <a:solidFill>
                  <a:schemeClr val="bg2"/>
                </a:solidFill>
              </a:rPr>
              <a:t>weak</a:t>
            </a:r>
            <a:r>
              <a:rPr lang="cs-CZ" dirty="0">
                <a:solidFill>
                  <a:schemeClr val="bg2"/>
                </a:solidFill>
              </a:rPr>
              <a:t> </a:t>
            </a:r>
            <a:r>
              <a:rPr lang="cs-CZ" dirty="0" err="1">
                <a:solidFill>
                  <a:schemeClr val="bg2"/>
                </a:solidFill>
              </a:rPr>
              <a:t>passwords</a:t>
            </a:r>
            <a:endParaRPr lang="cs-CZ" dirty="0">
              <a:solidFill>
                <a:schemeClr val="bg2"/>
              </a:solidFill>
            </a:endParaRPr>
          </a:p>
          <a:p>
            <a:pPr marL="285750" indent="-285750">
              <a:buFont typeface="Wingdings" panose="05000000000000000000" pitchFamily="2" charset="2"/>
              <a:buChar char="ü"/>
            </a:pPr>
            <a:r>
              <a:rPr lang="cs-CZ" dirty="0">
                <a:solidFill>
                  <a:schemeClr val="tx2"/>
                </a:solidFill>
              </a:rPr>
              <a:t>All 802.11ac Wave2 </a:t>
            </a:r>
            <a:r>
              <a:rPr lang="cs-CZ" dirty="0" err="1">
                <a:solidFill>
                  <a:schemeClr val="tx2"/>
                </a:solidFill>
              </a:rPr>
              <a:t>Enterprise</a:t>
            </a:r>
            <a:r>
              <a:rPr lang="cs-CZ" dirty="0">
                <a:solidFill>
                  <a:schemeClr val="tx2"/>
                </a:solidFill>
              </a:rPr>
              <a:t> and </a:t>
            </a:r>
            <a:r>
              <a:rPr lang="cs-CZ" dirty="0" err="1">
                <a:solidFill>
                  <a:schemeClr val="tx2"/>
                </a:solidFill>
              </a:rPr>
              <a:t>Meraki</a:t>
            </a:r>
            <a:r>
              <a:rPr lang="cs-CZ" dirty="0">
                <a:solidFill>
                  <a:schemeClr val="tx2"/>
                </a:solidFill>
              </a:rPr>
              <a:t> </a:t>
            </a:r>
            <a:r>
              <a:rPr lang="cs-CZ" dirty="0" err="1">
                <a:solidFill>
                  <a:schemeClr val="tx2"/>
                </a:solidFill>
              </a:rPr>
              <a:t>APs</a:t>
            </a:r>
            <a:r>
              <a:rPr lang="cs-CZ" dirty="0">
                <a:solidFill>
                  <a:schemeClr val="tx2"/>
                </a:solidFill>
              </a:rPr>
              <a:t> </a:t>
            </a:r>
            <a:r>
              <a:rPr lang="cs-CZ" dirty="0" err="1">
                <a:solidFill>
                  <a:schemeClr val="tx2"/>
                </a:solidFill>
              </a:rPr>
              <a:t>will</a:t>
            </a:r>
            <a:r>
              <a:rPr lang="en-US" dirty="0">
                <a:solidFill>
                  <a:schemeClr val="tx2"/>
                </a:solidFill>
              </a:rPr>
              <a:t> receive the latest WPA3 functionality</a:t>
            </a:r>
            <a:r>
              <a:rPr lang="cs-CZ" dirty="0">
                <a:solidFill>
                  <a:schemeClr val="tx2"/>
                </a:solidFill>
              </a:rPr>
              <a:t> (end </a:t>
            </a:r>
            <a:r>
              <a:rPr lang="cs-CZ" dirty="0" err="1">
                <a:solidFill>
                  <a:schemeClr val="tx2"/>
                </a:solidFill>
              </a:rPr>
              <a:t>of</a:t>
            </a:r>
            <a:r>
              <a:rPr lang="cs-CZ" dirty="0">
                <a:solidFill>
                  <a:schemeClr val="tx2"/>
                </a:solidFill>
              </a:rPr>
              <a:t> 2018)</a:t>
            </a:r>
          </a:p>
        </p:txBody>
      </p:sp>
      <p:sp>
        <p:nvSpPr>
          <p:cNvPr id="23" name="Obdélník 22">
            <a:extLst>
              <a:ext uri="{FF2B5EF4-FFF2-40B4-BE49-F238E27FC236}">
                <a16:creationId xmlns:a16="http://schemas.microsoft.com/office/drawing/2014/main" id="{2A6E32DE-D96C-4FF6-B8C2-B95A4D097280}"/>
              </a:ext>
            </a:extLst>
          </p:cNvPr>
          <p:cNvSpPr/>
          <p:nvPr/>
        </p:nvSpPr>
        <p:spPr>
          <a:xfrm>
            <a:off x="3124200" y="3907734"/>
            <a:ext cx="7467600" cy="1754326"/>
          </a:xfrm>
          <a:prstGeom prst="rect">
            <a:avLst/>
          </a:prstGeom>
        </p:spPr>
        <p:txBody>
          <a:bodyPr wrap="square">
            <a:spAutoFit/>
          </a:bodyPr>
          <a:lstStyle/>
          <a:p>
            <a:pPr marL="285750" indent="-285750">
              <a:buFont typeface="Arial" panose="020B0604020202020204" pitchFamily="34" charset="0"/>
              <a:buChar char="•"/>
            </a:pPr>
            <a:r>
              <a:rPr lang="en-US" dirty="0">
                <a:solidFill>
                  <a:schemeClr val="bg2"/>
                </a:solidFill>
              </a:rPr>
              <a:t>Enhanced Network Efficiency</a:t>
            </a:r>
            <a:r>
              <a:rPr lang="cs-CZ" dirty="0">
                <a:solidFill>
                  <a:schemeClr val="bg2"/>
                </a:solidFill>
              </a:rPr>
              <a:t> </a:t>
            </a:r>
            <a:r>
              <a:rPr lang="en-US" dirty="0">
                <a:solidFill>
                  <a:schemeClr val="bg2"/>
                </a:solidFill>
              </a:rPr>
              <a:t>–</a:t>
            </a:r>
            <a:r>
              <a:rPr lang="cs-CZ" dirty="0">
                <a:solidFill>
                  <a:schemeClr val="bg2"/>
                </a:solidFill>
              </a:rPr>
              <a:t> </a:t>
            </a:r>
            <a:r>
              <a:rPr lang="en-US" dirty="0">
                <a:solidFill>
                  <a:schemeClr val="bg2"/>
                </a:solidFill>
              </a:rPr>
              <a:t>By multiplexing users using the wireless sub-carriers, OFDMA increases the efficiency of communication</a:t>
            </a:r>
            <a:endParaRPr lang="cs-CZ" dirty="0">
              <a:solidFill>
                <a:schemeClr val="bg2"/>
              </a:solidFill>
            </a:endParaRPr>
          </a:p>
          <a:p>
            <a:pPr marL="285750" indent="-285750">
              <a:buFont typeface="Arial" panose="020B0604020202020204" pitchFamily="34" charset="0"/>
              <a:buChar char="•"/>
            </a:pPr>
            <a:r>
              <a:rPr lang="en-US" dirty="0">
                <a:solidFill>
                  <a:schemeClr val="bg2"/>
                </a:solidFill>
              </a:rPr>
              <a:t>Enhanced Link Efficiency – Primarily through the use of 1024 QAM</a:t>
            </a:r>
            <a:endParaRPr lang="cs-CZ" dirty="0">
              <a:solidFill>
                <a:schemeClr val="bg2"/>
              </a:solidFill>
            </a:endParaRPr>
          </a:p>
          <a:p>
            <a:endParaRPr lang="cs-CZ" dirty="0">
              <a:solidFill>
                <a:schemeClr val="bg2"/>
              </a:solidFill>
            </a:endParaRPr>
          </a:p>
          <a:p>
            <a:pPr marL="285750" indent="-285750">
              <a:buFont typeface="Wingdings" panose="05000000000000000000" pitchFamily="2" charset="2"/>
              <a:buChar char="ü"/>
            </a:pPr>
            <a:r>
              <a:rPr lang="cs-CZ" dirty="0" err="1">
                <a:solidFill>
                  <a:schemeClr val="tx2"/>
                </a:solidFill>
              </a:rPr>
              <a:t>First</a:t>
            </a:r>
            <a:r>
              <a:rPr lang="cs-CZ" dirty="0">
                <a:solidFill>
                  <a:schemeClr val="tx2"/>
                </a:solidFill>
              </a:rPr>
              <a:t> 802.11ax AP (2019)</a:t>
            </a:r>
          </a:p>
        </p:txBody>
      </p:sp>
    </p:spTree>
    <p:extLst>
      <p:ext uri="{BB962C8B-B14F-4D97-AF65-F5344CB8AC3E}">
        <p14:creationId xmlns:p14="http://schemas.microsoft.com/office/powerpoint/2010/main" val="2629896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a:t>Děkuji</a:t>
            </a:r>
            <a:endParaRPr lang="en-US" dirty="0"/>
          </a:p>
        </p:txBody>
      </p:sp>
      <p:sp>
        <p:nvSpPr>
          <p:cNvPr id="3" name="Subtitle 2"/>
          <p:cNvSpPr>
            <a:spLocks noGrp="1"/>
          </p:cNvSpPr>
          <p:nvPr>
            <p:ph type="subTitle" idx="1"/>
          </p:nvPr>
        </p:nvSpPr>
        <p:spPr>
          <a:xfrm>
            <a:off x="4648200" y="3909482"/>
            <a:ext cx="7223760" cy="433918"/>
          </a:xfrm>
        </p:spPr>
        <p:txBody>
          <a:bodyPr/>
          <a:lstStyle/>
          <a:p>
            <a:endParaRPr lang="en-US" sz="2800" b="1" dirty="0">
              <a:sym typeface="Wingdings" pitchFamily="2" charset="2"/>
            </a:endParaRPr>
          </a:p>
          <a:p>
            <a:endParaRPr lang="en-US" dirty="0">
              <a:sym typeface="Wingdings" pitchFamily="2" charset="2"/>
            </a:endParaRPr>
          </a:p>
          <a:p>
            <a:endParaRPr lang="en-US" dirty="0">
              <a:sym typeface="Wingdings" pitchFamily="2" charset="2"/>
            </a:endParaRPr>
          </a:p>
          <a:p>
            <a:r>
              <a:rPr lang="cs-CZ" dirty="0">
                <a:sym typeface="Wingdings" pitchFamily="2" charset="2"/>
              </a:rPr>
              <a:t>David Bernášek</a:t>
            </a:r>
            <a:r>
              <a:rPr lang="en-US" dirty="0">
                <a:sym typeface="Wingdings" pitchFamily="2" charset="2"/>
              </a:rPr>
              <a:t>  </a:t>
            </a:r>
          </a:p>
          <a:p>
            <a:r>
              <a:rPr lang="cs-CZ" dirty="0" err="1">
                <a:sym typeface="Wingdings" pitchFamily="2" charset="2"/>
              </a:rPr>
              <a:t>david.bernasek</a:t>
            </a:r>
            <a:r>
              <a:rPr lang="en-US" dirty="0">
                <a:sym typeface="Wingdings" pitchFamily="2" charset="2"/>
              </a:rPr>
              <a:t>@techdata.com</a:t>
            </a:r>
            <a:endParaRPr lang="en-US" dirty="0"/>
          </a:p>
          <a:p>
            <a:endParaRPr lang="en-US" dirty="0"/>
          </a:p>
        </p:txBody>
      </p:sp>
    </p:spTree>
    <p:extLst>
      <p:ext uri="{BB962C8B-B14F-4D97-AF65-F5344CB8AC3E}">
        <p14:creationId xmlns:p14="http://schemas.microsoft.com/office/powerpoint/2010/main" val="277263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0725113-6261-6649-B621-235F7B48263E}"/>
              </a:ext>
            </a:extLst>
          </p:cNvPr>
          <p:cNvSpPr/>
          <p:nvPr/>
        </p:nvSpPr>
        <p:spPr>
          <a:xfrm>
            <a:off x="4193675" y="1785341"/>
            <a:ext cx="3718560" cy="4696861"/>
          </a:xfrm>
          <a:prstGeom prst="roundRect">
            <a:avLst>
              <a:gd name="adj" fmla="val 1482"/>
            </a:avLst>
          </a:prstGeom>
          <a:solidFill>
            <a:srgbClr val="FFFFFF">
              <a:lumMod val="95000"/>
            </a:srgbClr>
          </a:solidFill>
          <a:ln w="12700" cap="flat" cmpd="sng" algn="ctr">
            <a:noFill/>
            <a:prstDash val="solid"/>
          </a:ln>
          <a:effectLst/>
        </p:spPr>
        <p:txBody>
          <a:bodyPr lIns="121920" tIns="1828800" rIns="121920" bIns="121920" rtlCol="0" anchor="t" anchorCtr="0"/>
          <a:lstStyle/>
          <a:p>
            <a:pPr marL="182875" indent="-182875" defTabSz="1219170" fontAlgn="auto">
              <a:spcBef>
                <a:spcPts val="533"/>
              </a:spcBef>
              <a:spcAft>
                <a:spcPts val="0"/>
              </a:spcAft>
              <a:buFont typeface="Arial" pitchFamily="34" charset="0"/>
              <a:buChar char="•"/>
              <a:defRPr/>
            </a:pPr>
            <a:endParaRPr lang="en-US" sz="1200" kern="0" dirty="0">
              <a:solidFill>
                <a:srgbClr val="282828"/>
              </a:solidFill>
              <a:latin typeface="CiscoSansTT ExtraLight"/>
              <a:cs typeface="+mn-cs"/>
            </a:endParaRPr>
          </a:p>
        </p:txBody>
      </p:sp>
      <p:sp>
        <p:nvSpPr>
          <p:cNvPr id="26" name="Rounded Rectangle 25">
            <a:extLst>
              <a:ext uri="{FF2B5EF4-FFF2-40B4-BE49-F238E27FC236}">
                <a16:creationId xmlns:a16="http://schemas.microsoft.com/office/drawing/2014/main" id="{0D6FDB73-2C89-9E42-8101-D3FCD14A1684}"/>
              </a:ext>
            </a:extLst>
          </p:cNvPr>
          <p:cNvSpPr/>
          <p:nvPr/>
        </p:nvSpPr>
        <p:spPr>
          <a:xfrm>
            <a:off x="8154511" y="1752992"/>
            <a:ext cx="3771643" cy="4729209"/>
          </a:xfrm>
          <a:prstGeom prst="roundRect">
            <a:avLst>
              <a:gd name="adj" fmla="val 1482"/>
            </a:avLst>
          </a:prstGeom>
          <a:solidFill>
            <a:srgbClr val="FFFFFF">
              <a:lumMod val="95000"/>
            </a:srgbClr>
          </a:solidFill>
          <a:ln w="12700" cap="flat" cmpd="sng" algn="ctr">
            <a:noFill/>
            <a:prstDash val="solid"/>
          </a:ln>
          <a:effectLst/>
        </p:spPr>
        <p:txBody>
          <a:bodyPr lIns="121920" tIns="1828800" rIns="121920" bIns="121920" rtlCol="0" anchor="t" anchorCtr="0"/>
          <a:lstStyle/>
          <a:p>
            <a:pPr defTabSz="1219170" fontAlgn="auto">
              <a:spcBef>
                <a:spcPts val="533"/>
              </a:spcBef>
              <a:spcAft>
                <a:spcPts val="0"/>
              </a:spcAft>
              <a:defRPr/>
            </a:pPr>
            <a:endParaRPr lang="en-US" sz="1200" kern="0" dirty="0">
              <a:solidFill>
                <a:srgbClr val="282828"/>
              </a:solidFill>
              <a:latin typeface="CiscoSansTT ExtraLight"/>
              <a:cs typeface="+mn-cs"/>
            </a:endParaRPr>
          </a:p>
        </p:txBody>
      </p:sp>
      <p:sp>
        <p:nvSpPr>
          <p:cNvPr id="28" name="Title 1">
            <a:extLst>
              <a:ext uri="{FF2B5EF4-FFF2-40B4-BE49-F238E27FC236}">
                <a16:creationId xmlns:a16="http://schemas.microsoft.com/office/drawing/2014/main" id="{BE75EFDE-290C-F34C-A2B6-96DC1B97E8A6}"/>
              </a:ext>
            </a:extLst>
          </p:cNvPr>
          <p:cNvSpPr txBox="1">
            <a:spLocks/>
          </p:cNvSpPr>
          <p:nvPr/>
        </p:nvSpPr>
        <p:spPr bwMode="auto">
          <a:xfrm>
            <a:off x="207629" y="22327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61">
              <a:defRPr/>
            </a:pPr>
            <a:r>
              <a:rPr lang="en-US" sz="4400" dirty="0">
                <a:solidFill>
                  <a:schemeClr val="bg2"/>
                </a:solidFill>
                <a:latin typeface="CiscoSansTT ExtraLight"/>
              </a:rPr>
              <a:t>Cisco Catalyst 9000 Portfolio</a:t>
            </a:r>
            <a:endParaRPr lang="en-US" sz="3200" dirty="0">
              <a:solidFill>
                <a:schemeClr val="bg2"/>
              </a:solidFill>
              <a:latin typeface="CiscoSansTT ExtraLight"/>
            </a:endParaRPr>
          </a:p>
        </p:txBody>
      </p:sp>
      <p:sp>
        <p:nvSpPr>
          <p:cNvPr id="30" name="Rounded Rectangle 29">
            <a:extLst>
              <a:ext uri="{FF2B5EF4-FFF2-40B4-BE49-F238E27FC236}">
                <a16:creationId xmlns:a16="http://schemas.microsoft.com/office/drawing/2014/main" id="{C7A4ECCF-D9C8-E541-991C-A23D6C683FB2}"/>
              </a:ext>
            </a:extLst>
          </p:cNvPr>
          <p:cNvSpPr/>
          <p:nvPr/>
        </p:nvSpPr>
        <p:spPr>
          <a:xfrm>
            <a:off x="4191000" y="1600200"/>
            <a:ext cx="3718560" cy="444459"/>
          </a:xfrm>
          <a:prstGeom prst="roundRect">
            <a:avLst>
              <a:gd name="adj" fmla="val 50000"/>
            </a:avLst>
          </a:prstGeom>
          <a:solidFill>
            <a:srgbClr val="005073"/>
          </a:solidFill>
          <a:ln w="12700" cap="flat" cmpd="sng" algn="ctr">
            <a:noFill/>
            <a:prstDash val="solid"/>
          </a:ln>
          <a:effectLst/>
        </p:spPr>
        <p:txBody>
          <a:bodyPr lIns="243840" rtlCol="0" anchor="ctr"/>
          <a:lstStyle/>
          <a:p>
            <a:pPr algn="ctr" defTabSz="1219170" fontAlgn="auto">
              <a:spcBef>
                <a:spcPts val="0"/>
              </a:spcBef>
              <a:spcAft>
                <a:spcPts val="0"/>
              </a:spcAft>
              <a:defRPr/>
            </a:pPr>
            <a:r>
              <a:rPr lang="en-US" sz="1600" b="1" kern="0" dirty="0">
                <a:solidFill>
                  <a:srgbClr val="FFFFFF"/>
                </a:solidFill>
                <a:latin typeface="CiscoSansTT ExtraLight"/>
                <a:cs typeface="+mn-cs"/>
              </a:rPr>
              <a:t> C9400</a:t>
            </a:r>
          </a:p>
        </p:txBody>
      </p:sp>
      <p:sp>
        <p:nvSpPr>
          <p:cNvPr id="31" name="Rounded Rectangle 30">
            <a:extLst>
              <a:ext uri="{FF2B5EF4-FFF2-40B4-BE49-F238E27FC236}">
                <a16:creationId xmlns:a16="http://schemas.microsoft.com/office/drawing/2014/main" id="{C8CE5308-2B7A-D54A-B450-ACA98CE40188}"/>
              </a:ext>
            </a:extLst>
          </p:cNvPr>
          <p:cNvSpPr/>
          <p:nvPr/>
        </p:nvSpPr>
        <p:spPr>
          <a:xfrm>
            <a:off x="8154511" y="1591460"/>
            <a:ext cx="3718560" cy="444459"/>
          </a:xfrm>
          <a:prstGeom prst="roundRect">
            <a:avLst>
              <a:gd name="adj" fmla="val 50000"/>
            </a:avLst>
          </a:prstGeom>
          <a:solidFill>
            <a:srgbClr val="6EBE4A"/>
          </a:solidFill>
          <a:ln w="12700" cap="flat" cmpd="sng" algn="ctr">
            <a:noFill/>
            <a:prstDash val="solid"/>
          </a:ln>
          <a:effectLst/>
        </p:spPr>
        <p:txBody>
          <a:bodyPr lIns="243840" rtlCol="0" anchor="ctr"/>
          <a:lstStyle/>
          <a:p>
            <a:pPr algn="ctr" defTabSz="1219170" fontAlgn="auto">
              <a:spcBef>
                <a:spcPts val="0"/>
              </a:spcBef>
              <a:spcAft>
                <a:spcPts val="0"/>
              </a:spcAft>
              <a:defRPr/>
            </a:pPr>
            <a:r>
              <a:rPr lang="en-US" sz="1600" b="1" kern="0" dirty="0">
                <a:solidFill>
                  <a:srgbClr val="282828"/>
                </a:solidFill>
                <a:latin typeface="CiscoSansTT ExtraLight"/>
                <a:cs typeface="+mn-cs"/>
              </a:rPr>
              <a:t> C9500</a:t>
            </a:r>
          </a:p>
        </p:txBody>
      </p:sp>
      <p:grpSp>
        <p:nvGrpSpPr>
          <p:cNvPr id="3" name="Group 2">
            <a:extLst>
              <a:ext uri="{FF2B5EF4-FFF2-40B4-BE49-F238E27FC236}">
                <a16:creationId xmlns:a16="http://schemas.microsoft.com/office/drawing/2014/main" id="{CA830DD4-423C-5245-966A-AD6CBC3737A9}"/>
              </a:ext>
            </a:extLst>
          </p:cNvPr>
          <p:cNvGrpSpPr/>
          <p:nvPr/>
        </p:nvGrpSpPr>
        <p:grpSpPr>
          <a:xfrm>
            <a:off x="4367953" y="2314705"/>
            <a:ext cx="3588616" cy="1545348"/>
            <a:chOff x="4285150" y="1073317"/>
            <a:chExt cx="7569188" cy="3312467"/>
          </a:xfrm>
        </p:grpSpPr>
        <p:pic>
          <p:nvPicPr>
            <p:cNvPr id="16" name="Picture 15">
              <a:extLst>
                <a:ext uri="{FF2B5EF4-FFF2-40B4-BE49-F238E27FC236}">
                  <a16:creationId xmlns:a16="http://schemas.microsoft.com/office/drawing/2014/main" id="{AC6D78AE-D431-1E4D-9EDB-25F99E639B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5150" y="2703530"/>
              <a:ext cx="2401016" cy="1502057"/>
            </a:xfrm>
            <a:prstGeom prst="rect">
              <a:avLst/>
            </a:prstGeom>
          </p:spPr>
        </p:pic>
        <p:pic>
          <p:nvPicPr>
            <p:cNvPr id="17" name="Picture 16">
              <a:extLst>
                <a:ext uri="{FF2B5EF4-FFF2-40B4-BE49-F238E27FC236}">
                  <a16:creationId xmlns:a16="http://schemas.microsoft.com/office/drawing/2014/main" id="{02435B1A-E50E-AB47-B6C9-C0BB8A1018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75440" y="2008428"/>
              <a:ext cx="2359326" cy="2248590"/>
            </a:xfrm>
            <a:prstGeom prst="rect">
              <a:avLst/>
            </a:prstGeom>
          </p:spPr>
        </p:pic>
        <p:pic>
          <p:nvPicPr>
            <p:cNvPr id="18" name="Picture 17">
              <a:extLst>
                <a:ext uri="{FF2B5EF4-FFF2-40B4-BE49-F238E27FC236}">
                  <a16:creationId xmlns:a16="http://schemas.microsoft.com/office/drawing/2014/main" id="{6E71ADB1-3192-6F42-ADE1-CD81A5CCCE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2404" y="1073317"/>
              <a:ext cx="2951934" cy="3312467"/>
            </a:xfrm>
            <a:prstGeom prst="rect">
              <a:avLst/>
            </a:prstGeom>
          </p:spPr>
        </p:pic>
      </p:grpSp>
      <p:sp>
        <p:nvSpPr>
          <p:cNvPr id="6" name="TextBox 5">
            <a:extLst>
              <a:ext uri="{FF2B5EF4-FFF2-40B4-BE49-F238E27FC236}">
                <a16:creationId xmlns:a16="http://schemas.microsoft.com/office/drawing/2014/main" id="{EAFA1283-D169-BF44-81D7-D1989FABF363}"/>
              </a:ext>
            </a:extLst>
          </p:cNvPr>
          <p:cNvSpPr txBox="1"/>
          <p:nvPr/>
        </p:nvSpPr>
        <p:spPr>
          <a:xfrm>
            <a:off x="4526626" y="3716424"/>
            <a:ext cx="607859" cy="256545"/>
          </a:xfrm>
          <a:prstGeom prst="rect">
            <a:avLst/>
          </a:prstGeom>
          <a:noFill/>
        </p:spPr>
        <p:txBody>
          <a:bodyPr wrap="none" rtlCol="0">
            <a:spAutoFit/>
          </a:bodyPr>
          <a:lstStyle/>
          <a:p>
            <a:r>
              <a:rPr lang="en-US" sz="1067" dirty="0">
                <a:solidFill>
                  <a:srgbClr val="005073"/>
                </a:solidFill>
                <a:latin typeface="CiscoSansTT" panose="020B0503020201020303" pitchFamily="34" charset="0"/>
                <a:ea typeface="ＭＳ Ｐゴシック" charset="0"/>
                <a:cs typeface="CiscoSansTT" panose="020B0503020201020303" pitchFamily="34" charset="0"/>
              </a:rPr>
              <a:t>C9404R</a:t>
            </a:r>
          </a:p>
        </p:txBody>
      </p:sp>
      <p:sp>
        <p:nvSpPr>
          <p:cNvPr id="36" name="TextBox 35">
            <a:extLst>
              <a:ext uri="{FF2B5EF4-FFF2-40B4-BE49-F238E27FC236}">
                <a16:creationId xmlns:a16="http://schemas.microsoft.com/office/drawing/2014/main" id="{CAF7EB2F-9159-7E4A-90F7-B6C5BFB6A9FE}"/>
              </a:ext>
            </a:extLst>
          </p:cNvPr>
          <p:cNvSpPr txBox="1"/>
          <p:nvPr/>
        </p:nvSpPr>
        <p:spPr>
          <a:xfrm>
            <a:off x="5705238" y="3699406"/>
            <a:ext cx="607859" cy="256545"/>
          </a:xfrm>
          <a:prstGeom prst="rect">
            <a:avLst/>
          </a:prstGeom>
          <a:noFill/>
        </p:spPr>
        <p:txBody>
          <a:bodyPr wrap="none" rtlCol="0">
            <a:spAutoFit/>
          </a:bodyPr>
          <a:lstStyle/>
          <a:p>
            <a:r>
              <a:rPr lang="en-US" sz="1067" dirty="0">
                <a:solidFill>
                  <a:srgbClr val="005073"/>
                </a:solidFill>
                <a:latin typeface="CiscoSansTT" panose="020B0503020201020303" pitchFamily="34" charset="0"/>
                <a:ea typeface="ＭＳ Ｐゴシック" charset="0"/>
                <a:cs typeface="CiscoSansTT" panose="020B0503020201020303" pitchFamily="34" charset="0"/>
              </a:rPr>
              <a:t>C9407R</a:t>
            </a:r>
          </a:p>
        </p:txBody>
      </p:sp>
      <p:sp>
        <p:nvSpPr>
          <p:cNvPr id="37" name="TextBox 36">
            <a:extLst>
              <a:ext uri="{FF2B5EF4-FFF2-40B4-BE49-F238E27FC236}">
                <a16:creationId xmlns:a16="http://schemas.microsoft.com/office/drawing/2014/main" id="{89BE88B9-0704-B34E-9785-FE3DF0ECC2B0}"/>
              </a:ext>
            </a:extLst>
          </p:cNvPr>
          <p:cNvSpPr txBox="1"/>
          <p:nvPr/>
        </p:nvSpPr>
        <p:spPr>
          <a:xfrm>
            <a:off x="6940477" y="3692488"/>
            <a:ext cx="607859" cy="256545"/>
          </a:xfrm>
          <a:prstGeom prst="rect">
            <a:avLst/>
          </a:prstGeom>
          <a:noFill/>
        </p:spPr>
        <p:txBody>
          <a:bodyPr wrap="none" rtlCol="0">
            <a:spAutoFit/>
          </a:bodyPr>
          <a:lstStyle/>
          <a:p>
            <a:r>
              <a:rPr lang="en-US" sz="1067" dirty="0">
                <a:solidFill>
                  <a:srgbClr val="005073"/>
                </a:solidFill>
                <a:latin typeface="CiscoSansTT" panose="020B0503020201020303" pitchFamily="34" charset="0"/>
                <a:ea typeface="ＭＳ Ｐゴシック" charset="0"/>
                <a:cs typeface="CiscoSansTT" panose="020B0503020201020303" pitchFamily="34" charset="0"/>
              </a:rPr>
              <a:t>C9410R</a:t>
            </a:r>
          </a:p>
        </p:txBody>
      </p:sp>
      <p:sp>
        <p:nvSpPr>
          <p:cNvPr id="7" name="TextBox 6">
            <a:extLst>
              <a:ext uri="{FF2B5EF4-FFF2-40B4-BE49-F238E27FC236}">
                <a16:creationId xmlns:a16="http://schemas.microsoft.com/office/drawing/2014/main" id="{60E7AED1-C364-EC45-865C-23E574EE83BE}"/>
              </a:ext>
            </a:extLst>
          </p:cNvPr>
          <p:cNvSpPr txBox="1"/>
          <p:nvPr/>
        </p:nvSpPr>
        <p:spPr>
          <a:xfrm>
            <a:off x="4265775" y="5038238"/>
            <a:ext cx="758541" cy="215444"/>
          </a:xfrm>
          <a:prstGeom prst="rect">
            <a:avLst/>
          </a:prstGeom>
          <a:noFill/>
        </p:spPr>
        <p:txBody>
          <a:bodyPr wrap="none" rtlCol="0">
            <a:spAutoFit/>
          </a:bodyPr>
          <a:lstStyle/>
          <a:p>
            <a:r>
              <a:rPr lang="en-US" sz="800" dirty="0">
                <a:solidFill>
                  <a:srgbClr val="005073"/>
                </a:solidFill>
                <a:latin typeface="CiscoSansTT" panose="020B0503020201020303" pitchFamily="34" charset="0"/>
                <a:ea typeface="ＭＳ Ｐゴシック" charset="0"/>
                <a:cs typeface="CiscoSansTT" panose="020B0503020201020303" pitchFamily="34" charset="0"/>
              </a:rPr>
              <a:t>C9400-LC-48T</a:t>
            </a:r>
          </a:p>
        </p:txBody>
      </p:sp>
      <p:sp>
        <p:nvSpPr>
          <p:cNvPr id="48" name="TextBox 47">
            <a:extLst>
              <a:ext uri="{FF2B5EF4-FFF2-40B4-BE49-F238E27FC236}">
                <a16:creationId xmlns:a16="http://schemas.microsoft.com/office/drawing/2014/main" id="{98BF376A-6FDC-7C4B-BAEE-709E5B498443}"/>
              </a:ext>
            </a:extLst>
          </p:cNvPr>
          <p:cNvSpPr txBox="1"/>
          <p:nvPr/>
        </p:nvSpPr>
        <p:spPr>
          <a:xfrm>
            <a:off x="5184728" y="5047524"/>
            <a:ext cx="774571"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C9400-LC-48U</a:t>
            </a:r>
          </a:p>
        </p:txBody>
      </p:sp>
      <p:sp>
        <p:nvSpPr>
          <p:cNvPr id="52" name="TextBox 51">
            <a:extLst>
              <a:ext uri="{FF2B5EF4-FFF2-40B4-BE49-F238E27FC236}">
                <a16:creationId xmlns:a16="http://schemas.microsoft.com/office/drawing/2014/main" id="{1C0A1020-13B5-0044-9795-6C4B7E190F70}"/>
              </a:ext>
            </a:extLst>
          </p:cNvPr>
          <p:cNvSpPr txBox="1"/>
          <p:nvPr/>
        </p:nvSpPr>
        <p:spPr>
          <a:xfrm>
            <a:off x="6076239" y="5050279"/>
            <a:ext cx="827471"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C9400-LC-48UX</a:t>
            </a:r>
          </a:p>
        </p:txBody>
      </p:sp>
      <p:pic>
        <p:nvPicPr>
          <p:cNvPr id="53" name="Picture 52">
            <a:extLst>
              <a:ext uri="{FF2B5EF4-FFF2-40B4-BE49-F238E27FC236}">
                <a16:creationId xmlns:a16="http://schemas.microsoft.com/office/drawing/2014/main" id="{B0E6C9D1-0A13-8243-8020-C1AB14C9D5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5287" y="5339532"/>
            <a:ext cx="915347" cy="296187"/>
          </a:xfrm>
          <a:prstGeom prst="rect">
            <a:avLst/>
          </a:prstGeom>
        </p:spPr>
      </p:pic>
      <p:pic>
        <p:nvPicPr>
          <p:cNvPr id="54" name="Picture 53">
            <a:extLst>
              <a:ext uri="{FF2B5EF4-FFF2-40B4-BE49-F238E27FC236}">
                <a16:creationId xmlns:a16="http://schemas.microsoft.com/office/drawing/2014/main" id="{9A5BBC48-51EF-4241-8436-95C59E2CB5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2680" y="5342889"/>
            <a:ext cx="798899" cy="268708"/>
          </a:xfrm>
          <a:prstGeom prst="rect">
            <a:avLst/>
          </a:prstGeom>
        </p:spPr>
      </p:pic>
      <p:sp>
        <p:nvSpPr>
          <p:cNvPr id="55" name="TextBox 54">
            <a:extLst>
              <a:ext uri="{FF2B5EF4-FFF2-40B4-BE49-F238E27FC236}">
                <a16:creationId xmlns:a16="http://schemas.microsoft.com/office/drawing/2014/main" id="{AA58DE1C-62B1-B945-93B0-102F793A6ED0}"/>
              </a:ext>
            </a:extLst>
          </p:cNvPr>
          <p:cNvSpPr txBox="1"/>
          <p:nvPr/>
        </p:nvSpPr>
        <p:spPr>
          <a:xfrm>
            <a:off x="6183891" y="5650164"/>
            <a:ext cx="80823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C9400-LC-24XS</a:t>
            </a:r>
          </a:p>
        </p:txBody>
      </p:sp>
      <p:sp>
        <p:nvSpPr>
          <p:cNvPr id="57" name="TextBox 56">
            <a:extLst>
              <a:ext uri="{FF2B5EF4-FFF2-40B4-BE49-F238E27FC236}">
                <a16:creationId xmlns:a16="http://schemas.microsoft.com/office/drawing/2014/main" id="{8A265734-98EE-0D4E-AF61-C21323007E4B}"/>
              </a:ext>
            </a:extLst>
          </p:cNvPr>
          <p:cNvSpPr txBox="1"/>
          <p:nvPr/>
        </p:nvSpPr>
        <p:spPr>
          <a:xfrm>
            <a:off x="6960001" y="5044772"/>
            <a:ext cx="761747"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C9400-LC-48P</a:t>
            </a:r>
          </a:p>
        </p:txBody>
      </p:sp>
      <p:sp>
        <p:nvSpPr>
          <p:cNvPr id="58" name="TextBox 57">
            <a:extLst>
              <a:ext uri="{FF2B5EF4-FFF2-40B4-BE49-F238E27FC236}">
                <a16:creationId xmlns:a16="http://schemas.microsoft.com/office/drawing/2014/main" id="{736DAE63-033E-8545-9DEE-DB98CD172096}"/>
              </a:ext>
            </a:extLst>
          </p:cNvPr>
          <p:cNvSpPr txBox="1"/>
          <p:nvPr/>
        </p:nvSpPr>
        <p:spPr>
          <a:xfrm>
            <a:off x="4265776" y="5626040"/>
            <a:ext cx="75533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C9400-LC-48S</a:t>
            </a:r>
          </a:p>
        </p:txBody>
      </p:sp>
      <p:sp>
        <p:nvSpPr>
          <p:cNvPr id="59" name="TextBox 58">
            <a:extLst>
              <a:ext uri="{FF2B5EF4-FFF2-40B4-BE49-F238E27FC236}">
                <a16:creationId xmlns:a16="http://schemas.microsoft.com/office/drawing/2014/main" id="{EE0B9F3F-580E-A144-BF6B-93C3371A8CD6}"/>
              </a:ext>
            </a:extLst>
          </p:cNvPr>
          <p:cNvSpPr txBox="1"/>
          <p:nvPr/>
        </p:nvSpPr>
        <p:spPr>
          <a:xfrm>
            <a:off x="5257962" y="5630880"/>
            <a:ext cx="75533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C9400-LC-24S</a:t>
            </a:r>
          </a:p>
        </p:txBody>
      </p:sp>
      <p:pic>
        <p:nvPicPr>
          <p:cNvPr id="60" name="Picture 59">
            <a:extLst>
              <a:ext uri="{FF2B5EF4-FFF2-40B4-BE49-F238E27FC236}">
                <a16:creationId xmlns:a16="http://schemas.microsoft.com/office/drawing/2014/main" id="{6FD9B2B3-F30B-664E-89B4-48C16C6185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0756" y="4084615"/>
            <a:ext cx="825965" cy="417352"/>
          </a:xfrm>
          <a:prstGeom prst="rect">
            <a:avLst/>
          </a:prstGeom>
        </p:spPr>
      </p:pic>
      <p:sp>
        <p:nvSpPr>
          <p:cNvPr id="61" name="TextBox 60">
            <a:extLst>
              <a:ext uri="{FF2B5EF4-FFF2-40B4-BE49-F238E27FC236}">
                <a16:creationId xmlns:a16="http://schemas.microsoft.com/office/drawing/2014/main" id="{B5E71095-94BA-F143-B63F-1342BA71B746}"/>
              </a:ext>
            </a:extLst>
          </p:cNvPr>
          <p:cNvSpPr txBox="1"/>
          <p:nvPr/>
        </p:nvSpPr>
        <p:spPr>
          <a:xfrm>
            <a:off x="5024809" y="4433930"/>
            <a:ext cx="724878"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C9400-SUP-1</a:t>
            </a:r>
          </a:p>
        </p:txBody>
      </p:sp>
      <p:sp>
        <p:nvSpPr>
          <p:cNvPr id="63" name="TextBox 62">
            <a:extLst>
              <a:ext uri="{FF2B5EF4-FFF2-40B4-BE49-F238E27FC236}">
                <a16:creationId xmlns:a16="http://schemas.microsoft.com/office/drawing/2014/main" id="{BADCF54C-220A-DE48-898D-04BB86465F28}"/>
              </a:ext>
            </a:extLst>
          </p:cNvPr>
          <p:cNvSpPr txBox="1"/>
          <p:nvPr/>
        </p:nvSpPr>
        <p:spPr>
          <a:xfrm>
            <a:off x="6041492" y="4440082"/>
            <a:ext cx="821059"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C9400-SUP-1XL</a:t>
            </a:r>
          </a:p>
        </p:txBody>
      </p:sp>
      <p:sp>
        <p:nvSpPr>
          <p:cNvPr id="76" name="32-Point Star 75">
            <a:extLst>
              <a:ext uri="{FF2B5EF4-FFF2-40B4-BE49-F238E27FC236}">
                <a16:creationId xmlns:a16="http://schemas.microsoft.com/office/drawing/2014/main" id="{843DCB8A-B317-2E45-84CE-F9A929CF0AC0}"/>
              </a:ext>
            </a:extLst>
          </p:cNvPr>
          <p:cNvSpPr/>
          <p:nvPr/>
        </p:nvSpPr>
        <p:spPr>
          <a:xfrm>
            <a:off x="7602750" y="4433657"/>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82" name="32-Point Star 81">
            <a:extLst>
              <a:ext uri="{FF2B5EF4-FFF2-40B4-BE49-F238E27FC236}">
                <a16:creationId xmlns:a16="http://schemas.microsoft.com/office/drawing/2014/main" id="{3976D9DD-D17D-CB4B-AD27-D90298EB3CAD}"/>
              </a:ext>
            </a:extLst>
          </p:cNvPr>
          <p:cNvSpPr/>
          <p:nvPr/>
        </p:nvSpPr>
        <p:spPr>
          <a:xfrm>
            <a:off x="4201730" y="5175948"/>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85" name="32-Point Star 84">
            <a:extLst>
              <a:ext uri="{FF2B5EF4-FFF2-40B4-BE49-F238E27FC236}">
                <a16:creationId xmlns:a16="http://schemas.microsoft.com/office/drawing/2014/main" id="{2C2D5486-7B96-A347-9647-4EDB3DD2BA32}"/>
              </a:ext>
            </a:extLst>
          </p:cNvPr>
          <p:cNvSpPr/>
          <p:nvPr/>
        </p:nvSpPr>
        <p:spPr>
          <a:xfrm>
            <a:off x="5248214" y="5201912"/>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pic>
        <p:nvPicPr>
          <p:cNvPr id="87" name="Picture 86">
            <a:extLst>
              <a:ext uri="{FF2B5EF4-FFF2-40B4-BE49-F238E27FC236}">
                <a16:creationId xmlns:a16="http://schemas.microsoft.com/office/drawing/2014/main" id="{B69266C6-F95A-C940-99B8-18AF994B66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93154" y="5968139"/>
            <a:ext cx="541668" cy="264173"/>
          </a:xfrm>
          <a:prstGeom prst="rect">
            <a:avLst/>
          </a:prstGeom>
        </p:spPr>
      </p:pic>
      <p:sp>
        <p:nvSpPr>
          <p:cNvPr id="88" name="TextBox 87">
            <a:extLst>
              <a:ext uri="{FF2B5EF4-FFF2-40B4-BE49-F238E27FC236}">
                <a16:creationId xmlns:a16="http://schemas.microsoft.com/office/drawing/2014/main" id="{20401DCB-9B71-A446-9E4D-EF5818951FF7}"/>
              </a:ext>
            </a:extLst>
          </p:cNvPr>
          <p:cNvSpPr txBox="1"/>
          <p:nvPr/>
        </p:nvSpPr>
        <p:spPr>
          <a:xfrm>
            <a:off x="4150858" y="6195215"/>
            <a:ext cx="102784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C9400-PWR-3200AC</a:t>
            </a:r>
          </a:p>
        </p:txBody>
      </p:sp>
      <p:pic>
        <p:nvPicPr>
          <p:cNvPr id="89" name="Picture 88">
            <a:extLst>
              <a:ext uri="{FF2B5EF4-FFF2-40B4-BE49-F238E27FC236}">
                <a16:creationId xmlns:a16="http://schemas.microsoft.com/office/drawing/2014/main" id="{1CE4F12F-F304-E64B-B7C0-01DA52CE70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44230" y="5985399"/>
            <a:ext cx="541668" cy="264173"/>
          </a:xfrm>
          <a:prstGeom prst="rect">
            <a:avLst/>
          </a:prstGeom>
        </p:spPr>
      </p:pic>
      <p:sp>
        <p:nvSpPr>
          <p:cNvPr id="90" name="TextBox 89">
            <a:extLst>
              <a:ext uri="{FF2B5EF4-FFF2-40B4-BE49-F238E27FC236}">
                <a16:creationId xmlns:a16="http://schemas.microsoft.com/office/drawing/2014/main" id="{9A927297-B001-0F41-9754-D3AFE33062CF}"/>
              </a:ext>
            </a:extLst>
          </p:cNvPr>
          <p:cNvSpPr txBox="1"/>
          <p:nvPr/>
        </p:nvSpPr>
        <p:spPr>
          <a:xfrm>
            <a:off x="5286670" y="6195215"/>
            <a:ext cx="102784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C9400-PWR-2100AC</a:t>
            </a:r>
          </a:p>
        </p:txBody>
      </p:sp>
      <p:pic>
        <p:nvPicPr>
          <p:cNvPr id="91" name="Picture 90">
            <a:extLst>
              <a:ext uri="{FF2B5EF4-FFF2-40B4-BE49-F238E27FC236}">
                <a16:creationId xmlns:a16="http://schemas.microsoft.com/office/drawing/2014/main" id="{3B19A81A-B403-1F4E-8EFF-4A06E208C6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88690" y="6000270"/>
            <a:ext cx="541668" cy="264173"/>
          </a:xfrm>
          <a:prstGeom prst="rect">
            <a:avLst/>
          </a:prstGeom>
        </p:spPr>
      </p:pic>
      <p:sp>
        <p:nvSpPr>
          <p:cNvPr id="92" name="TextBox 91">
            <a:extLst>
              <a:ext uri="{FF2B5EF4-FFF2-40B4-BE49-F238E27FC236}">
                <a16:creationId xmlns:a16="http://schemas.microsoft.com/office/drawing/2014/main" id="{935EDC73-98D2-6941-8D82-C5321042339B}"/>
              </a:ext>
            </a:extLst>
          </p:cNvPr>
          <p:cNvSpPr txBox="1"/>
          <p:nvPr/>
        </p:nvSpPr>
        <p:spPr>
          <a:xfrm>
            <a:off x="6464863" y="6195062"/>
            <a:ext cx="1031051"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C9400-PWR-3200DC</a:t>
            </a:r>
          </a:p>
        </p:txBody>
      </p:sp>
      <p:sp>
        <p:nvSpPr>
          <p:cNvPr id="94" name="32-Point Star 93">
            <a:extLst>
              <a:ext uri="{FF2B5EF4-FFF2-40B4-BE49-F238E27FC236}">
                <a16:creationId xmlns:a16="http://schemas.microsoft.com/office/drawing/2014/main" id="{DDED2DA7-1894-654E-82DA-8855E8CC9B76}"/>
              </a:ext>
            </a:extLst>
          </p:cNvPr>
          <p:cNvSpPr/>
          <p:nvPr/>
        </p:nvSpPr>
        <p:spPr>
          <a:xfrm>
            <a:off x="7262605" y="5751462"/>
            <a:ext cx="258715" cy="279759"/>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97" name="32-Point Star 96">
            <a:extLst>
              <a:ext uri="{FF2B5EF4-FFF2-40B4-BE49-F238E27FC236}">
                <a16:creationId xmlns:a16="http://schemas.microsoft.com/office/drawing/2014/main" id="{97D1D2C6-610B-1F4D-8347-EBF5FAA44C88}"/>
              </a:ext>
            </a:extLst>
          </p:cNvPr>
          <p:cNvSpPr/>
          <p:nvPr/>
        </p:nvSpPr>
        <p:spPr>
          <a:xfrm>
            <a:off x="6075216" y="5787873"/>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pic>
        <p:nvPicPr>
          <p:cNvPr id="11" name="Picture 10">
            <a:extLst>
              <a:ext uri="{FF2B5EF4-FFF2-40B4-BE49-F238E27FC236}">
                <a16:creationId xmlns:a16="http://schemas.microsoft.com/office/drawing/2014/main" id="{5D271AC3-8520-954B-B1B3-2089A7492C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34413" y="4734661"/>
            <a:ext cx="855555" cy="325516"/>
          </a:xfrm>
          <a:prstGeom prst="rect">
            <a:avLst/>
          </a:prstGeom>
        </p:spPr>
      </p:pic>
      <p:pic>
        <p:nvPicPr>
          <p:cNvPr id="12" name="Picture 11">
            <a:extLst>
              <a:ext uri="{FF2B5EF4-FFF2-40B4-BE49-F238E27FC236}">
                <a16:creationId xmlns:a16="http://schemas.microsoft.com/office/drawing/2014/main" id="{E80B9683-DA42-944D-906D-7EDBB190A7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66477" y="4751925"/>
            <a:ext cx="818876" cy="314863"/>
          </a:xfrm>
          <a:prstGeom prst="rect">
            <a:avLst/>
          </a:prstGeom>
        </p:spPr>
      </p:pic>
      <p:pic>
        <p:nvPicPr>
          <p:cNvPr id="15" name="Picture 14">
            <a:extLst>
              <a:ext uri="{FF2B5EF4-FFF2-40B4-BE49-F238E27FC236}">
                <a16:creationId xmlns:a16="http://schemas.microsoft.com/office/drawing/2014/main" id="{9B15399D-6B30-0548-BF09-B1B162CA1FA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67953" y="4741606"/>
            <a:ext cx="863899" cy="330552"/>
          </a:xfrm>
          <a:prstGeom prst="rect">
            <a:avLst/>
          </a:prstGeom>
        </p:spPr>
      </p:pic>
      <p:pic>
        <p:nvPicPr>
          <p:cNvPr id="19" name="Picture 18">
            <a:extLst>
              <a:ext uri="{FF2B5EF4-FFF2-40B4-BE49-F238E27FC236}">
                <a16:creationId xmlns:a16="http://schemas.microsoft.com/office/drawing/2014/main" id="{0933A85A-A846-D543-B765-98AD2E760F6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01604" y="4739991"/>
            <a:ext cx="878681" cy="338632"/>
          </a:xfrm>
          <a:prstGeom prst="rect">
            <a:avLst/>
          </a:prstGeom>
        </p:spPr>
      </p:pic>
      <p:pic>
        <p:nvPicPr>
          <p:cNvPr id="21" name="Picture 20">
            <a:extLst>
              <a:ext uri="{FF2B5EF4-FFF2-40B4-BE49-F238E27FC236}">
                <a16:creationId xmlns:a16="http://schemas.microsoft.com/office/drawing/2014/main" id="{01418034-D027-B843-BF3A-20004EBD404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36745" y="5323711"/>
            <a:ext cx="914684" cy="348077"/>
          </a:xfrm>
          <a:prstGeom prst="rect">
            <a:avLst/>
          </a:prstGeom>
        </p:spPr>
      </p:pic>
      <p:pic>
        <p:nvPicPr>
          <p:cNvPr id="155" name="Picture 154">
            <a:extLst>
              <a:ext uri="{FF2B5EF4-FFF2-40B4-BE49-F238E27FC236}">
                <a16:creationId xmlns:a16="http://schemas.microsoft.com/office/drawing/2014/main" id="{DE3EF020-887C-4E4D-87BF-49EEC0136BE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9414" y="4052998"/>
            <a:ext cx="1097503" cy="433487"/>
          </a:xfrm>
          <a:prstGeom prst="rect">
            <a:avLst/>
          </a:prstGeom>
        </p:spPr>
      </p:pic>
      <p:sp>
        <p:nvSpPr>
          <p:cNvPr id="170" name="32-Point Star 169">
            <a:extLst>
              <a:ext uri="{FF2B5EF4-FFF2-40B4-BE49-F238E27FC236}">
                <a16:creationId xmlns:a16="http://schemas.microsoft.com/office/drawing/2014/main" id="{84020824-8916-9D4E-B72F-06D222E0C6F7}"/>
              </a:ext>
            </a:extLst>
          </p:cNvPr>
          <p:cNvSpPr/>
          <p:nvPr/>
        </p:nvSpPr>
        <p:spPr>
          <a:xfrm>
            <a:off x="4738413" y="2764856"/>
            <a:ext cx="258715" cy="279759"/>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grpSp>
        <p:nvGrpSpPr>
          <p:cNvPr id="274" name="Group 273">
            <a:extLst>
              <a:ext uri="{FF2B5EF4-FFF2-40B4-BE49-F238E27FC236}">
                <a16:creationId xmlns:a16="http://schemas.microsoft.com/office/drawing/2014/main" id="{21AFBEFF-2F9B-704A-B944-7AA187D7252C}"/>
              </a:ext>
            </a:extLst>
          </p:cNvPr>
          <p:cNvGrpSpPr/>
          <p:nvPr/>
        </p:nvGrpSpPr>
        <p:grpSpPr>
          <a:xfrm>
            <a:off x="271901" y="1604456"/>
            <a:ext cx="3815427" cy="4849823"/>
            <a:chOff x="268255" y="1080589"/>
            <a:chExt cx="2861570" cy="3637367"/>
          </a:xfrm>
        </p:grpSpPr>
        <p:grpSp>
          <p:nvGrpSpPr>
            <p:cNvPr id="272" name="Group 271">
              <a:extLst>
                <a:ext uri="{FF2B5EF4-FFF2-40B4-BE49-F238E27FC236}">
                  <a16:creationId xmlns:a16="http://schemas.microsoft.com/office/drawing/2014/main" id="{35AF22F3-DCF3-2142-BA48-59C603ADDD8F}"/>
                </a:ext>
              </a:extLst>
            </p:cNvPr>
            <p:cNvGrpSpPr/>
            <p:nvPr/>
          </p:nvGrpSpPr>
          <p:grpSpPr>
            <a:xfrm>
              <a:off x="268255" y="1080589"/>
              <a:ext cx="2809799" cy="3637367"/>
              <a:chOff x="274881" y="1080589"/>
              <a:chExt cx="2809799" cy="3637367"/>
            </a:xfrm>
          </p:grpSpPr>
          <p:sp>
            <p:nvSpPr>
              <p:cNvPr id="27" name="Rounded Rectangle 26">
                <a:extLst>
                  <a:ext uri="{FF2B5EF4-FFF2-40B4-BE49-F238E27FC236}">
                    <a16:creationId xmlns:a16="http://schemas.microsoft.com/office/drawing/2014/main" id="{8B323336-B500-4946-ACF7-3B79CF15D9C5}"/>
                  </a:ext>
                </a:extLst>
              </p:cNvPr>
              <p:cNvSpPr/>
              <p:nvPr/>
            </p:nvSpPr>
            <p:spPr>
              <a:xfrm>
                <a:off x="295760" y="1201738"/>
                <a:ext cx="2788920" cy="3516218"/>
              </a:xfrm>
              <a:prstGeom prst="roundRect">
                <a:avLst>
                  <a:gd name="adj" fmla="val 2062"/>
                </a:avLst>
              </a:prstGeom>
              <a:solidFill>
                <a:srgbClr val="FFFFFF">
                  <a:lumMod val="95000"/>
                </a:srgbClr>
              </a:solidFill>
              <a:ln w="12700" cap="flat" cmpd="sng" algn="ctr">
                <a:noFill/>
                <a:prstDash val="solid"/>
              </a:ln>
              <a:effectLst/>
            </p:spPr>
            <p:txBody>
              <a:bodyPr lIns="121920" tIns="1828800" rIns="121920" bIns="121920" rtlCol="0" anchor="t" anchorCtr="0"/>
              <a:lstStyle/>
              <a:p>
                <a:pPr defTabSz="1219170" fontAlgn="auto">
                  <a:spcBef>
                    <a:spcPts val="533"/>
                  </a:spcBef>
                  <a:spcAft>
                    <a:spcPts val="0"/>
                  </a:spcAft>
                  <a:defRPr/>
                </a:pPr>
                <a:endParaRPr lang="en-US" sz="1200" kern="0" dirty="0">
                  <a:solidFill>
                    <a:srgbClr val="282828"/>
                  </a:solidFill>
                  <a:latin typeface="CiscoSansTT ExtraLight"/>
                </a:endParaRPr>
              </a:p>
            </p:txBody>
          </p:sp>
          <p:sp>
            <p:nvSpPr>
              <p:cNvPr id="29" name="Rounded Rectangle 28">
                <a:extLst>
                  <a:ext uri="{FF2B5EF4-FFF2-40B4-BE49-F238E27FC236}">
                    <a16:creationId xmlns:a16="http://schemas.microsoft.com/office/drawing/2014/main" id="{D590B2A7-8FF1-F044-933A-6CAEB8697E18}"/>
                  </a:ext>
                </a:extLst>
              </p:cNvPr>
              <p:cNvSpPr/>
              <p:nvPr/>
            </p:nvSpPr>
            <p:spPr>
              <a:xfrm>
                <a:off x="274881" y="1080589"/>
                <a:ext cx="2788920" cy="333344"/>
              </a:xfrm>
              <a:prstGeom prst="roundRect">
                <a:avLst>
                  <a:gd name="adj" fmla="val 50000"/>
                </a:avLst>
              </a:prstGeom>
              <a:solidFill>
                <a:srgbClr val="00BCEB"/>
              </a:solidFill>
              <a:ln w="12700" cap="flat" cmpd="sng" algn="ctr">
                <a:noFill/>
                <a:prstDash val="solid"/>
              </a:ln>
              <a:effectLst/>
            </p:spPr>
            <p:txBody>
              <a:bodyPr lIns="243840" rtlCol="0" anchor="ctr"/>
              <a:lstStyle/>
              <a:p>
                <a:pPr algn="ctr" defTabSz="1219170" fontAlgn="auto">
                  <a:spcBef>
                    <a:spcPts val="0"/>
                  </a:spcBef>
                  <a:spcAft>
                    <a:spcPts val="0"/>
                  </a:spcAft>
                  <a:defRPr/>
                </a:pPr>
                <a:r>
                  <a:rPr lang="en-US" sz="1600" b="1" kern="0" dirty="0">
                    <a:solidFill>
                      <a:srgbClr val="282828"/>
                    </a:solidFill>
                    <a:latin typeface="CiscoSansTT ExtraLight"/>
                    <a:cs typeface="+mn-cs"/>
                  </a:rPr>
                  <a:t>C9300</a:t>
                </a:r>
              </a:p>
            </p:txBody>
          </p:sp>
        </p:grpSp>
        <p:sp>
          <p:nvSpPr>
            <p:cNvPr id="102" name="TextBox 101">
              <a:extLst>
                <a:ext uri="{FF2B5EF4-FFF2-40B4-BE49-F238E27FC236}">
                  <a16:creationId xmlns:a16="http://schemas.microsoft.com/office/drawing/2014/main" id="{AE215C96-6CBA-964E-9C0C-954E9998B0DE}"/>
                </a:ext>
              </a:extLst>
            </p:cNvPr>
            <p:cNvSpPr txBox="1"/>
            <p:nvPr/>
          </p:nvSpPr>
          <p:spPr>
            <a:xfrm>
              <a:off x="684716" y="2710998"/>
              <a:ext cx="523220"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C9300-24UX</a:t>
              </a:r>
            </a:p>
          </p:txBody>
        </p:sp>
        <p:sp>
          <p:nvSpPr>
            <p:cNvPr id="104" name="TextBox 103">
              <a:extLst>
                <a:ext uri="{FF2B5EF4-FFF2-40B4-BE49-F238E27FC236}">
                  <a16:creationId xmlns:a16="http://schemas.microsoft.com/office/drawing/2014/main" id="{73639303-0AB2-E94B-BA71-E0157BE1E489}"/>
                </a:ext>
              </a:extLst>
            </p:cNvPr>
            <p:cNvSpPr txBox="1"/>
            <p:nvPr/>
          </p:nvSpPr>
          <p:spPr>
            <a:xfrm>
              <a:off x="2163060" y="2726989"/>
              <a:ext cx="589345"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C9300-48UXM</a:t>
              </a:r>
            </a:p>
          </p:txBody>
        </p:sp>
        <p:grpSp>
          <p:nvGrpSpPr>
            <p:cNvPr id="147" name="Group 146">
              <a:extLst>
                <a:ext uri="{FF2B5EF4-FFF2-40B4-BE49-F238E27FC236}">
                  <a16:creationId xmlns:a16="http://schemas.microsoft.com/office/drawing/2014/main" id="{A5E1F4E2-7A10-644F-B1A3-FB19FA39E3BF}"/>
                </a:ext>
              </a:extLst>
            </p:cNvPr>
            <p:cNvGrpSpPr/>
            <p:nvPr/>
          </p:nvGrpSpPr>
          <p:grpSpPr>
            <a:xfrm>
              <a:off x="1734312" y="1433296"/>
              <a:ext cx="1361814" cy="331104"/>
              <a:chOff x="381887" y="1760808"/>
              <a:chExt cx="1361814" cy="331104"/>
            </a:xfrm>
          </p:grpSpPr>
          <p:pic>
            <p:nvPicPr>
              <p:cNvPr id="143" name="Picture 142">
                <a:extLst>
                  <a:ext uri="{FF2B5EF4-FFF2-40B4-BE49-F238E27FC236}">
                    <a16:creationId xmlns:a16="http://schemas.microsoft.com/office/drawing/2014/main" id="{4B3BDA3E-D098-7D4B-B2A5-E39F0721CF2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1887" y="1760808"/>
                <a:ext cx="1361814" cy="230152"/>
              </a:xfrm>
              <a:prstGeom prst="rect">
                <a:avLst/>
              </a:prstGeom>
            </p:spPr>
          </p:pic>
          <p:sp>
            <p:nvSpPr>
              <p:cNvPr id="144" name="TextBox 143">
                <a:extLst>
                  <a:ext uri="{FF2B5EF4-FFF2-40B4-BE49-F238E27FC236}">
                    <a16:creationId xmlns:a16="http://schemas.microsoft.com/office/drawing/2014/main" id="{1ED640FB-2583-8D49-897E-6F745E2BDA9D}"/>
                  </a:ext>
                </a:extLst>
              </p:cNvPr>
              <p:cNvSpPr txBox="1"/>
              <p:nvPr/>
            </p:nvSpPr>
            <p:spPr>
              <a:xfrm>
                <a:off x="782595" y="1930329"/>
                <a:ext cx="471524"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C9300-48T</a:t>
                </a:r>
              </a:p>
            </p:txBody>
          </p:sp>
        </p:grpSp>
        <p:grpSp>
          <p:nvGrpSpPr>
            <p:cNvPr id="162" name="Group 161">
              <a:extLst>
                <a:ext uri="{FF2B5EF4-FFF2-40B4-BE49-F238E27FC236}">
                  <a16:creationId xmlns:a16="http://schemas.microsoft.com/office/drawing/2014/main" id="{96E252F1-9BC7-2E4B-9DB6-D028A49C0B2D}"/>
                </a:ext>
              </a:extLst>
            </p:cNvPr>
            <p:cNvGrpSpPr/>
            <p:nvPr/>
          </p:nvGrpSpPr>
          <p:grpSpPr>
            <a:xfrm>
              <a:off x="312554" y="1785271"/>
              <a:ext cx="2768442" cy="311312"/>
              <a:chOff x="318196" y="2155563"/>
              <a:chExt cx="2768442" cy="311312"/>
            </a:xfrm>
          </p:grpSpPr>
          <p:grpSp>
            <p:nvGrpSpPr>
              <p:cNvPr id="150" name="Group 149">
                <a:extLst>
                  <a:ext uri="{FF2B5EF4-FFF2-40B4-BE49-F238E27FC236}">
                    <a16:creationId xmlns:a16="http://schemas.microsoft.com/office/drawing/2014/main" id="{8F6F3775-29B7-C847-8190-E93A864992A3}"/>
                  </a:ext>
                </a:extLst>
              </p:cNvPr>
              <p:cNvGrpSpPr/>
              <p:nvPr/>
            </p:nvGrpSpPr>
            <p:grpSpPr>
              <a:xfrm>
                <a:off x="318196" y="2159925"/>
                <a:ext cx="1337056" cy="306950"/>
                <a:chOff x="302092" y="2550451"/>
                <a:chExt cx="1337056" cy="306950"/>
              </a:xfrm>
            </p:grpSpPr>
            <p:pic>
              <p:nvPicPr>
                <p:cNvPr id="145" name="Picture 144">
                  <a:extLst>
                    <a:ext uri="{FF2B5EF4-FFF2-40B4-BE49-F238E27FC236}">
                      <a16:creationId xmlns:a16="http://schemas.microsoft.com/office/drawing/2014/main" id="{2F22C79E-8DDD-D64F-B572-E12A5FF938E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02092" y="2550451"/>
                  <a:ext cx="1337056" cy="202783"/>
                </a:xfrm>
                <a:prstGeom prst="rect">
                  <a:avLst/>
                </a:prstGeom>
              </p:spPr>
            </p:pic>
            <p:sp>
              <p:nvSpPr>
                <p:cNvPr id="146" name="TextBox 145">
                  <a:extLst>
                    <a:ext uri="{FF2B5EF4-FFF2-40B4-BE49-F238E27FC236}">
                      <a16:creationId xmlns:a16="http://schemas.microsoft.com/office/drawing/2014/main" id="{E9C56EEC-8FCA-CB49-B81B-945CC70D74E7}"/>
                    </a:ext>
                  </a:extLst>
                </p:cNvPr>
                <p:cNvSpPr txBox="1"/>
                <p:nvPr/>
              </p:nvSpPr>
              <p:spPr>
                <a:xfrm>
                  <a:off x="674734" y="2695818"/>
                  <a:ext cx="473928"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C9300-24P</a:t>
                  </a:r>
                </a:p>
              </p:txBody>
            </p:sp>
          </p:grpSp>
          <p:pic>
            <p:nvPicPr>
              <p:cNvPr id="151" name="Picture 150">
                <a:extLst>
                  <a:ext uri="{FF2B5EF4-FFF2-40B4-BE49-F238E27FC236}">
                    <a16:creationId xmlns:a16="http://schemas.microsoft.com/office/drawing/2014/main" id="{54C2E398-FF66-414E-A159-F6EC5D7E8A0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755674" y="2155563"/>
                <a:ext cx="1330964" cy="223535"/>
              </a:xfrm>
              <a:prstGeom prst="rect">
                <a:avLst/>
              </a:prstGeom>
            </p:spPr>
          </p:pic>
          <p:sp>
            <p:nvSpPr>
              <p:cNvPr id="152" name="TextBox 151">
                <a:extLst>
                  <a:ext uri="{FF2B5EF4-FFF2-40B4-BE49-F238E27FC236}">
                    <a16:creationId xmlns:a16="http://schemas.microsoft.com/office/drawing/2014/main" id="{D4E0142A-17BB-8640-8F09-8E5AD85B14A3}"/>
                  </a:ext>
                </a:extLst>
              </p:cNvPr>
              <p:cNvSpPr txBox="1"/>
              <p:nvPr/>
            </p:nvSpPr>
            <p:spPr>
              <a:xfrm>
                <a:off x="2194432" y="2298820"/>
                <a:ext cx="473928"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C9300-48P</a:t>
                </a:r>
              </a:p>
            </p:txBody>
          </p:sp>
        </p:grpSp>
        <p:grpSp>
          <p:nvGrpSpPr>
            <p:cNvPr id="194" name="Group 193">
              <a:extLst>
                <a:ext uri="{FF2B5EF4-FFF2-40B4-BE49-F238E27FC236}">
                  <a16:creationId xmlns:a16="http://schemas.microsoft.com/office/drawing/2014/main" id="{4282F093-453C-C74A-98D1-0AA11B2A45E3}"/>
                </a:ext>
              </a:extLst>
            </p:cNvPr>
            <p:cNvGrpSpPr/>
            <p:nvPr/>
          </p:nvGrpSpPr>
          <p:grpSpPr>
            <a:xfrm>
              <a:off x="317922" y="2143605"/>
              <a:ext cx="2751305" cy="343321"/>
              <a:chOff x="320276" y="2342262"/>
              <a:chExt cx="2751305" cy="343321"/>
            </a:xfrm>
          </p:grpSpPr>
          <p:pic>
            <p:nvPicPr>
              <p:cNvPr id="153" name="Picture 152">
                <a:extLst>
                  <a:ext uri="{FF2B5EF4-FFF2-40B4-BE49-F238E27FC236}">
                    <a16:creationId xmlns:a16="http://schemas.microsoft.com/office/drawing/2014/main" id="{92A6AD80-1CAA-5A46-A9A3-E18B87AAB90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20276" y="2342262"/>
                <a:ext cx="1344068" cy="229360"/>
              </a:xfrm>
              <a:prstGeom prst="rect">
                <a:avLst/>
              </a:prstGeom>
            </p:spPr>
          </p:pic>
          <p:sp>
            <p:nvSpPr>
              <p:cNvPr id="154" name="TextBox 153">
                <a:extLst>
                  <a:ext uri="{FF2B5EF4-FFF2-40B4-BE49-F238E27FC236}">
                    <a16:creationId xmlns:a16="http://schemas.microsoft.com/office/drawing/2014/main" id="{D73AD001-984F-9749-882E-2D61C5DA0741}"/>
                  </a:ext>
                </a:extLst>
              </p:cNvPr>
              <p:cNvSpPr txBox="1"/>
              <p:nvPr/>
            </p:nvSpPr>
            <p:spPr>
              <a:xfrm>
                <a:off x="697945" y="2518173"/>
                <a:ext cx="483546"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C9300-24U</a:t>
                </a:r>
              </a:p>
            </p:txBody>
          </p:sp>
          <p:pic>
            <p:nvPicPr>
              <p:cNvPr id="156" name="Picture 155">
                <a:extLst>
                  <a:ext uri="{FF2B5EF4-FFF2-40B4-BE49-F238E27FC236}">
                    <a16:creationId xmlns:a16="http://schemas.microsoft.com/office/drawing/2014/main" id="{1A31B93A-F719-5B44-9CD9-7F9629FDEC1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48564" y="2345816"/>
                <a:ext cx="1323017" cy="222200"/>
              </a:xfrm>
              <a:prstGeom prst="rect">
                <a:avLst/>
              </a:prstGeom>
            </p:spPr>
          </p:pic>
          <p:sp>
            <p:nvSpPr>
              <p:cNvPr id="157" name="TextBox 156">
                <a:extLst>
                  <a:ext uri="{FF2B5EF4-FFF2-40B4-BE49-F238E27FC236}">
                    <a16:creationId xmlns:a16="http://schemas.microsoft.com/office/drawing/2014/main" id="{5124EECD-2274-5143-BED5-0E75760DEABB}"/>
                  </a:ext>
                </a:extLst>
              </p:cNvPr>
              <p:cNvSpPr txBox="1"/>
              <p:nvPr/>
            </p:nvSpPr>
            <p:spPr>
              <a:xfrm>
                <a:off x="2135140" y="2524000"/>
                <a:ext cx="483546"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C9300-48U</a:t>
                </a:r>
              </a:p>
            </p:txBody>
          </p:sp>
        </p:grpSp>
        <p:sp>
          <p:nvSpPr>
            <p:cNvPr id="158" name="TextBox 157">
              <a:extLst>
                <a:ext uri="{FF2B5EF4-FFF2-40B4-BE49-F238E27FC236}">
                  <a16:creationId xmlns:a16="http://schemas.microsoft.com/office/drawing/2014/main" id="{FD17026D-C023-2545-B6A3-F55D7491D6AC}"/>
                </a:ext>
              </a:extLst>
            </p:cNvPr>
            <p:cNvSpPr txBox="1"/>
            <p:nvPr/>
          </p:nvSpPr>
          <p:spPr>
            <a:xfrm>
              <a:off x="684716" y="1593754"/>
              <a:ext cx="471523"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C9300-24T</a:t>
              </a:r>
            </a:p>
          </p:txBody>
        </p:sp>
        <p:pic>
          <p:nvPicPr>
            <p:cNvPr id="160" name="Picture 159">
              <a:extLst>
                <a:ext uri="{FF2B5EF4-FFF2-40B4-BE49-F238E27FC236}">
                  <a16:creationId xmlns:a16="http://schemas.microsoft.com/office/drawing/2014/main" id="{407220C9-1BF5-1C44-A2B6-E2EE4DAFA4D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37354" y="1458910"/>
              <a:ext cx="1337056" cy="202783"/>
            </a:xfrm>
            <a:prstGeom prst="rect">
              <a:avLst/>
            </a:prstGeom>
          </p:spPr>
        </p:pic>
        <p:grpSp>
          <p:nvGrpSpPr>
            <p:cNvPr id="195" name="Group 194">
              <a:extLst>
                <a:ext uri="{FF2B5EF4-FFF2-40B4-BE49-F238E27FC236}">
                  <a16:creationId xmlns:a16="http://schemas.microsoft.com/office/drawing/2014/main" id="{C6366A7F-202A-A246-882F-D76BA4D36BEF}"/>
                </a:ext>
              </a:extLst>
            </p:cNvPr>
            <p:cNvGrpSpPr/>
            <p:nvPr/>
          </p:nvGrpSpPr>
          <p:grpSpPr>
            <a:xfrm>
              <a:off x="314567" y="2340226"/>
              <a:ext cx="2815258" cy="425004"/>
              <a:chOff x="302436" y="2618893"/>
              <a:chExt cx="2815258" cy="425004"/>
            </a:xfrm>
          </p:grpSpPr>
          <p:pic>
            <p:nvPicPr>
              <p:cNvPr id="22" name="Picture 21">
                <a:extLst>
                  <a:ext uri="{FF2B5EF4-FFF2-40B4-BE49-F238E27FC236}">
                    <a16:creationId xmlns:a16="http://schemas.microsoft.com/office/drawing/2014/main" id="{017CD8DA-8E80-1C4D-89D6-087EFDFA27E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02436" y="2783245"/>
                <a:ext cx="1429396" cy="250521"/>
              </a:xfrm>
              <a:prstGeom prst="rect">
                <a:avLst/>
              </a:prstGeom>
            </p:spPr>
          </p:pic>
          <p:pic>
            <p:nvPicPr>
              <p:cNvPr id="103" name="Picture 102">
                <a:extLst>
                  <a:ext uri="{FF2B5EF4-FFF2-40B4-BE49-F238E27FC236}">
                    <a16:creationId xmlns:a16="http://schemas.microsoft.com/office/drawing/2014/main" id="{6D149DD2-F20F-8047-B100-F1E8A425C12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839313" y="2817722"/>
                <a:ext cx="1278381" cy="226175"/>
              </a:xfrm>
              <a:prstGeom prst="rect">
                <a:avLst/>
              </a:prstGeom>
            </p:spPr>
          </p:pic>
          <p:grpSp>
            <p:nvGrpSpPr>
              <p:cNvPr id="163" name="Group 162">
                <a:extLst>
                  <a:ext uri="{FF2B5EF4-FFF2-40B4-BE49-F238E27FC236}">
                    <a16:creationId xmlns:a16="http://schemas.microsoft.com/office/drawing/2014/main" id="{64D9CF1F-95B3-6E45-9681-4016CE6A117E}"/>
                  </a:ext>
                </a:extLst>
              </p:cNvPr>
              <p:cNvGrpSpPr/>
              <p:nvPr/>
            </p:nvGrpSpPr>
            <p:grpSpPr>
              <a:xfrm>
                <a:off x="2815877" y="2618893"/>
                <a:ext cx="259928" cy="225971"/>
                <a:chOff x="1365278" y="2276272"/>
                <a:chExt cx="623799" cy="369658"/>
              </a:xfrm>
            </p:grpSpPr>
            <p:sp>
              <p:nvSpPr>
                <p:cNvPr id="164" name="32-Point Star 163">
                  <a:extLst>
                    <a:ext uri="{FF2B5EF4-FFF2-40B4-BE49-F238E27FC236}">
                      <a16:creationId xmlns:a16="http://schemas.microsoft.com/office/drawing/2014/main" id="{2E1CCA8E-678D-3F44-898A-F75174D05DE6}"/>
                    </a:ext>
                  </a:extLst>
                </p:cNvPr>
                <p:cNvSpPr/>
                <p:nvPr/>
              </p:nvSpPr>
              <p:spPr>
                <a:xfrm>
                  <a:off x="1499675" y="2276272"/>
                  <a:ext cx="445857" cy="369658"/>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165" name="TextBox 164">
                  <a:extLst>
                    <a:ext uri="{FF2B5EF4-FFF2-40B4-BE49-F238E27FC236}">
                      <a16:creationId xmlns:a16="http://schemas.microsoft.com/office/drawing/2014/main" id="{831038B6-1C17-9843-AAF3-9CE819F9858B}"/>
                    </a:ext>
                  </a:extLst>
                </p:cNvPr>
                <p:cNvSpPr txBox="1"/>
                <p:nvPr/>
              </p:nvSpPr>
              <p:spPr>
                <a:xfrm>
                  <a:off x="1365278" y="2366626"/>
                  <a:ext cx="623799" cy="163710"/>
                </a:xfrm>
                <a:prstGeom prst="rect">
                  <a:avLst/>
                </a:prstGeom>
                <a:noFill/>
              </p:spPr>
              <p:txBody>
                <a:bodyPr wrap="none" rtlCol="0">
                  <a:spAutoFit/>
                </a:bodyPr>
                <a:lstStyle/>
                <a:p>
                  <a:r>
                    <a:rPr lang="en-US" sz="267" dirty="0">
                      <a:solidFill>
                        <a:schemeClr val="bg1"/>
                      </a:solidFill>
                    </a:rPr>
                    <a:t>SHIPPING</a:t>
                  </a:r>
                </a:p>
              </p:txBody>
            </p:sp>
          </p:grpSp>
        </p:grpSp>
        <p:grpSp>
          <p:nvGrpSpPr>
            <p:cNvPr id="196" name="Group 195">
              <a:extLst>
                <a:ext uri="{FF2B5EF4-FFF2-40B4-BE49-F238E27FC236}">
                  <a16:creationId xmlns:a16="http://schemas.microsoft.com/office/drawing/2014/main" id="{049031CB-BE2C-C34B-A121-52D5134E6ED9}"/>
                </a:ext>
              </a:extLst>
            </p:cNvPr>
            <p:cNvGrpSpPr/>
            <p:nvPr/>
          </p:nvGrpSpPr>
          <p:grpSpPr>
            <a:xfrm>
              <a:off x="292650" y="3048277"/>
              <a:ext cx="2804546" cy="639253"/>
              <a:chOff x="259364" y="3585853"/>
              <a:chExt cx="2804546" cy="639253"/>
            </a:xfrm>
          </p:grpSpPr>
          <p:pic>
            <p:nvPicPr>
              <p:cNvPr id="174" name="Picture 173">
                <a:extLst>
                  <a:ext uri="{FF2B5EF4-FFF2-40B4-BE49-F238E27FC236}">
                    <a16:creationId xmlns:a16="http://schemas.microsoft.com/office/drawing/2014/main" id="{867EFE54-D5A3-C246-80B6-5EF9F733BD8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04340" y="3585853"/>
                <a:ext cx="572818" cy="511987"/>
              </a:xfrm>
              <a:prstGeom prst="rect">
                <a:avLst/>
              </a:prstGeom>
            </p:spPr>
          </p:pic>
          <p:pic>
            <p:nvPicPr>
              <p:cNvPr id="175" name="Picture 174">
                <a:extLst>
                  <a:ext uri="{FF2B5EF4-FFF2-40B4-BE49-F238E27FC236}">
                    <a16:creationId xmlns:a16="http://schemas.microsoft.com/office/drawing/2014/main" id="{5C154C87-AD2B-AF43-9489-18757F789D8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467488" y="3591153"/>
                <a:ext cx="544720" cy="480863"/>
              </a:xfrm>
              <a:prstGeom prst="rect">
                <a:avLst/>
              </a:prstGeom>
            </p:spPr>
          </p:pic>
          <p:pic>
            <p:nvPicPr>
              <p:cNvPr id="176" name="Picture 175">
                <a:extLst>
                  <a:ext uri="{FF2B5EF4-FFF2-40B4-BE49-F238E27FC236}">
                    <a16:creationId xmlns:a16="http://schemas.microsoft.com/office/drawing/2014/main" id="{303349B7-EA77-5242-98C4-5C1E4AB821D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017788" y="3613349"/>
                <a:ext cx="538994" cy="482409"/>
              </a:xfrm>
              <a:prstGeom prst="rect">
                <a:avLst/>
              </a:prstGeom>
            </p:spPr>
          </p:pic>
          <p:pic>
            <p:nvPicPr>
              <p:cNvPr id="177" name="Picture 176">
                <a:extLst>
                  <a:ext uri="{FF2B5EF4-FFF2-40B4-BE49-F238E27FC236}">
                    <a16:creationId xmlns:a16="http://schemas.microsoft.com/office/drawing/2014/main" id="{E3CC88B5-02EC-2043-87EB-0965D7A7CC6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59873" y="3600130"/>
                <a:ext cx="557798" cy="511236"/>
              </a:xfrm>
              <a:prstGeom prst="rect">
                <a:avLst/>
              </a:prstGeom>
            </p:spPr>
          </p:pic>
          <p:pic>
            <p:nvPicPr>
              <p:cNvPr id="178" name="Picture 177">
                <a:extLst>
                  <a:ext uri="{FF2B5EF4-FFF2-40B4-BE49-F238E27FC236}">
                    <a16:creationId xmlns:a16="http://schemas.microsoft.com/office/drawing/2014/main" id="{2DC49BF2-4280-9140-BCBB-8555FD1F646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551812" y="3613072"/>
                <a:ext cx="512098" cy="431534"/>
              </a:xfrm>
              <a:prstGeom prst="rect">
                <a:avLst/>
              </a:prstGeom>
            </p:spPr>
          </p:pic>
          <p:sp>
            <p:nvSpPr>
              <p:cNvPr id="179" name="TextBox 178">
                <a:extLst>
                  <a:ext uri="{FF2B5EF4-FFF2-40B4-BE49-F238E27FC236}">
                    <a16:creationId xmlns:a16="http://schemas.microsoft.com/office/drawing/2014/main" id="{F7A4F0E7-EC90-D248-85B9-5120C555D05A}"/>
                  </a:ext>
                </a:extLst>
              </p:cNvPr>
              <p:cNvSpPr txBox="1"/>
              <p:nvPr/>
            </p:nvSpPr>
            <p:spPr>
              <a:xfrm>
                <a:off x="259364" y="4065425"/>
                <a:ext cx="509996" cy="14624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667" dirty="0"/>
                  <a:t>C9300-NM-4G</a:t>
                </a:r>
              </a:p>
            </p:txBody>
          </p:sp>
          <p:sp>
            <p:nvSpPr>
              <p:cNvPr id="180" name="TextBox 179">
                <a:extLst>
                  <a:ext uri="{FF2B5EF4-FFF2-40B4-BE49-F238E27FC236}">
                    <a16:creationId xmlns:a16="http://schemas.microsoft.com/office/drawing/2014/main" id="{BED6F811-3832-CF46-814C-C5A924CEFE1A}"/>
                  </a:ext>
                </a:extLst>
              </p:cNvPr>
              <p:cNvSpPr txBox="1"/>
              <p:nvPr/>
            </p:nvSpPr>
            <p:spPr>
              <a:xfrm>
                <a:off x="843464" y="4058520"/>
                <a:ext cx="524423" cy="14624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667" dirty="0"/>
                  <a:t>C9300-NM-4M</a:t>
                </a:r>
              </a:p>
            </p:txBody>
          </p:sp>
          <p:sp>
            <p:nvSpPr>
              <p:cNvPr id="181" name="TextBox 180">
                <a:extLst>
                  <a:ext uri="{FF2B5EF4-FFF2-40B4-BE49-F238E27FC236}">
                    <a16:creationId xmlns:a16="http://schemas.microsoft.com/office/drawing/2014/main" id="{3C55219B-6404-904C-B21B-3F2AC42558C9}"/>
                  </a:ext>
                </a:extLst>
              </p:cNvPr>
              <p:cNvSpPr txBox="1"/>
              <p:nvPr/>
            </p:nvSpPr>
            <p:spPr>
              <a:xfrm>
                <a:off x="1449325" y="4073909"/>
                <a:ext cx="512400" cy="14624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667" dirty="0"/>
                  <a:t>C9300-NM-2Q</a:t>
                </a:r>
              </a:p>
            </p:txBody>
          </p:sp>
          <p:sp>
            <p:nvSpPr>
              <p:cNvPr id="182" name="TextBox 181">
                <a:extLst>
                  <a:ext uri="{FF2B5EF4-FFF2-40B4-BE49-F238E27FC236}">
                    <a16:creationId xmlns:a16="http://schemas.microsoft.com/office/drawing/2014/main" id="{0FFFE7AD-5334-BE48-9771-E9C32A910A3D}"/>
                  </a:ext>
                </a:extLst>
              </p:cNvPr>
              <p:cNvSpPr txBox="1"/>
              <p:nvPr/>
            </p:nvSpPr>
            <p:spPr>
              <a:xfrm>
                <a:off x="1983926" y="4078863"/>
                <a:ext cx="502782" cy="14624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667" dirty="0"/>
                  <a:t>C9300-NM-8X</a:t>
                </a:r>
              </a:p>
            </p:txBody>
          </p:sp>
          <p:sp>
            <p:nvSpPr>
              <p:cNvPr id="185" name="TextBox 184">
                <a:extLst>
                  <a:ext uri="{FF2B5EF4-FFF2-40B4-BE49-F238E27FC236}">
                    <a16:creationId xmlns:a16="http://schemas.microsoft.com/office/drawing/2014/main" id="{471B9D78-96E1-7245-B03B-E65DB83F94DF}"/>
                  </a:ext>
                </a:extLst>
              </p:cNvPr>
              <p:cNvSpPr txBox="1"/>
              <p:nvPr/>
            </p:nvSpPr>
            <p:spPr>
              <a:xfrm>
                <a:off x="2532692" y="4075248"/>
                <a:ext cx="500378" cy="14624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667" dirty="0"/>
                  <a:t>C9300-NM-2Y</a:t>
                </a:r>
              </a:p>
            </p:txBody>
          </p:sp>
        </p:grpSp>
      </p:grpSp>
      <p:pic>
        <p:nvPicPr>
          <p:cNvPr id="190" name="Picture 189">
            <a:extLst>
              <a:ext uri="{FF2B5EF4-FFF2-40B4-BE49-F238E27FC236}">
                <a16:creationId xmlns:a16="http://schemas.microsoft.com/office/drawing/2014/main" id="{278118C9-345A-1C4E-A933-7E6B9AB290E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008038" y="5324253"/>
            <a:ext cx="747367" cy="591417"/>
          </a:xfrm>
          <a:prstGeom prst="rect">
            <a:avLst/>
          </a:prstGeom>
        </p:spPr>
      </p:pic>
      <p:pic>
        <p:nvPicPr>
          <p:cNvPr id="191" name="Picture 190">
            <a:extLst>
              <a:ext uri="{FF2B5EF4-FFF2-40B4-BE49-F238E27FC236}">
                <a16:creationId xmlns:a16="http://schemas.microsoft.com/office/drawing/2014/main" id="{16AF3303-2036-3941-89A0-6682642F57D3}"/>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04964" y="5290673"/>
            <a:ext cx="721787" cy="561573"/>
          </a:xfrm>
          <a:prstGeom prst="rect">
            <a:avLst/>
          </a:prstGeom>
        </p:spPr>
      </p:pic>
      <p:pic>
        <p:nvPicPr>
          <p:cNvPr id="193" name="Picture 192">
            <a:extLst>
              <a:ext uri="{FF2B5EF4-FFF2-40B4-BE49-F238E27FC236}">
                <a16:creationId xmlns:a16="http://schemas.microsoft.com/office/drawing/2014/main" id="{5CECDF55-2603-2A40-9DD6-E409BE29C35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318501" y="5295082"/>
            <a:ext cx="662297" cy="561573"/>
          </a:xfrm>
          <a:prstGeom prst="rect">
            <a:avLst/>
          </a:prstGeom>
        </p:spPr>
      </p:pic>
      <p:sp>
        <p:nvSpPr>
          <p:cNvPr id="197" name="Rectangle 196">
            <a:extLst>
              <a:ext uri="{FF2B5EF4-FFF2-40B4-BE49-F238E27FC236}">
                <a16:creationId xmlns:a16="http://schemas.microsoft.com/office/drawing/2014/main" id="{FBCEE892-8BA8-FE4E-8255-855ADF71748E}"/>
              </a:ext>
            </a:extLst>
          </p:cNvPr>
          <p:cNvSpPr/>
          <p:nvPr/>
        </p:nvSpPr>
        <p:spPr>
          <a:xfrm>
            <a:off x="380393" y="5791728"/>
            <a:ext cx="543739" cy="215444"/>
          </a:xfrm>
          <a:prstGeom prst="rect">
            <a:avLst/>
          </a:prstGeom>
        </p:spPr>
        <p:txBody>
          <a:bodyPr wrap="none">
            <a:spAutoFit/>
          </a:bodyPr>
          <a:lstStyle/>
          <a:p>
            <a:r>
              <a:rPr lang="en-US" sz="800" dirty="0">
                <a:solidFill>
                  <a:srgbClr val="005073"/>
                </a:solidFill>
                <a:latin typeface="CiscoSansTT" panose="020B0503020201020303" pitchFamily="34" charset="0"/>
                <a:ea typeface="ＭＳ Ｐゴシック" charset="0"/>
                <a:cs typeface="CiscoSansTT" panose="020B0503020201020303" pitchFamily="34" charset="0"/>
              </a:rPr>
              <a:t>350WAC</a:t>
            </a:r>
          </a:p>
        </p:txBody>
      </p:sp>
      <p:sp>
        <p:nvSpPr>
          <p:cNvPr id="199" name="Rectangle 198">
            <a:extLst>
              <a:ext uri="{FF2B5EF4-FFF2-40B4-BE49-F238E27FC236}">
                <a16:creationId xmlns:a16="http://schemas.microsoft.com/office/drawing/2014/main" id="{CF9D2179-CFEF-444A-8A2B-1F3342D88A19}"/>
              </a:ext>
            </a:extLst>
          </p:cNvPr>
          <p:cNvSpPr/>
          <p:nvPr/>
        </p:nvSpPr>
        <p:spPr>
          <a:xfrm>
            <a:off x="1189776" y="5752443"/>
            <a:ext cx="543739" cy="215444"/>
          </a:xfrm>
          <a:prstGeom prst="rect">
            <a:avLst/>
          </a:prstGeom>
        </p:spPr>
        <p:txBody>
          <a:bodyPr wrap="none">
            <a:spAutoFit/>
          </a:bodyPr>
          <a:lstStyle/>
          <a:p>
            <a:r>
              <a:rPr lang="en-US" sz="800" dirty="0">
                <a:solidFill>
                  <a:srgbClr val="005073"/>
                </a:solidFill>
                <a:latin typeface="CiscoSansTT" panose="020B0503020201020303" pitchFamily="34" charset="0"/>
                <a:ea typeface="ＭＳ Ｐゴシック" charset="0"/>
                <a:cs typeface="CiscoSansTT" panose="020B0503020201020303" pitchFamily="34" charset="0"/>
              </a:rPr>
              <a:t>715WAC</a:t>
            </a:r>
          </a:p>
        </p:txBody>
      </p:sp>
      <p:sp>
        <p:nvSpPr>
          <p:cNvPr id="200" name="Rectangle 199">
            <a:extLst>
              <a:ext uri="{FF2B5EF4-FFF2-40B4-BE49-F238E27FC236}">
                <a16:creationId xmlns:a16="http://schemas.microsoft.com/office/drawing/2014/main" id="{D33136E3-CFCF-F242-903E-E217F5ECDCC9}"/>
              </a:ext>
            </a:extLst>
          </p:cNvPr>
          <p:cNvSpPr/>
          <p:nvPr/>
        </p:nvSpPr>
        <p:spPr>
          <a:xfrm>
            <a:off x="1863313" y="5786051"/>
            <a:ext cx="595035" cy="215444"/>
          </a:xfrm>
          <a:prstGeom prst="rect">
            <a:avLst/>
          </a:prstGeom>
        </p:spPr>
        <p:txBody>
          <a:bodyPr wrap="none">
            <a:spAutoFit/>
          </a:bodyPr>
          <a:lstStyle/>
          <a:p>
            <a:r>
              <a:rPr lang="en-US" sz="800" dirty="0">
                <a:solidFill>
                  <a:srgbClr val="005073"/>
                </a:solidFill>
                <a:latin typeface="CiscoSansTT" panose="020B0503020201020303" pitchFamily="34" charset="0"/>
                <a:ea typeface="ＭＳ Ｐゴシック" charset="0"/>
                <a:cs typeface="CiscoSansTT" panose="020B0503020201020303" pitchFamily="34" charset="0"/>
              </a:rPr>
              <a:t>1100WAC</a:t>
            </a:r>
          </a:p>
        </p:txBody>
      </p:sp>
      <p:sp>
        <p:nvSpPr>
          <p:cNvPr id="207" name="32-Point Star 206">
            <a:extLst>
              <a:ext uri="{FF2B5EF4-FFF2-40B4-BE49-F238E27FC236}">
                <a16:creationId xmlns:a16="http://schemas.microsoft.com/office/drawing/2014/main" id="{6C1CDA61-C38F-CB4D-A969-9541FD459AE4}"/>
              </a:ext>
            </a:extLst>
          </p:cNvPr>
          <p:cNvSpPr/>
          <p:nvPr/>
        </p:nvSpPr>
        <p:spPr>
          <a:xfrm>
            <a:off x="1150311" y="5240253"/>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10" name="32-Point Star 209">
            <a:extLst>
              <a:ext uri="{FF2B5EF4-FFF2-40B4-BE49-F238E27FC236}">
                <a16:creationId xmlns:a16="http://schemas.microsoft.com/office/drawing/2014/main" id="{4DEB1CB7-6688-824F-842D-B4E0AA75E121}"/>
              </a:ext>
            </a:extLst>
          </p:cNvPr>
          <p:cNvSpPr/>
          <p:nvPr/>
        </p:nvSpPr>
        <p:spPr>
          <a:xfrm>
            <a:off x="1905732" y="5229149"/>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13" name="32-Point Star 212">
            <a:extLst>
              <a:ext uri="{FF2B5EF4-FFF2-40B4-BE49-F238E27FC236}">
                <a16:creationId xmlns:a16="http://schemas.microsoft.com/office/drawing/2014/main" id="{900D4D5B-3454-1840-86D2-1EB33E7162A4}"/>
              </a:ext>
            </a:extLst>
          </p:cNvPr>
          <p:cNvSpPr/>
          <p:nvPr/>
        </p:nvSpPr>
        <p:spPr>
          <a:xfrm>
            <a:off x="2639114" y="5240253"/>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grpSp>
        <p:nvGrpSpPr>
          <p:cNvPr id="239" name="Group 238">
            <a:extLst>
              <a:ext uri="{FF2B5EF4-FFF2-40B4-BE49-F238E27FC236}">
                <a16:creationId xmlns:a16="http://schemas.microsoft.com/office/drawing/2014/main" id="{0AD5A671-5861-F34B-B2C6-B804DCB5178C}"/>
              </a:ext>
            </a:extLst>
          </p:cNvPr>
          <p:cNvGrpSpPr/>
          <p:nvPr/>
        </p:nvGrpSpPr>
        <p:grpSpPr>
          <a:xfrm>
            <a:off x="8200690" y="2195561"/>
            <a:ext cx="3685205" cy="894126"/>
            <a:chOff x="6102313" y="1533665"/>
            <a:chExt cx="2763904" cy="670595"/>
          </a:xfrm>
        </p:grpSpPr>
        <p:grpSp>
          <p:nvGrpSpPr>
            <p:cNvPr id="219" name="Group 218">
              <a:extLst>
                <a:ext uri="{FF2B5EF4-FFF2-40B4-BE49-F238E27FC236}">
                  <a16:creationId xmlns:a16="http://schemas.microsoft.com/office/drawing/2014/main" id="{B0D42898-3F0E-D045-B3A6-4C3BCF7EFCAF}"/>
                </a:ext>
              </a:extLst>
            </p:cNvPr>
            <p:cNvGrpSpPr/>
            <p:nvPr/>
          </p:nvGrpSpPr>
          <p:grpSpPr>
            <a:xfrm>
              <a:off x="6103697" y="1533665"/>
              <a:ext cx="2762520" cy="340290"/>
              <a:chOff x="6103697" y="1533665"/>
              <a:chExt cx="2762520" cy="340290"/>
            </a:xfrm>
          </p:grpSpPr>
          <p:pic>
            <p:nvPicPr>
              <p:cNvPr id="215" name="Picture 214">
                <a:extLst>
                  <a:ext uri="{FF2B5EF4-FFF2-40B4-BE49-F238E27FC236}">
                    <a16:creationId xmlns:a16="http://schemas.microsoft.com/office/drawing/2014/main" id="{6FED3042-A247-1947-9EE7-E789509F9D86}"/>
                  </a:ext>
                </a:extLst>
              </p:cNvPr>
              <p:cNvPicPr>
                <a:picLocks noChangeAspect="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74212" y="1533665"/>
                <a:ext cx="1292005" cy="226324"/>
              </a:xfrm>
              <a:prstGeom prst="rect">
                <a:avLst/>
              </a:prstGeom>
            </p:spPr>
          </p:pic>
          <p:pic>
            <p:nvPicPr>
              <p:cNvPr id="216" name="Picture 215">
                <a:extLst>
                  <a:ext uri="{FF2B5EF4-FFF2-40B4-BE49-F238E27FC236}">
                    <a16:creationId xmlns:a16="http://schemas.microsoft.com/office/drawing/2014/main" id="{DD231548-79F9-8242-8EEB-C3D3B1B10F3C}"/>
                  </a:ext>
                </a:extLst>
              </p:cNvPr>
              <p:cNvPicPr>
                <a:picLocks noChangeAspect="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03697" y="1535082"/>
                <a:ext cx="1312441" cy="229356"/>
              </a:xfrm>
              <a:prstGeom prst="rect">
                <a:avLst/>
              </a:prstGeom>
            </p:spPr>
          </p:pic>
          <p:sp>
            <p:nvSpPr>
              <p:cNvPr id="217" name="TextBox 216">
                <a:extLst>
                  <a:ext uri="{FF2B5EF4-FFF2-40B4-BE49-F238E27FC236}">
                    <a16:creationId xmlns:a16="http://schemas.microsoft.com/office/drawing/2014/main" id="{6A8B5E6D-7611-6A44-9CD9-8FBDB668281E}"/>
                  </a:ext>
                </a:extLst>
              </p:cNvPr>
              <p:cNvSpPr txBox="1"/>
              <p:nvPr/>
            </p:nvSpPr>
            <p:spPr>
              <a:xfrm>
                <a:off x="6512207" y="1706579"/>
                <a:ext cx="475130"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C9500-32C</a:t>
                </a:r>
              </a:p>
            </p:txBody>
          </p:sp>
          <p:sp>
            <p:nvSpPr>
              <p:cNvPr id="218" name="TextBox 217">
                <a:extLst>
                  <a:ext uri="{FF2B5EF4-FFF2-40B4-BE49-F238E27FC236}">
                    <a16:creationId xmlns:a16="http://schemas.microsoft.com/office/drawing/2014/main" id="{2494C6E5-E532-9644-9825-1B4D7DEED4E1}"/>
                  </a:ext>
                </a:extLst>
              </p:cNvPr>
              <p:cNvSpPr txBox="1"/>
              <p:nvPr/>
            </p:nvSpPr>
            <p:spPr>
              <a:xfrm>
                <a:off x="7958655" y="1712372"/>
                <a:ext cx="526827"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C9500-32QC</a:t>
                </a:r>
              </a:p>
            </p:txBody>
          </p:sp>
        </p:grpSp>
        <p:pic>
          <p:nvPicPr>
            <p:cNvPr id="221" name="Picture 220">
              <a:extLst>
                <a:ext uri="{FF2B5EF4-FFF2-40B4-BE49-F238E27FC236}">
                  <a16:creationId xmlns:a16="http://schemas.microsoft.com/office/drawing/2014/main" id="{4DEF639B-2EE9-3943-B53D-B316769ADD23}"/>
                </a:ext>
              </a:extLst>
            </p:cNvPr>
            <p:cNvPicPr>
              <a:picLocks noChangeAspect="1"/>
            </p:cNvPicPr>
            <p:nvPr/>
          </p:nvPicPr>
          <p:blipFill>
            <a:blip r:embed="rId3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102313" y="1885587"/>
              <a:ext cx="1315208" cy="238650"/>
            </a:xfrm>
            <a:prstGeom prst="rect">
              <a:avLst/>
            </a:prstGeom>
          </p:spPr>
        </p:pic>
        <p:sp>
          <p:nvSpPr>
            <p:cNvPr id="222" name="TextBox 221">
              <a:extLst>
                <a:ext uri="{FF2B5EF4-FFF2-40B4-BE49-F238E27FC236}">
                  <a16:creationId xmlns:a16="http://schemas.microsoft.com/office/drawing/2014/main" id="{60D3BA11-4AB7-C54F-B9CD-A86387672FA5}"/>
                </a:ext>
              </a:extLst>
            </p:cNvPr>
            <p:cNvSpPr txBox="1"/>
            <p:nvPr/>
          </p:nvSpPr>
          <p:spPr>
            <a:xfrm>
              <a:off x="6484381" y="2042677"/>
              <a:ext cx="550872"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C9500-48Y4C</a:t>
              </a:r>
            </a:p>
          </p:txBody>
        </p:sp>
        <p:pic>
          <p:nvPicPr>
            <p:cNvPr id="223" name="Picture 222">
              <a:extLst>
                <a:ext uri="{FF2B5EF4-FFF2-40B4-BE49-F238E27FC236}">
                  <a16:creationId xmlns:a16="http://schemas.microsoft.com/office/drawing/2014/main" id="{150E2589-F03B-304D-96FC-61D9C8471945}"/>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613137" y="1905254"/>
              <a:ext cx="1252995" cy="195397"/>
            </a:xfrm>
            <a:prstGeom prst="rect">
              <a:avLst/>
            </a:prstGeom>
          </p:spPr>
        </p:pic>
        <p:sp>
          <p:nvSpPr>
            <p:cNvPr id="224" name="TextBox 223">
              <a:extLst>
                <a:ext uri="{FF2B5EF4-FFF2-40B4-BE49-F238E27FC236}">
                  <a16:creationId xmlns:a16="http://schemas.microsoft.com/office/drawing/2014/main" id="{AD08862F-4FAC-D347-A5C1-1D6C3EA25172}"/>
                </a:ext>
              </a:extLst>
            </p:cNvPr>
            <p:cNvSpPr txBox="1"/>
            <p:nvPr/>
          </p:nvSpPr>
          <p:spPr>
            <a:xfrm>
              <a:off x="7941022" y="2042303"/>
              <a:ext cx="550872"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C9500-24Y4C</a:t>
              </a:r>
            </a:p>
          </p:txBody>
        </p:sp>
      </p:grpSp>
      <p:grpSp>
        <p:nvGrpSpPr>
          <p:cNvPr id="238" name="Group 237">
            <a:extLst>
              <a:ext uri="{FF2B5EF4-FFF2-40B4-BE49-F238E27FC236}">
                <a16:creationId xmlns:a16="http://schemas.microsoft.com/office/drawing/2014/main" id="{79906AB8-3499-2B47-A475-213389419036}"/>
              </a:ext>
            </a:extLst>
          </p:cNvPr>
          <p:cNvGrpSpPr/>
          <p:nvPr/>
        </p:nvGrpSpPr>
        <p:grpSpPr>
          <a:xfrm>
            <a:off x="8230959" y="3281997"/>
            <a:ext cx="3649295" cy="948630"/>
            <a:chOff x="6125015" y="2348492"/>
            <a:chExt cx="2736971" cy="711473"/>
          </a:xfrm>
        </p:grpSpPr>
        <p:pic>
          <p:nvPicPr>
            <p:cNvPr id="225" name="Picture 224">
              <a:extLst>
                <a:ext uri="{FF2B5EF4-FFF2-40B4-BE49-F238E27FC236}">
                  <a16:creationId xmlns:a16="http://schemas.microsoft.com/office/drawing/2014/main" id="{5FD4A2C4-B4E2-2A4A-B673-4702A16C9891}"/>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635462" y="2755099"/>
              <a:ext cx="1206044" cy="191449"/>
            </a:xfrm>
            <a:prstGeom prst="rect">
              <a:avLst/>
            </a:prstGeom>
          </p:spPr>
        </p:pic>
        <p:pic>
          <p:nvPicPr>
            <p:cNvPr id="226" name="Picture 225">
              <a:extLst>
                <a:ext uri="{FF2B5EF4-FFF2-40B4-BE49-F238E27FC236}">
                  <a16:creationId xmlns:a16="http://schemas.microsoft.com/office/drawing/2014/main" id="{E8DE1D25-D97A-0349-8978-4A9DDAC3EF7C}"/>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662440" y="2372965"/>
              <a:ext cx="1199546" cy="193232"/>
            </a:xfrm>
            <a:prstGeom prst="rect">
              <a:avLst/>
            </a:prstGeom>
          </p:spPr>
        </p:pic>
        <p:pic>
          <p:nvPicPr>
            <p:cNvPr id="227" name="Picture 226">
              <a:extLst>
                <a:ext uri="{FF2B5EF4-FFF2-40B4-BE49-F238E27FC236}">
                  <a16:creationId xmlns:a16="http://schemas.microsoft.com/office/drawing/2014/main" id="{EA34B543-5180-AE4D-BA74-01B249E58679}"/>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131124" y="2348492"/>
              <a:ext cx="1349609" cy="213790"/>
            </a:xfrm>
            <a:prstGeom prst="rect">
              <a:avLst/>
            </a:prstGeom>
          </p:spPr>
        </p:pic>
        <p:pic>
          <p:nvPicPr>
            <p:cNvPr id="228" name="Picture 227">
              <a:extLst>
                <a:ext uri="{FF2B5EF4-FFF2-40B4-BE49-F238E27FC236}">
                  <a16:creationId xmlns:a16="http://schemas.microsoft.com/office/drawing/2014/main" id="{4B5A28D3-F62A-9F40-B70A-09497230DFAC}"/>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125015" y="2733985"/>
              <a:ext cx="1395152" cy="228953"/>
            </a:xfrm>
            <a:prstGeom prst="rect">
              <a:avLst/>
            </a:prstGeom>
          </p:spPr>
        </p:pic>
        <p:sp>
          <p:nvSpPr>
            <p:cNvPr id="229" name="TextBox 228">
              <a:extLst>
                <a:ext uri="{FF2B5EF4-FFF2-40B4-BE49-F238E27FC236}">
                  <a16:creationId xmlns:a16="http://schemas.microsoft.com/office/drawing/2014/main" id="{BC800672-F054-1B4A-A628-97BFDE1E28A0}"/>
                </a:ext>
              </a:extLst>
            </p:cNvPr>
            <p:cNvSpPr txBox="1"/>
            <p:nvPr/>
          </p:nvSpPr>
          <p:spPr>
            <a:xfrm>
              <a:off x="6501236" y="2518281"/>
              <a:ext cx="485950"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C9500-24Q</a:t>
              </a:r>
            </a:p>
          </p:txBody>
        </p:sp>
        <p:sp>
          <p:nvSpPr>
            <p:cNvPr id="230" name="TextBox 229">
              <a:extLst>
                <a:ext uri="{FF2B5EF4-FFF2-40B4-BE49-F238E27FC236}">
                  <a16:creationId xmlns:a16="http://schemas.microsoft.com/office/drawing/2014/main" id="{6924CF2B-4191-034F-88F9-FE8F20288DB0}"/>
                </a:ext>
              </a:extLst>
            </p:cNvPr>
            <p:cNvSpPr txBox="1"/>
            <p:nvPr/>
          </p:nvSpPr>
          <p:spPr>
            <a:xfrm>
              <a:off x="7986707" y="2511521"/>
              <a:ext cx="485950"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C9500-12Q</a:t>
              </a:r>
            </a:p>
          </p:txBody>
        </p:sp>
        <p:sp>
          <p:nvSpPr>
            <p:cNvPr id="231" name="TextBox 230">
              <a:extLst>
                <a:ext uri="{FF2B5EF4-FFF2-40B4-BE49-F238E27FC236}">
                  <a16:creationId xmlns:a16="http://schemas.microsoft.com/office/drawing/2014/main" id="{C301DC64-E070-8446-B7ED-CE4A8ECB22EB}"/>
                </a:ext>
              </a:extLst>
            </p:cNvPr>
            <p:cNvSpPr txBox="1"/>
            <p:nvPr/>
          </p:nvSpPr>
          <p:spPr>
            <a:xfrm>
              <a:off x="6515980" y="2893594"/>
              <a:ext cx="473928"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C9500-40X</a:t>
              </a:r>
            </a:p>
          </p:txBody>
        </p:sp>
        <p:sp>
          <p:nvSpPr>
            <p:cNvPr id="232" name="TextBox 231">
              <a:extLst>
                <a:ext uri="{FF2B5EF4-FFF2-40B4-BE49-F238E27FC236}">
                  <a16:creationId xmlns:a16="http://schemas.microsoft.com/office/drawing/2014/main" id="{5CA4A238-FC2C-D84D-B5DA-87F2D12F7391}"/>
                </a:ext>
              </a:extLst>
            </p:cNvPr>
            <p:cNvSpPr txBox="1"/>
            <p:nvPr/>
          </p:nvSpPr>
          <p:spPr>
            <a:xfrm>
              <a:off x="7991515" y="2898382"/>
              <a:ext cx="473928"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C9500-16X</a:t>
              </a:r>
            </a:p>
          </p:txBody>
        </p:sp>
      </p:grpSp>
      <p:grpSp>
        <p:nvGrpSpPr>
          <p:cNvPr id="237" name="Group 236">
            <a:extLst>
              <a:ext uri="{FF2B5EF4-FFF2-40B4-BE49-F238E27FC236}">
                <a16:creationId xmlns:a16="http://schemas.microsoft.com/office/drawing/2014/main" id="{99896760-2C37-C347-AD4E-AF874A240245}"/>
              </a:ext>
            </a:extLst>
          </p:cNvPr>
          <p:cNvGrpSpPr/>
          <p:nvPr/>
        </p:nvGrpSpPr>
        <p:grpSpPr>
          <a:xfrm>
            <a:off x="8180541" y="4377988"/>
            <a:ext cx="1566409" cy="649483"/>
            <a:chOff x="6816610" y="3190364"/>
            <a:chExt cx="1174807" cy="487112"/>
          </a:xfrm>
        </p:grpSpPr>
        <p:pic>
          <p:nvPicPr>
            <p:cNvPr id="233" name="Picture 232">
              <a:extLst>
                <a:ext uri="{FF2B5EF4-FFF2-40B4-BE49-F238E27FC236}">
                  <a16:creationId xmlns:a16="http://schemas.microsoft.com/office/drawing/2014/main" id="{8F2BA0F2-7992-094F-B22D-5E38F316B756}"/>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flipH="1">
              <a:off x="6816610" y="3205889"/>
              <a:ext cx="551747" cy="456165"/>
            </a:xfrm>
            <a:prstGeom prst="rect">
              <a:avLst/>
            </a:prstGeom>
          </p:spPr>
        </p:pic>
        <p:pic>
          <p:nvPicPr>
            <p:cNvPr id="234" name="Picture 233">
              <a:extLst>
                <a:ext uri="{FF2B5EF4-FFF2-40B4-BE49-F238E27FC236}">
                  <a16:creationId xmlns:a16="http://schemas.microsoft.com/office/drawing/2014/main" id="{DF13A388-10F6-AF44-9846-690152585103}"/>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423362" y="3190364"/>
              <a:ext cx="568055" cy="487112"/>
            </a:xfrm>
            <a:prstGeom prst="rect">
              <a:avLst/>
            </a:prstGeom>
          </p:spPr>
        </p:pic>
      </p:grpSp>
      <p:sp>
        <p:nvSpPr>
          <p:cNvPr id="235" name="TextBox 234">
            <a:extLst>
              <a:ext uri="{FF2B5EF4-FFF2-40B4-BE49-F238E27FC236}">
                <a16:creationId xmlns:a16="http://schemas.microsoft.com/office/drawing/2014/main" id="{949A0B3F-1009-CB41-9601-C3874CE22479}"/>
              </a:ext>
            </a:extLst>
          </p:cNvPr>
          <p:cNvSpPr txBox="1"/>
          <p:nvPr/>
        </p:nvSpPr>
        <p:spPr>
          <a:xfrm>
            <a:off x="8967991" y="5018027"/>
            <a:ext cx="766557"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C9500-NM-8X</a:t>
            </a:r>
          </a:p>
        </p:txBody>
      </p:sp>
      <p:sp>
        <p:nvSpPr>
          <p:cNvPr id="236" name="TextBox 235">
            <a:extLst>
              <a:ext uri="{FF2B5EF4-FFF2-40B4-BE49-F238E27FC236}">
                <a16:creationId xmlns:a16="http://schemas.microsoft.com/office/drawing/2014/main" id="{01B89AC2-FC2D-794C-8E2E-98CAF3618508}"/>
              </a:ext>
            </a:extLst>
          </p:cNvPr>
          <p:cNvSpPr txBox="1"/>
          <p:nvPr/>
        </p:nvSpPr>
        <p:spPr>
          <a:xfrm>
            <a:off x="8076232" y="5010952"/>
            <a:ext cx="782587"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C9500-NM-2Q</a:t>
            </a:r>
          </a:p>
        </p:txBody>
      </p:sp>
      <p:sp>
        <p:nvSpPr>
          <p:cNvPr id="240" name="Rounded Rectangle 239">
            <a:extLst>
              <a:ext uri="{FF2B5EF4-FFF2-40B4-BE49-F238E27FC236}">
                <a16:creationId xmlns:a16="http://schemas.microsoft.com/office/drawing/2014/main" id="{CFA973E7-2360-854B-A8BB-6A432D10E227}"/>
              </a:ext>
            </a:extLst>
          </p:cNvPr>
          <p:cNvSpPr/>
          <p:nvPr/>
        </p:nvSpPr>
        <p:spPr>
          <a:xfrm>
            <a:off x="8154511" y="2095889"/>
            <a:ext cx="3731271" cy="1065799"/>
          </a:xfrm>
          <a:prstGeom prst="roundRect">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Rounded Rectangle 240">
            <a:extLst>
              <a:ext uri="{FF2B5EF4-FFF2-40B4-BE49-F238E27FC236}">
                <a16:creationId xmlns:a16="http://schemas.microsoft.com/office/drawing/2014/main" id="{1134EDA2-E5C3-8E4B-A408-BF76C550026A}"/>
              </a:ext>
            </a:extLst>
          </p:cNvPr>
          <p:cNvSpPr/>
          <p:nvPr/>
        </p:nvSpPr>
        <p:spPr>
          <a:xfrm>
            <a:off x="8181215" y="3226298"/>
            <a:ext cx="3731271" cy="1065799"/>
          </a:xfrm>
          <a:prstGeom prst="roundRect">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32-Point Star 251">
            <a:extLst>
              <a:ext uri="{FF2B5EF4-FFF2-40B4-BE49-F238E27FC236}">
                <a16:creationId xmlns:a16="http://schemas.microsoft.com/office/drawing/2014/main" id="{7B394F76-E36A-494D-9EEB-AD3651E60254}"/>
              </a:ext>
            </a:extLst>
          </p:cNvPr>
          <p:cNvSpPr/>
          <p:nvPr/>
        </p:nvSpPr>
        <p:spPr>
          <a:xfrm>
            <a:off x="11619343" y="3585298"/>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54" name="TextBox 253">
            <a:extLst>
              <a:ext uri="{FF2B5EF4-FFF2-40B4-BE49-F238E27FC236}">
                <a16:creationId xmlns:a16="http://schemas.microsoft.com/office/drawing/2014/main" id="{209228B6-559B-8B4E-964A-B8ADD5BB389F}"/>
              </a:ext>
            </a:extLst>
          </p:cNvPr>
          <p:cNvSpPr txBox="1"/>
          <p:nvPr/>
        </p:nvSpPr>
        <p:spPr>
          <a:xfrm>
            <a:off x="9421038" y="2962076"/>
            <a:ext cx="1231427" cy="215444"/>
          </a:xfrm>
          <a:prstGeom prst="rect">
            <a:avLst/>
          </a:prstGeom>
          <a:noFill/>
        </p:spPr>
        <p:txBody>
          <a:bodyPr wrap="none" rtlCol="0">
            <a:spAutoFit/>
          </a:bodyPr>
          <a:lstStyle/>
          <a:p>
            <a:r>
              <a:rPr lang="en-US" sz="800" b="1" dirty="0">
                <a:solidFill>
                  <a:srgbClr val="005073"/>
                </a:solidFill>
                <a:latin typeface="CiscoSansTT" panose="020B0503020201020303" pitchFamily="34" charset="0"/>
                <a:ea typeface="ＭＳ Ｐゴシック" charset="0"/>
                <a:cs typeface="CiscoSansTT" panose="020B0503020201020303" pitchFamily="34" charset="0"/>
              </a:rPr>
              <a:t>C9500 High Performance</a:t>
            </a:r>
          </a:p>
        </p:txBody>
      </p:sp>
      <p:sp>
        <p:nvSpPr>
          <p:cNvPr id="255" name="TextBox 254">
            <a:extLst>
              <a:ext uri="{FF2B5EF4-FFF2-40B4-BE49-F238E27FC236}">
                <a16:creationId xmlns:a16="http://schemas.microsoft.com/office/drawing/2014/main" id="{2602C8AC-9E08-D84A-98A5-C210D57C11CE}"/>
              </a:ext>
            </a:extLst>
          </p:cNvPr>
          <p:cNvSpPr txBox="1"/>
          <p:nvPr/>
        </p:nvSpPr>
        <p:spPr>
          <a:xfrm>
            <a:off x="9864642" y="4097138"/>
            <a:ext cx="444352" cy="215444"/>
          </a:xfrm>
          <a:prstGeom prst="rect">
            <a:avLst/>
          </a:prstGeom>
          <a:noFill/>
        </p:spPr>
        <p:txBody>
          <a:bodyPr wrap="none" rtlCol="0">
            <a:spAutoFit/>
          </a:bodyPr>
          <a:lstStyle/>
          <a:p>
            <a:r>
              <a:rPr lang="en-US" sz="800" b="1" dirty="0">
                <a:solidFill>
                  <a:srgbClr val="005073"/>
                </a:solidFill>
                <a:latin typeface="CiscoSansTT" panose="020B0503020201020303" pitchFamily="34" charset="0"/>
                <a:ea typeface="ＭＳ Ｐゴシック" charset="0"/>
                <a:cs typeface="CiscoSansTT" panose="020B0503020201020303" pitchFamily="34" charset="0"/>
              </a:rPr>
              <a:t>C9500</a:t>
            </a:r>
          </a:p>
        </p:txBody>
      </p:sp>
      <p:pic>
        <p:nvPicPr>
          <p:cNvPr id="256" name="Picture 255">
            <a:extLst>
              <a:ext uri="{FF2B5EF4-FFF2-40B4-BE49-F238E27FC236}">
                <a16:creationId xmlns:a16="http://schemas.microsoft.com/office/drawing/2014/main" id="{46C8671D-83BA-7F4F-AC27-CB9A10252F32}"/>
              </a:ext>
            </a:extLst>
          </p:cNvPr>
          <p:cNvPicPr>
            <a:picLocks noChangeAspect="1"/>
          </p:cNvPicPr>
          <p:nvPr/>
        </p:nvPicPr>
        <p:blipFill>
          <a:blip r:embed="rId4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36965" y="5721065"/>
            <a:ext cx="961699" cy="434908"/>
          </a:xfrm>
          <a:prstGeom prst="rect">
            <a:avLst/>
          </a:prstGeom>
        </p:spPr>
      </p:pic>
      <p:pic>
        <p:nvPicPr>
          <p:cNvPr id="257" name="Picture 256">
            <a:extLst>
              <a:ext uri="{FF2B5EF4-FFF2-40B4-BE49-F238E27FC236}">
                <a16:creationId xmlns:a16="http://schemas.microsoft.com/office/drawing/2014/main" id="{72F7DCA4-A8CA-5542-91B4-FF2489338A79}"/>
              </a:ext>
            </a:extLst>
          </p:cNvPr>
          <p:cNvPicPr>
            <a:picLocks noChangeAspect="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30295" y="5715792"/>
            <a:ext cx="785484" cy="443112"/>
          </a:xfrm>
          <a:prstGeom prst="rect">
            <a:avLst/>
          </a:prstGeom>
        </p:spPr>
      </p:pic>
      <p:pic>
        <p:nvPicPr>
          <p:cNvPr id="258" name="Picture 257">
            <a:extLst>
              <a:ext uri="{FF2B5EF4-FFF2-40B4-BE49-F238E27FC236}">
                <a16:creationId xmlns:a16="http://schemas.microsoft.com/office/drawing/2014/main" id="{B5ED6F61-9358-A14E-B1DD-6DB894D35590}"/>
              </a:ext>
            </a:extLst>
          </p:cNvPr>
          <p:cNvPicPr>
            <a:picLocks noChangeAspect="1"/>
          </p:cNvPicPr>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71867" y="5679223"/>
            <a:ext cx="803907" cy="419875"/>
          </a:xfrm>
          <a:prstGeom prst="rect">
            <a:avLst/>
          </a:prstGeom>
        </p:spPr>
      </p:pic>
      <p:pic>
        <p:nvPicPr>
          <p:cNvPr id="259" name="Picture 258">
            <a:extLst>
              <a:ext uri="{FF2B5EF4-FFF2-40B4-BE49-F238E27FC236}">
                <a16:creationId xmlns:a16="http://schemas.microsoft.com/office/drawing/2014/main" id="{84F78F84-55AF-BE4F-AE6A-9E25D9BD1590}"/>
              </a:ext>
            </a:extLst>
          </p:cNvPr>
          <p:cNvPicPr>
            <a:picLocks noChangeAspect="1"/>
          </p:cNvPicPr>
          <p:nvPr/>
        </p:nvPicPr>
        <p:blipFill>
          <a:blip r:embed="rId4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12280" y="5684983"/>
            <a:ext cx="887163" cy="443112"/>
          </a:xfrm>
          <a:prstGeom prst="rect">
            <a:avLst/>
          </a:prstGeom>
        </p:spPr>
      </p:pic>
      <p:pic>
        <p:nvPicPr>
          <p:cNvPr id="261" name="Picture 260">
            <a:extLst>
              <a:ext uri="{FF2B5EF4-FFF2-40B4-BE49-F238E27FC236}">
                <a16:creationId xmlns:a16="http://schemas.microsoft.com/office/drawing/2014/main" id="{B337A25B-686B-7E4B-BE2E-482A1C477D0C}"/>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9989226" y="4493016"/>
            <a:ext cx="928833" cy="479083"/>
          </a:xfrm>
          <a:prstGeom prst="rect">
            <a:avLst/>
          </a:prstGeom>
        </p:spPr>
      </p:pic>
      <p:sp>
        <p:nvSpPr>
          <p:cNvPr id="262" name="TextBox 261">
            <a:extLst>
              <a:ext uri="{FF2B5EF4-FFF2-40B4-BE49-F238E27FC236}">
                <a16:creationId xmlns:a16="http://schemas.microsoft.com/office/drawing/2014/main" id="{611304BD-707B-C244-B59C-5A0E5547CA72}"/>
              </a:ext>
            </a:extLst>
          </p:cNvPr>
          <p:cNvSpPr txBox="1"/>
          <p:nvPr/>
        </p:nvSpPr>
        <p:spPr>
          <a:xfrm>
            <a:off x="10239838" y="5018668"/>
            <a:ext cx="543739"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950WAC</a:t>
            </a:r>
          </a:p>
        </p:txBody>
      </p:sp>
      <p:sp>
        <p:nvSpPr>
          <p:cNvPr id="263" name="TextBox 262">
            <a:extLst>
              <a:ext uri="{FF2B5EF4-FFF2-40B4-BE49-F238E27FC236}">
                <a16:creationId xmlns:a16="http://schemas.microsoft.com/office/drawing/2014/main" id="{5F0F5235-71FC-0B48-8130-2257A331021F}"/>
              </a:ext>
            </a:extLst>
          </p:cNvPr>
          <p:cNvSpPr txBox="1"/>
          <p:nvPr/>
        </p:nvSpPr>
        <p:spPr>
          <a:xfrm>
            <a:off x="8409414" y="6105508"/>
            <a:ext cx="543739"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650WAC</a:t>
            </a:r>
          </a:p>
        </p:txBody>
      </p:sp>
      <p:sp>
        <p:nvSpPr>
          <p:cNvPr id="264" name="TextBox 263">
            <a:extLst>
              <a:ext uri="{FF2B5EF4-FFF2-40B4-BE49-F238E27FC236}">
                <a16:creationId xmlns:a16="http://schemas.microsoft.com/office/drawing/2014/main" id="{C69FC68A-9D30-E740-8090-D1EE63A5496D}"/>
              </a:ext>
            </a:extLst>
          </p:cNvPr>
          <p:cNvSpPr txBox="1"/>
          <p:nvPr/>
        </p:nvSpPr>
        <p:spPr>
          <a:xfrm>
            <a:off x="10291577" y="6078116"/>
            <a:ext cx="59503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1600WAC</a:t>
            </a:r>
          </a:p>
        </p:txBody>
      </p:sp>
      <p:sp>
        <p:nvSpPr>
          <p:cNvPr id="265" name="TextBox 264">
            <a:extLst>
              <a:ext uri="{FF2B5EF4-FFF2-40B4-BE49-F238E27FC236}">
                <a16:creationId xmlns:a16="http://schemas.microsoft.com/office/drawing/2014/main" id="{C69CAB97-1649-D143-A976-6CFF79C53A34}"/>
              </a:ext>
            </a:extLst>
          </p:cNvPr>
          <p:cNvSpPr txBox="1"/>
          <p:nvPr/>
        </p:nvSpPr>
        <p:spPr>
          <a:xfrm>
            <a:off x="10991230" y="6081786"/>
            <a:ext cx="598241"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1600WDC</a:t>
            </a:r>
          </a:p>
        </p:txBody>
      </p:sp>
      <p:sp>
        <p:nvSpPr>
          <p:cNvPr id="266" name="TextBox 265">
            <a:extLst>
              <a:ext uri="{FF2B5EF4-FFF2-40B4-BE49-F238E27FC236}">
                <a16:creationId xmlns:a16="http://schemas.microsoft.com/office/drawing/2014/main" id="{7627C54B-7EC0-1B47-BCA4-67DE625FB254}"/>
              </a:ext>
            </a:extLst>
          </p:cNvPr>
          <p:cNvSpPr txBox="1"/>
          <p:nvPr/>
        </p:nvSpPr>
        <p:spPr>
          <a:xfrm>
            <a:off x="9205271" y="6090254"/>
            <a:ext cx="54694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930WDC</a:t>
            </a:r>
          </a:p>
        </p:txBody>
      </p:sp>
      <p:sp>
        <p:nvSpPr>
          <p:cNvPr id="267" name="TextBox 266">
            <a:extLst>
              <a:ext uri="{FF2B5EF4-FFF2-40B4-BE49-F238E27FC236}">
                <a16:creationId xmlns:a16="http://schemas.microsoft.com/office/drawing/2014/main" id="{96740B14-32BF-CA45-9FB0-E4C79C783431}"/>
              </a:ext>
            </a:extLst>
          </p:cNvPr>
          <p:cNvSpPr txBox="1"/>
          <p:nvPr/>
        </p:nvSpPr>
        <p:spPr>
          <a:xfrm>
            <a:off x="10360006" y="6246010"/>
            <a:ext cx="971741" cy="215444"/>
          </a:xfrm>
          <a:prstGeom prst="rect">
            <a:avLst/>
          </a:prstGeom>
          <a:noFill/>
        </p:spPr>
        <p:txBody>
          <a:bodyPr wrap="none" rtlCol="0">
            <a:spAutoFit/>
          </a:bodyPr>
          <a:lstStyle/>
          <a:p>
            <a:r>
              <a:rPr lang="en-US" sz="800" b="1" dirty="0">
                <a:solidFill>
                  <a:srgbClr val="005073"/>
                </a:solidFill>
                <a:latin typeface="CiscoSansTT" panose="020B0503020201020303" pitchFamily="34" charset="0"/>
                <a:ea typeface="ＭＳ Ｐゴシック" charset="0"/>
                <a:cs typeface="CiscoSansTT" panose="020B0503020201020303" pitchFamily="34" charset="0"/>
              </a:rPr>
              <a:t>PSU for C9500-32C</a:t>
            </a:r>
          </a:p>
        </p:txBody>
      </p:sp>
      <p:pic>
        <p:nvPicPr>
          <p:cNvPr id="173" name="Picture 172">
            <a:extLst>
              <a:ext uri="{FF2B5EF4-FFF2-40B4-BE49-F238E27FC236}">
                <a16:creationId xmlns:a16="http://schemas.microsoft.com/office/drawing/2014/main" id="{B0A0E0EB-28E3-9442-BA45-3E9DEDD641C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11094770" y="4471489"/>
            <a:ext cx="704233" cy="600669"/>
          </a:xfrm>
          <a:prstGeom prst="rect">
            <a:avLst/>
          </a:prstGeom>
        </p:spPr>
      </p:pic>
      <p:sp>
        <p:nvSpPr>
          <p:cNvPr id="183" name="TextBox 182">
            <a:extLst>
              <a:ext uri="{FF2B5EF4-FFF2-40B4-BE49-F238E27FC236}">
                <a16:creationId xmlns:a16="http://schemas.microsoft.com/office/drawing/2014/main" id="{D492AC60-F682-C143-801F-868F89632050}"/>
              </a:ext>
            </a:extLst>
          </p:cNvPr>
          <p:cNvSpPr txBox="1"/>
          <p:nvPr/>
        </p:nvSpPr>
        <p:spPr>
          <a:xfrm>
            <a:off x="11107903" y="5006455"/>
            <a:ext cx="546945" cy="215444"/>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pPr defTabSz="1219170" eaLnBrk="0" fontAlgn="auto" hangingPunct="0">
              <a:spcBef>
                <a:spcPts val="0"/>
              </a:spcBef>
              <a:spcAft>
                <a:spcPts val="0"/>
              </a:spcAft>
              <a:defRPr/>
            </a:pPr>
            <a:r>
              <a:rPr lang="en-US" sz="800" kern="0" dirty="0"/>
              <a:t>950WDC</a:t>
            </a:r>
          </a:p>
        </p:txBody>
      </p:sp>
      <p:sp>
        <p:nvSpPr>
          <p:cNvPr id="189" name="32-Point Star 188">
            <a:extLst>
              <a:ext uri="{FF2B5EF4-FFF2-40B4-BE49-F238E27FC236}">
                <a16:creationId xmlns:a16="http://schemas.microsoft.com/office/drawing/2014/main" id="{889058BE-9221-3343-8196-E63E1C2D7A25}"/>
              </a:ext>
            </a:extLst>
          </p:cNvPr>
          <p:cNvSpPr/>
          <p:nvPr/>
        </p:nvSpPr>
        <p:spPr>
          <a:xfrm>
            <a:off x="11692683" y="4280202"/>
            <a:ext cx="247709" cy="301295"/>
          </a:xfrm>
          <a:prstGeom prst="star32">
            <a:avLst/>
          </a:prstGeom>
          <a:solidFill>
            <a:srgbClr val="00B050"/>
          </a:solidFill>
          <a:ln w="25400" cap="flat" cmpd="sng" algn="ctr">
            <a:noFill/>
            <a:prstDash val="solid"/>
          </a:ln>
          <a:effectLst/>
        </p:spPr>
        <p:txBody>
          <a:bodyPr rtlCol="0" anchor="ctr"/>
          <a:lstStyle/>
          <a:p>
            <a:pPr algn="ctr" defTabSz="914377" fontAlgn="auto">
              <a:spcBef>
                <a:spcPts val="0"/>
              </a:spcBef>
              <a:spcAft>
                <a:spcPts val="0"/>
              </a:spcAft>
              <a:defRPr/>
            </a:pPr>
            <a:endParaRPr lang="en-US" sz="2400" kern="0" dirty="0">
              <a:solidFill>
                <a:prstClr val="white"/>
              </a:solidFill>
              <a:latin typeface="Arial"/>
              <a:cs typeface="+mn-cs"/>
            </a:endParaRPr>
          </a:p>
        </p:txBody>
      </p:sp>
      <p:sp>
        <p:nvSpPr>
          <p:cNvPr id="2" name="TextBox 1">
            <a:extLst>
              <a:ext uri="{FF2B5EF4-FFF2-40B4-BE49-F238E27FC236}">
                <a16:creationId xmlns:a16="http://schemas.microsoft.com/office/drawing/2014/main" id="{B7DDA6AB-DB20-5949-95FB-06E9CEAF17CA}"/>
              </a:ext>
            </a:extLst>
          </p:cNvPr>
          <p:cNvSpPr txBox="1"/>
          <p:nvPr/>
        </p:nvSpPr>
        <p:spPr>
          <a:xfrm>
            <a:off x="833254" y="5933732"/>
            <a:ext cx="1034257" cy="215444"/>
          </a:xfrm>
          <a:prstGeom prst="rect">
            <a:avLst/>
          </a:prstGeom>
          <a:noFill/>
        </p:spPr>
        <p:txBody>
          <a:bodyPr wrap="none" rtlCol="0">
            <a:spAutoFit/>
          </a:bodyPr>
          <a:lstStyle/>
          <a:p>
            <a:r>
              <a:rPr lang="en-US" sz="800" b="1" dirty="0">
                <a:solidFill>
                  <a:srgbClr val="005073"/>
                </a:solidFill>
                <a:latin typeface="CiscoSansTT" panose="020B0503020201020303" pitchFamily="34" charset="0"/>
                <a:ea typeface="ＭＳ Ｐゴシック" charset="0"/>
                <a:cs typeface="CiscoSansTT" panose="020B0503020201020303" pitchFamily="34" charset="0"/>
              </a:rPr>
              <a:t>Platinum Rated PSU</a:t>
            </a:r>
          </a:p>
        </p:txBody>
      </p:sp>
      <p:sp>
        <p:nvSpPr>
          <p:cNvPr id="220" name="TextBox 219">
            <a:extLst>
              <a:ext uri="{FF2B5EF4-FFF2-40B4-BE49-F238E27FC236}">
                <a16:creationId xmlns:a16="http://schemas.microsoft.com/office/drawing/2014/main" id="{44E63C62-C80E-C848-B9F3-A3E9F096B81B}"/>
              </a:ext>
            </a:extLst>
          </p:cNvPr>
          <p:cNvSpPr txBox="1"/>
          <p:nvPr/>
        </p:nvSpPr>
        <p:spPr>
          <a:xfrm>
            <a:off x="7529875" y="4507238"/>
            <a:ext cx="346570" cy="133434"/>
          </a:xfrm>
          <a:prstGeom prst="rect">
            <a:avLst/>
          </a:prstGeom>
          <a:noFill/>
        </p:spPr>
        <p:txBody>
          <a:bodyPr wrap="none" rtlCol="0">
            <a:spAutoFit/>
          </a:bodyPr>
          <a:lstStyle/>
          <a:p>
            <a:r>
              <a:rPr lang="en-US" sz="267" b="1" dirty="0">
                <a:solidFill>
                  <a:schemeClr val="bg1"/>
                </a:solidFill>
              </a:rPr>
              <a:t>SHIPPING</a:t>
            </a:r>
          </a:p>
        </p:txBody>
      </p:sp>
      <p:sp>
        <p:nvSpPr>
          <p:cNvPr id="242" name="TextBox 241">
            <a:extLst>
              <a:ext uri="{FF2B5EF4-FFF2-40B4-BE49-F238E27FC236}">
                <a16:creationId xmlns:a16="http://schemas.microsoft.com/office/drawing/2014/main" id="{A2AF718B-8742-E940-BEF7-30F01B857E0E}"/>
              </a:ext>
            </a:extLst>
          </p:cNvPr>
          <p:cNvSpPr txBox="1"/>
          <p:nvPr/>
        </p:nvSpPr>
        <p:spPr>
          <a:xfrm>
            <a:off x="4118480" y="5238582"/>
            <a:ext cx="346570" cy="133434"/>
          </a:xfrm>
          <a:prstGeom prst="rect">
            <a:avLst/>
          </a:prstGeom>
          <a:noFill/>
        </p:spPr>
        <p:txBody>
          <a:bodyPr wrap="none" rtlCol="0">
            <a:spAutoFit/>
          </a:bodyPr>
          <a:lstStyle/>
          <a:p>
            <a:r>
              <a:rPr lang="en-US" sz="267" b="1" dirty="0">
                <a:solidFill>
                  <a:schemeClr val="bg1"/>
                </a:solidFill>
              </a:rPr>
              <a:t>SHIPPING</a:t>
            </a:r>
          </a:p>
        </p:txBody>
      </p:sp>
      <p:sp>
        <p:nvSpPr>
          <p:cNvPr id="243" name="TextBox 242">
            <a:extLst>
              <a:ext uri="{FF2B5EF4-FFF2-40B4-BE49-F238E27FC236}">
                <a16:creationId xmlns:a16="http://schemas.microsoft.com/office/drawing/2014/main" id="{B65E0A5D-C691-9F4C-B4A9-AA77FACBD95B}"/>
              </a:ext>
            </a:extLst>
          </p:cNvPr>
          <p:cNvSpPr txBox="1"/>
          <p:nvPr/>
        </p:nvSpPr>
        <p:spPr>
          <a:xfrm>
            <a:off x="5166734" y="5269040"/>
            <a:ext cx="346570" cy="133434"/>
          </a:xfrm>
          <a:prstGeom prst="rect">
            <a:avLst/>
          </a:prstGeom>
          <a:noFill/>
        </p:spPr>
        <p:txBody>
          <a:bodyPr wrap="none" rtlCol="0">
            <a:spAutoFit/>
          </a:bodyPr>
          <a:lstStyle/>
          <a:p>
            <a:r>
              <a:rPr lang="en-US" sz="267" b="1" dirty="0">
                <a:solidFill>
                  <a:schemeClr val="bg1"/>
                </a:solidFill>
              </a:rPr>
              <a:t>SHIPPING</a:t>
            </a:r>
          </a:p>
        </p:txBody>
      </p:sp>
      <p:sp>
        <p:nvSpPr>
          <p:cNvPr id="245" name="TextBox 244">
            <a:extLst>
              <a:ext uri="{FF2B5EF4-FFF2-40B4-BE49-F238E27FC236}">
                <a16:creationId xmlns:a16="http://schemas.microsoft.com/office/drawing/2014/main" id="{CC1BB893-2A5D-0C44-9DEF-F9F30C2BD9C7}"/>
              </a:ext>
            </a:extLst>
          </p:cNvPr>
          <p:cNvSpPr txBox="1"/>
          <p:nvPr/>
        </p:nvSpPr>
        <p:spPr>
          <a:xfrm>
            <a:off x="5998843" y="5856928"/>
            <a:ext cx="346570" cy="133434"/>
          </a:xfrm>
          <a:prstGeom prst="rect">
            <a:avLst/>
          </a:prstGeom>
          <a:noFill/>
        </p:spPr>
        <p:txBody>
          <a:bodyPr wrap="none" rtlCol="0">
            <a:spAutoFit/>
          </a:bodyPr>
          <a:lstStyle/>
          <a:p>
            <a:r>
              <a:rPr lang="en-US" sz="267" b="1" dirty="0">
                <a:solidFill>
                  <a:schemeClr val="bg1"/>
                </a:solidFill>
              </a:rPr>
              <a:t>SHIPPING</a:t>
            </a:r>
          </a:p>
        </p:txBody>
      </p:sp>
      <p:sp>
        <p:nvSpPr>
          <p:cNvPr id="246" name="TextBox 245">
            <a:extLst>
              <a:ext uri="{FF2B5EF4-FFF2-40B4-BE49-F238E27FC236}">
                <a16:creationId xmlns:a16="http://schemas.microsoft.com/office/drawing/2014/main" id="{A5540EB5-1FA4-9840-AE28-D627BD2C6967}"/>
              </a:ext>
            </a:extLst>
          </p:cNvPr>
          <p:cNvSpPr txBox="1"/>
          <p:nvPr/>
        </p:nvSpPr>
        <p:spPr>
          <a:xfrm>
            <a:off x="2563382" y="5308054"/>
            <a:ext cx="346570" cy="133434"/>
          </a:xfrm>
          <a:prstGeom prst="rect">
            <a:avLst/>
          </a:prstGeom>
          <a:noFill/>
        </p:spPr>
        <p:txBody>
          <a:bodyPr wrap="none" rtlCol="0">
            <a:spAutoFit/>
          </a:bodyPr>
          <a:lstStyle/>
          <a:p>
            <a:r>
              <a:rPr lang="en-US" sz="267" b="1" dirty="0">
                <a:solidFill>
                  <a:schemeClr val="bg1"/>
                </a:solidFill>
              </a:rPr>
              <a:t>SHIPPING</a:t>
            </a:r>
          </a:p>
        </p:txBody>
      </p:sp>
      <p:sp>
        <p:nvSpPr>
          <p:cNvPr id="247" name="TextBox 246">
            <a:extLst>
              <a:ext uri="{FF2B5EF4-FFF2-40B4-BE49-F238E27FC236}">
                <a16:creationId xmlns:a16="http://schemas.microsoft.com/office/drawing/2014/main" id="{753652AE-03B8-784A-A3A8-ABF67FB655BF}"/>
              </a:ext>
            </a:extLst>
          </p:cNvPr>
          <p:cNvSpPr txBox="1"/>
          <p:nvPr/>
        </p:nvSpPr>
        <p:spPr>
          <a:xfrm>
            <a:off x="1822488" y="5298934"/>
            <a:ext cx="346570" cy="133434"/>
          </a:xfrm>
          <a:prstGeom prst="rect">
            <a:avLst/>
          </a:prstGeom>
          <a:noFill/>
        </p:spPr>
        <p:txBody>
          <a:bodyPr wrap="none" rtlCol="0">
            <a:spAutoFit/>
          </a:bodyPr>
          <a:lstStyle/>
          <a:p>
            <a:r>
              <a:rPr lang="en-US" sz="267" b="1" dirty="0">
                <a:solidFill>
                  <a:schemeClr val="bg1"/>
                </a:solidFill>
              </a:rPr>
              <a:t>SHIPPING</a:t>
            </a:r>
          </a:p>
        </p:txBody>
      </p:sp>
      <p:sp>
        <p:nvSpPr>
          <p:cNvPr id="260" name="TextBox 259">
            <a:extLst>
              <a:ext uri="{FF2B5EF4-FFF2-40B4-BE49-F238E27FC236}">
                <a16:creationId xmlns:a16="http://schemas.microsoft.com/office/drawing/2014/main" id="{1FA85D23-B52D-CE4A-B54E-6502DAC93368}"/>
              </a:ext>
            </a:extLst>
          </p:cNvPr>
          <p:cNvSpPr txBox="1"/>
          <p:nvPr/>
        </p:nvSpPr>
        <p:spPr>
          <a:xfrm>
            <a:off x="1064178" y="5307976"/>
            <a:ext cx="346570" cy="133434"/>
          </a:xfrm>
          <a:prstGeom prst="rect">
            <a:avLst/>
          </a:prstGeom>
          <a:noFill/>
        </p:spPr>
        <p:txBody>
          <a:bodyPr wrap="none" rtlCol="0">
            <a:spAutoFit/>
          </a:bodyPr>
          <a:lstStyle/>
          <a:p>
            <a:r>
              <a:rPr lang="en-US" sz="267" b="1" dirty="0">
                <a:solidFill>
                  <a:schemeClr val="bg1"/>
                </a:solidFill>
              </a:rPr>
              <a:t>SHIPPING</a:t>
            </a:r>
          </a:p>
        </p:txBody>
      </p:sp>
      <p:grpSp>
        <p:nvGrpSpPr>
          <p:cNvPr id="4" name="Group 3">
            <a:extLst>
              <a:ext uri="{FF2B5EF4-FFF2-40B4-BE49-F238E27FC236}">
                <a16:creationId xmlns:a16="http://schemas.microsoft.com/office/drawing/2014/main" id="{89BD3AB8-E14B-8B4B-AA33-DD06966C27B5}"/>
              </a:ext>
            </a:extLst>
          </p:cNvPr>
          <p:cNvGrpSpPr/>
          <p:nvPr/>
        </p:nvGrpSpPr>
        <p:grpSpPr>
          <a:xfrm>
            <a:off x="8348375" y="5402730"/>
            <a:ext cx="346570" cy="301295"/>
            <a:chOff x="7392375" y="3980754"/>
            <a:chExt cx="259928" cy="225971"/>
          </a:xfrm>
        </p:grpSpPr>
        <p:sp>
          <p:nvSpPr>
            <p:cNvPr id="269" name="32-Point Star 268">
              <a:extLst>
                <a:ext uri="{FF2B5EF4-FFF2-40B4-BE49-F238E27FC236}">
                  <a16:creationId xmlns:a16="http://schemas.microsoft.com/office/drawing/2014/main" id="{6DD48F98-0793-8245-BAB6-2B9C72AACE1D}"/>
                </a:ext>
              </a:extLst>
            </p:cNvPr>
            <p:cNvSpPr/>
            <p:nvPr/>
          </p:nvSpPr>
          <p:spPr>
            <a:xfrm>
              <a:off x="7451802" y="3980754"/>
              <a:ext cx="185782" cy="225971"/>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73" name="TextBox 272">
              <a:extLst>
                <a:ext uri="{FF2B5EF4-FFF2-40B4-BE49-F238E27FC236}">
                  <a16:creationId xmlns:a16="http://schemas.microsoft.com/office/drawing/2014/main" id="{BA537061-CD39-7D48-B3FF-612EF603B69A}"/>
                </a:ext>
              </a:extLst>
            </p:cNvPr>
            <p:cNvSpPr txBox="1"/>
            <p:nvPr/>
          </p:nvSpPr>
          <p:spPr>
            <a:xfrm>
              <a:off x="7392375" y="4032705"/>
              <a:ext cx="259928" cy="100075"/>
            </a:xfrm>
            <a:prstGeom prst="rect">
              <a:avLst/>
            </a:prstGeom>
            <a:noFill/>
          </p:spPr>
          <p:txBody>
            <a:bodyPr wrap="none" rtlCol="0">
              <a:spAutoFit/>
            </a:bodyPr>
            <a:lstStyle/>
            <a:p>
              <a:r>
                <a:rPr lang="en-US" sz="267" b="1" dirty="0">
                  <a:solidFill>
                    <a:schemeClr val="bg1"/>
                  </a:solidFill>
                </a:rPr>
                <a:t>SHIPPING</a:t>
              </a:r>
            </a:p>
          </p:txBody>
        </p:sp>
      </p:grpSp>
      <p:sp>
        <p:nvSpPr>
          <p:cNvPr id="277" name="TextBox 276">
            <a:extLst>
              <a:ext uri="{FF2B5EF4-FFF2-40B4-BE49-F238E27FC236}">
                <a16:creationId xmlns:a16="http://schemas.microsoft.com/office/drawing/2014/main" id="{709F31DC-3741-9441-9300-D184EFB271A8}"/>
              </a:ext>
            </a:extLst>
          </p:cNvPr>
          <p:cNvSpPr txBox="1"/>
          <p:nvPr/>
        </p:nvSpPr>
        <p:spPr>
          <a:xfrm>
            <a:off x="11612335" y="4347559"/>
            <a:ext cx="346570" cy="133434"/>
          </a:xfrm>
          <a:prstGeom prst="rect">
            <a:avLst/>
          </a:prstGeom>
          <a:noFill/>
        </p:spPr>
        <p:txBody>
          <a:bodyPr wrap="none" rtlCol="0">
            <a:spAutoFit/>
          </a:bodyPr>
          <a:lstStyle/>
          <a:p>
            <a:r>
              <a:rPr lang="en-US" sz="267" b="1" dirty="0">
                <a:solidFill>
                  <a:schemeClr val="bg1"/>
                </a:solidFill>
              </a:rPr>
              <a:t>SHIPPING</a:t>
            </a:r>
          </a:p>
        </p:txBody>
      </p:sp>
      <p:sp>
        <p:nvSpPr>
          <p:cNvPr id="278" name="TextBox 277">
            <a:extLst>
              <a:ext uri="{FF2B5EF4-FFF2-40B4-BE49-F238E27FC236}">
                <a16:creationId xmlns:a16="http://schemas.microsoft.com/office/drawing/2014/main" id="{7BD48449-2A60-1F40-AB37-12853EE37802}"/>
              </a:ext>
            </a:extLst>
          </p:cNvPr>
          <p:cNvSpPr txBox="1"/>
          <p:nvPr/>
        </p:nvSpPr>
        <p:spPr>
          <a:xfrm>
            <a:off x="11542060" y="3650820"/>
            <a:ext cx="346570" cy="133434"/>
          </a:xfrm>
          <a:prstGeom prst="rect">
            <a:avLst/>
          </a:prstGeom>
          <a:noFill/>
        </p:spPr>
        <p:txBody>
          <a:bodyPr wrap="none" rtlCol="0">
            <a:spAutoFit/>
          </a:bodyPr>
          <a:lstStyle/>
          <a:p>
            <a:r>
              <a:rPr lang="en-US" sz="267" b="1" dirty="0">
                <a:solidFill>
                  <a:schemeClr val="bg1"/>
                </a:solidFill>
              </a:rPr>
              <a:t>SHIPPING</a:t>
            </a:r>
          </a:p>
        </p:txBody>
      </p:sp>
      <p:sp>
        <p:nvSpPr>
          <p:cNvPr id="279" name="TextBox 278">
            <a:extLst>
              <a:ext uri="{FF2B5EF4-FFF2-40B4-BE49-F238E27FC236}">
                <a16:creationId xmlns:a16="http://schemas.microsoft.com/office/drawing/2014/main" id="{2B89686F-6D92-374C-B676-AC70E283473B}"/>
              </a:ext>
            </a:extLst>
          </p:cNvPr>
          <p:cNvSpPr txBox="1"/>
          <p:nvPr/>
        </p:nvSpPr>
        <p:spPr>
          <a:xfrm>
            <a:off x="4708905" y="2781079"/>
            <a:ext cx="300082" cy="215444"/>
          </a:xfrm>
          <a:prstGeom prst="rect">
            <a:avLst/>
          </a:prstGeom>
          <a:noFill/>
        </p:spPr>
        <p:txBody>
          <a:bodyPr wrap="none" rtlCol="0">
            <a:spAutoFit/>
          </a:bodyPr>
          <a:lstStyle/>
          <a:p>
            <a:pPr algn="ctr"/>
            <a:r>
              <a:rPr lang="en-US" sz="400" b="1" dirty="0">
                <a:solidFill>
                  <a:srgbClr val="39393B"/>
                </a:solidFill>
              </a:rPr>
              <a:t>July</a:t>
            </a:r>
          </a:p>
          <a:p>
            <a:pPr algn="ctr"/>
            <a:r>
              <a:rPr lang="en-US" sz="400" b="1" dirty="0">
                <a:solidFill>
                  <a:srgbClr val="39393B"/>
                </a:solidFill>
              </a:rPr>
              <a:t>2018</a:t>
            </a:r>
          </a:p>
        </p:txBody>
      </p:sp>
      <p:sp>
        <p:nvSpPr>
          <p:cNvPr id="281" name="TextBox 280">
            <a:extLst>
              <a:ext uri="{FF2B5EF4-FFF2-40B4-BE49-F238E27FC236}">
                <a16:creationId xmlns:a16="http://schemas.microsoft.com/office/drawing/2014/main" id="{BF0C54E5-B9D7-B744-A75F-43718EAEF0AD}"/>
              </a:ext>
            </a:extLst>
          </p:cNvPr>
          <p:cNvSpPr txBox="1"/>
          <p:nvPr/>
        </p:nvSpPr>
        <p:spPr>
          <a:xfrm>
            <a:off x="7240780" y="5770231"/>
            <a:ext cx="300082" cy="215444"/>
          </a:xfrm>
          <a:prstGeom prst="rect">
            <a:avLst/>
          </a:prstGeom>
          <a:noFill/>
        </p:spPr>
        <p:txBody>
          <a:bodyPr wrap="none" rtlCol="0">
            <a:spAutoFit/>
          </a:bodyPr>
          <a:lstStyle/>
          <a:p>
            <a:pPr algn="ctr"/>
            <a:r>
              <a:rPr lang="en-US" sz="400" b="1" dirty="0">
                <a:solidFill>
                  <a:srgbClr val="39393B"/>
                </a:solidFill>
              </a:rPr>
              <a:t>July</a:t>
            </a:r>
          </a:p>
          <a:p>
            <a:pPr algn="ctr"/>
            <a:r>
              <a:rPr lang="en-US" sz="400" b="1" dirty="0">
                <a:solidFill>
                  <a:srgbClr val="39393B"/>
                </a:solidFill>
              </a:rPr>
              <a:t>2018</a:t>
            </a:r>
          </a:p>
        </p:txBody>
      </p:sp>
      <p:pic>
        <p:nvPicPr>
          <p:cNvPr id="282" name="Picture 281">
            <a:extLst>
              <a:ext uri="{FF2B5EF4-FFF2-40B4-BE49-F238E27FC236}">
                <a16:creationId xmlns:a16="http://schemas.microsoft.com/office/drawing/2014/main" id="{D4A21523-31E2-A440-BB23-6FC79EF4B74A}"/>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987731" y="5340822"/>
            <a:ext cx="728956" cy="576848"/>
          </a:xfrm>
          <a:prstGeom prst="rect">
            <a:avLst/>
          </a:prstGeom>
        </p:spPr>
      </p:pic>
      <p:sp>
        <p:nvSpPr>
          <p:cNvPr id="286" name="32-Point Star 285">
            <a:extLst>
              <a:ext uri="{FF2B5EF4-FFF2-40B4-BE49-F238E27FC236}">
                <a16:creationId xmlns:a16="http://schemas.microsoft.com/office/drawing/2014/main" id="{CF3BC874-5D0D-2748-B100-31070D5EF874}"/>
              </a:ext>
            </a:extLst>
          </p:cNvPr>
          <p:cNvSpPr/>
          <p:nvPr/>
        </p:nvSpPr>
        <p:spPr>
          <a:xfrm>
            <a:off x="3640787" y="5255805"/>
            <a:ext cx="258715" cy="279759"/>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87" name="TextBox 286">
            <a:extLst>
              <a:ext uri="{FF2B5EF4-FFF2-40B4-BE49-F238E27FC236}">
                <a16:creationId xmlns:a16="http://schemas.microsoft.com/office/drawing/2014/main" id="{AF4679A5-0B87-774E-9D0C-6811121D65FB}"/>
              </a:ext>
            </a:extLst>
          </p:cNvPr>
          <p:cNvSpPr txBox="1"/>
          <p:nvPr/>
        </p:nvSpPr>
        <p:spPr>
          <a:xfrm>
            <a:off x="3611279" y="5272028"/>
            <a:ext cx="300082" cy="215444"/>
          </a:xfrm>
          <a:prstGeom prst="rect">
            <a:avLst/>
          </a:prstGeom>
          <a:noFill/>
        </p:spPr>
        <p:txBody>
          <a:bodyPr wrap="none" rtlCol="0">
            <a:spAutoFit/>
          </a:bodyPr>
          <a:lstStyle/>
          <a:p>
            <a:pPr algn="ctr"/>
            <a:r>
              <a:rPr lang="en-US" sz="400" b="1" dirty="0">
                <a:solidFill>
                  <a:srgbClr val="39393B"/>
                </a:solidFill>
              </a:rPr>
              <a:t>July</a:t>
            </a:r>
          </a:p>
          <a:p>
            <a:pPr algn="ctr"/>
            <a:r>
              <a:rPr lang="en-US" sz="400" b="1" dirty="0">
                <a:solidFill>
                  <a:srgbClr val="39393B"/>
                </a:solidFill>
              </a:rPr>
              <a:t>2018</a:t>
            </a:r>
          </a:p>
        </p:txBody>
      </p:sp>
      <p:sp>
        <p:nvSpPr>
          <p:cNvPr id="288" name="Rectangle 287">
            <a:extLst>
              <a:ext uri="{FF2B5EF4-FFF2-40B4-BE49-F238E27FC236}">
                <a16:creationId xmlns:a16="http://schemas.microsoft.com/office/drawing/2014/main" id="{41C99D94-CED5-654D-80FF-D82A2CEBD4F4}"/>
              </a:ext>
            </a:extLst>
          </p:cNvPr>
          <p:cNvSpPr/>
          <p:nvPr/>
        </p:nvSpPr>
        <p:spPr>
          <a:xfrm>
            <a:off x="2883201" y="5800128"/>
            <a:ext cx="546945" cy="215444"/>
          </a:xfrm>
          <a:prstGeom prst="rect">
            <a:avLst/>
          </a:prstGeom>
        </p:spPr>
        <p:txBody>
          <a:bodyPr wrap="none">
            <a:spAutoFit/>
          </a:bodyPr>
          <a:lstStyle/>
          <a:p>
            <a:r>
              <a:rPr lang="en-US" sz="800" dirty="0">
                <a:solidFill>
                  <a:srgbClr val="005073"/>
                </a:solidFill>
                <a:latin typeface="CiscoSansTT" panose="020B0503020201020303" pitchFamily="34" charset="0"/>
                <a:ea typeface="ＭＳ Ｐゴシック" charset="0"/>
                <a:cs typeface="CiscoSansTT" panose="020B0503020201020303" pitchFamily="34" charset="0"/>
              </a:rPr>
              <a:t>715WDC</a:t>
            </a:r>
          </a:p>
        </p:txBody>
      </p:sp>
      <p:grpSp>
        <p:nvGrpSpPr>
          <p:cNvPr id="169" name="Group 168">
            <a:extLst>
              <a:ext uri="{FF2B5EF4-FFF2-40B4-BE49-F238E27FC236}">
                <a16:creationId xmlns:a16="http://schemas.microsoft.com/office/drawing/2014/main" id="{7878244D-78DF-564E-8656-137FDE0572E1}"/>
              </a:ext>
            </a:extLst>
          </p:cNvPr>
          <p:cNvGrpSpPr/>
          <p:nvPr/>
        </p:nvGrpSpPr>
        <p:grpSpPr>
          <a:xfrm>
            <a:off x="8200690" y="2195561"/>
            <a:ext cx="3685205" cy="894126"/>
            <a:chOff x="6102313" y="1533665"/>
            <a:chExt cx="2763904" cy="670595"/>
          </a:xfrm>
        </p:grpSpPr>
        <p:grpSp>
          <p:nvGrpSpPr>
            <p:cNvPr id="171" name="Group 170">
              <a:extLst>
                <a:ext uri="{FF2B5EF4-FFF2-40B4-BE49-F238E27FC236}">
                  <a16:creationId xmlns:a16="http://schemas.microsoft.com/office/drawing/2014/main" id="{ECCB96EB-9A7C-9A41-B691-190523B57DE2}"/>
                </a:ext>
              </a:extLst>
            </p:cNvPr>
            <p:cNvGrpSpPr/>
            <p:nvPr/>
          </p:nvGrpSpPr>
          <p:grpSpPr>
            <a:xfrm>
              <a:off x="6103697" y="1533665"/>
              <a:ext cx="2762520" cy="340290"/>
              <a:chOff x="6103697" y="1533665"/>
              <a:chExt cx="2762520" cy="340290"/>
            </a:xfrm>
          </p:grpSpPr>
          <p:pic>
            <p:nvPicPr>
              <p:cNvPr id="192" name="Picture 191">
                <a:extLst>
                  <a:ext uri="{FF2B5EF4-FFF2-40B4-BE49-F238E27FC236}">
                    <a16:creationId xmlns:a16="http://schemas.microsoft.com/office/drawing/2014/main" id="{D429D0C9-2D27-FE44-AC64-6E6BD8AFD3D8}"/>
                  </a:ext>
                </a:extLst>
              </p:cNvPr>
              <p:cNvPicPr>
                <a:picLocks noChangeAspect="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74212" y="1533665"/>
                <a:ext cx="1292005" cy="226324"/>
              </a:xfrm>
              <a:prstGeom prst="rect">
                <a:avLst/>
              </a:prstGeom>
            </p:spPr>
          </p:pic>
          <p:pic>
            <p:nvPicPr>
              <p:cNvPr id="198" name="Picture 197">
                <a:extLst>
                  <a:ext uri="{FF2B5EF4-FFF2-40B4-BE49-F238E27FC236}">
                    <a16:creationId xmlns:a16="http://schemas.microsoft.com/office/drawing/2014/main" id="{F94D345E-7FAB-5E47-9B54-09B0F038753B}"/>
                  </a:ext>
                </a:extLst>
              </p:cNvPr>
              <p:cNvPicPr>
                <a:picLocks noChangeAspect="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03697" y="1535082"/>
                <a:ext cx="1312441" cy="229356"/>
              </a:xfrm>
              <a:prstGeom prst="rect">
                <a:avLst/>
              </a:prstGeom>
            </p:spPr>
          </p:pic>
          <p:sp>
            <p:nvSpPr>
              <p:cNvPr id="201" name="TextBox 200">
                <a:extLst>
                  <a:ext uri="{FF2B5EF4-FFF2-40B4-BE49-F238E27FC236}">
                    <a16:creationId xmlns:a16="http://schemas.microsoft.com/office/drawing/2014/main" id="{15C72942-C5BA-664C-8831-B8B8C0481CBD}"/>
                  </a:ext>
                </a:extLst>
              </p:cNvPr>
              <p:cNvSpPr txBox="1"/>
              <p:nvPr/>
            </p:nvSpPr>
            <p:spPr>
              <a:xfrm>
                <a:off x="6512207" y="1706579"/>
                <a:ext cx="475130"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C9500-32C</a:t>
                </a:r>
              </a:p>
            </p:txBody>
          </p:sp>
          <p:sp>
            <p:nvSpPr>
              <p:cNvPr id="202" name="TextBox 201">
                <a:extLst>
                  <a:ext uri="{FF2B5EF4-FFF2-40B4-BE49-F238E27FC236}">
                    <a16:creationId xmlns:a16="http://schemas.microsoft.com/office/drawing/2014/main" id="{6D7D65DF-9D23-4D45-AF3B-638040F46BA1}"/>
                  </a:ext>
                </a:extLst>
              </p:cNvPr>
              <p:cNvSpPr txBox="1"/>
              <p:nvPr/>
            </p:nvSpPr>
            <p:spPr>
              <a:xfrm>
                <a:off x="7958655" y="1712372"/>
                <a:ext cx="526827"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C9500-32QC</a:t>
                </a:r>
              </a:p>
            </p:txBody>
          </p:sp>
        </p:grpSp>
        <p:pic>
          <p:nvPicPr>
            <p:cNvPr id="172" name="Picture 171">
              <a:extLst>
                <a:ext uri="{FF2B5EF4-FFF2-40B4-BE49-F238E27FC236}">
                  <a16:creationId xmlns:a16="http://schemas.microsoft.com/office/drawing/2014/main" id="{92A55448-AE8D-6C4D-B599-0991A845EAB7}"/>
                </a:ext>
              </a:extLst>
            </p:cNvPr>
            <p:cNvPicPr>
              <a:picLocks noChangeAspect="1"/>
            </p:cNvPicPr>
            <p:nvPr/>
          </p:nvPicPr>
          <p:blipFill>
            <a:blip r:embed="rId3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102313" y="1885587"/>
              <a:ext cx="1315208" cy="238650"/>
            </a:xfrm>
            <a:prstGeom prst="rect">
              <a:avLst/>
            </a:prstGeom>
          </p:spPr>
        </p:pic>
        <p:sp>
          <p:nvSpPr>
            <p:cNvPr id="184" name="TextBox 183">
              <a:extLst>
                <a:ext uri="{FF2B5EF4-FFF2-40B4-BE49-F238E27FC236}">
                  <a16:creationId xmlns:a16="http://schemas.microsoft.com/office/drawing/2014/main" id="{E3F67172-4C00-C948-92A0-A1A7ED1110BD}"/>
                </a:ext>
              </a:extLst>
            </p:cNvPr>
            <p:cNvSpPr txBox="1"/>
            <p:nvPr/>
          </p:nvSpPr>
          <p:spPr>
            <a:xfrm>
              <a:off x="6484381" y="2042677"/>
              <a:ext cx="550872"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C9500-48Y4C</a:t>
              </a:r>
            </a:p>
          </p:txBody>
        </p:sp>
        <p:pic>
          <p:nvPicPr>
            <p:cNvPr id="186" name="Picture 185">
              <a:extLst>
                <a:ext uri="{FF2B5EF4-FFF2-40B4-BE49-F238E27FC236}">
                  <a16:creationId xmlns:a16="http://schemas.microsoft.com/office/drawing/2014/main" id="{AB229495-508A-094A-B099-4813A496AFD9}"/>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613137" y="1905254"/>
              <a:ext cx="1252995" cy="195397"/>
            </a:xfrm>
            <a:prstGeom prst="rect">
              <a:avLst/>
            </a:prstGeom>
          </p:spPr>
        </p:pic>
        <p:sp>
          <p:nvSpPr>
            <p:cNvPr id="188" name="TextBox 187">
              <a:extLst>
                <a:ext uri="{FF2B5EF4-FFF2-40B4-BE49-F238E27FC236}">
                  <a16:creationId xmlns:a16="http://schemas.microsoft.com/office/drawing/2014/main" id="{531BE99B-9A72-AA46-A312-D0BC7D9F81D3}"/>
                </a:ext>
              </a:extLst>
            </p:cNvPr>
            <p:cNvSpPr txBox="1"/>
            <p:nvPr/>
          </p:nvSpPr>
          <p:spPr>
            <a:xfrm>
              <a:off x="7941022" y="2042303"/>
              <a:ext cx="550872" cy="161583"/>
            </a:xfrm>
            <a:prstGeom prst="rect">
              <a:avLst/>
            </a:prstGeom>
            <a:noFill/>
          </p:spPr>
          <p:txBody>
            <a:bodyPr wrap="none" rtlCol="0">
              <a:spAutoFit/>
            </a:bodyPr>
            <a:lstStyle>
              <a:defPPr>
                <a:defRPr lang="en-US"/>
              </a:defPPr>
              <a:lvl1pPr>
                <a:defRPr sz="600">
                  <a:solidFill>
                    <a:srgbClr val="005073"/>
                  </a:solidFill>
                  <a:latin typeface="CiscoSansTT" panose="020B0503020201020303" pitchFamily="34" charset="0"/>
                  <a:ea typeface="ＭＳ Ｐゴシック" charset="0"/>
                  <a:cs typeface="CiscoSansTT" panose="020B0503020201020303" pitchFamily="34" charset="0"/>
                </a:defRPr>
              </a:lvl1pPr>
            </a:lstStyle>
            <a:p>
              <a:r>
                <a:rPr lang="en-US" sz="800" dirty="0"/>
                <a:t>C9500-24Y4C</a:t>
              </a:r>
            </a:p>
          </p:txBody>
        </p:sp>
      </p:grpSp>
      <p:grpSp>
        <p:nvGrpSpPr>
          <p:cNvPr id="203" name="Group 202">
            <a:extLst>
              <a:ext uri="{FF2B5EF4-FFF2-40B4-BE49-F238E27FC236}">
                <a16:creationId xmlns:a16="http://schemas.microsoft.com/office/drawing/2014/main" id="{3AEE02B0-9B24-754D-B27D-ACCF62D89888}"/>
              </a:ext>
            </a:extLst>
          </p:cNvPr>
          <p:cNvGrpSpPr/>
          <p:nvPr/>
        </p:nvGrpSpPr>
        <p:grpSpPr>
          <a:xfrm>
            <a:off x="11499422" y="2461817"/>
            <a:ext cx="306810" cy="301295"/>
            <a:chOff x="1393297" y="2276272"/>
            <a:chExt cx="552235" cy="369658"/>
          </a:xfrm>
        </p:grpSpPr>
        <p:sp>
          <p:nvSpPr>
            <p:cNvPr id="204" name="32-Point Star 203">
              <a:extLst>
                <a:ext uri="{FF2B5EF4-FFF2-40B4-BE49-F238E27FC236}">
                  <a16:creationId xmlns:a16="http://schemas.microsoft.com/office/drawing/2014/main" id="{721A4226-3BEB-8D4B-9302-CA277BC7933E}"/>
                </a:ext>
              </a:extLst>
            </p:cNvPr>
            <p:cNvSpPr/>
            <p:nvPr/>
          </p:nvSpPr>
          <p:spPr>
            <a:xfrm>
              <a:off x="1499675" y="2276272"/>
              <a:ext cx="445857" cy="369658"/>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06" name="TextBox 205">
              <a:extLst>
                <a:ext uri="{FF2B5EF4-FFF2-40B4-BE49-F238E27FC236}">
                  <a16:creationId xmlns:a16="http://schemas.microsoft.com/office/drawing/2014/main" id="{254E383D-3475-7E4C-B3A3-D6B8B5D72172}"/>
                </a:ext>
              </a:extLst>
            </p:cNvPr>
            <p:cNvSpPr txBox="1"/>
            <p:nvPr/>
          </p:nvSpPr>
          <p:spPr>
            <a:xfrm>
              <a:off x="1393297" y="2340964"/>
              <a:ext cx="545895" cy="188805"/>
            </a:xfrm>
            <a:prstGeom prst="rect">
              <a:avLst/>
            </a:prstGeom>
            <a:noFill/>
          </p:spPr>
          <p:txBody>
            <a:bodyPr wrap="none" rtlCol="0">
              <a:spAutoFit/>
            </a:bodyPr>
            <a:lstStyle/>
            <a:p>
              <a:r>
                <a:rPr lang="en-US" sz="400" dirty="0">
                  <a:solidFill>
                    <a:schemeClr val="bg1"/>
                  </a:solidFill>
                </a:rPr>
                <a:t>NEW</a:t>
              </a:r>
            </a:p>
          </p:txBody>
        </p:sp>
      </p:grpSp>
      <p:grpSp>
        <p:nvGrpSpPr>
          <p:cNvPr id="208" name="Group 207">
            <a:extLst>
              <a:ext uri="{FF2B5EF4-FFF2-40B4-BE49-F238E27FC236}">
                <a16:creationId xmlns:a16="http://schemas.microsoft.com/office/drawing/2014/main" id="{8CAA069D-F5AF-6D4B-8513-65BDC5241EC3}"/>
              </a:ext>
            </a:extLst>
          </p:cNvPr>
          <p:cNvGrpSpPr/>
          <p:nvPr/>
        </p:nvGrpSpPr>
        <p:grpSpPr>
          <a:xfrm>
            <a:off x="8817854" y="2015562"/>
            <a:ext cx="306810" cy="301295"/>
            <a:chOff x="1393297" y="2276272"/>
            <a:chExt cx="552235" cy="369658"/>
          </a:xfrm>
        </p:grpSpPr>
        <p:sp>
          <p:nvSpPr>
            <p:cNvPr id="209" name="32-Point Star 208">
              <a:extLst>
                <a:ext uri="{FF2B5EF4-FFF2-40B4-BE49-F238E27FC236}">
                  <a16:creationId xmlns:a16="http://schemas.microsoft.com/office/drawing/2014/main" id="{6391DC3F-673A-6240-A106-7DCF7A06892D}"/>
                </a:ext>
              </a:extLst>
            </p:cNvPr>
            <p:cNvSpPr/>
            <p:nvPr/>
          </p:nvSpPr>
          <p:spPr>
            <a:xfrm>
              <a:off x="1499675" y="2276272"/>
              <a:ext cx="445857" cy="369658"/>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11" name="TextBox 210">
              <a:extLst>
                <a:ext uri="{FF2B5EF4-FFF2-40B4-BE49-F238E27FC236}">
                  <a16:creationId xmlns:a16="http://schemas.microsoft.com/office/drawing/2014/main" id="{47E8D047-D3E2-DB4D-AA91-39C056858817}"/>
                </a:ext>
              </a:extLst>
            </p:cNvPr>
            <p:cNvSpPr txBox="1"/>
            <p:nvPr/>
          </p:nvSpPr>
          <p:spPr>
            <a:xfrm>
              <a:off x="1393297" y="2340964"/>
              <a:ext cx="545895" cy="188805"/>
            </a:xfrm>
            <a:prstGeom prst="rect">
              <a:avLst/>
            </a:prstGeom>
            <a:noFill/>
          </p:spPr>
          <p:txBody>
            <a:bodyPr wrap="none" rtlCol="0">
              <a:spAutoFit/>
            </a:bodyPr>
            <a:lstStyle/>
            <a:p>
              <a:r>
                <a:rPr lang="en-US" sz="400" dirty="0">
                  <a:solidFill>
                    <a:schemeClr val="bg1"/>
                  </a:solidFill>
                </a:rPr>
                <a:t>NEW</a:t>
              </a:r>
            </a:p>
          </p:txBody>
        </p:sp>
      </p:grpSp>
      <p:grpSp>
        <p:nvGrpSpPr>
          <p:cNvPr id="212" name="Group 211">
            <a:extLst>
              <a:ext uri="{FF2B5EF4-FFF2-40B4-BE49-F238E27FC236}">
                <a16:creationId xmlns:a16="http://schemas.microsoft.com/office/drawing/2014/main" id="{E479E61B-CB3F-3A49-A6B0-D1425E79D42D}"/>
              </a:ext>
            </a:extLst>
          </p:cNvPr>
          <p:cNvGrpSpPr/>
          <p:nvPr/>
        </p:nvGrpSpPr>
        <p:grpSpPr>
          <a:xfrm>
            <a:off x="10908888" y="2025945"/>
            <a:ext cx="306810" cy="301295"/>
            <a:chOff x="1393297" y="2276272"/>
            <a:chExt cx="552235" cy="369658"/>
          </a:xfrm>
        </p:grpSpPr>
        <p:sp>
          <p:nvSpPr>
            <p:cNvPr id="214" name="32-Point Star 213">
              <a:extLst>
                <a:ext uri="{FF2B5EF4-FFF2-40B4-BE49-F238E27FC236}">
                  <a16:creationId xmlns:a16="http://schemas.microsoft.com/office/drawing/2014/main" id="{CE7B6A4C-07F7-9840-8D0D-7558E8458DE8}"/>
                </a:ext>
              </a:extLst>
            </p:cNvPr>
            <p:cNvSpPr/>
            <p:nvPr/>
          </p:nvSpPr>
          <p:spPr>
            <a:xfrm>
              <a:off x="1499675" y="2276272"/>
              <a:ext cx="445857" cy="369658"/>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44" name="TextBox 243">
              <a:extLst>
                <a:ext uri="{FF2B5EF4-FFF2-40B4-BE49-F238E27FC236}">
                  <a16:creationId xmlns:a16="http://schemas.microsoft.com/office/drawing/2014/main" id="{7FF535E1-0A7E-5C4F-9225-DB2C4A141891}"/>
                </a:ext>
              </a:extLst>
            </p:cNvPr>
            <p:cNvSpPr txBox="1"/>
            <p:nvPr/>
          </p:nvSpPr>
          <p:spPr>
            <a:xfrm>
              <a:off x="1393297" y="2340964"/>
              <a:ext cx="545895" cy="188805"/>
            </a:xfrm>
            <a:prstGeom prst="rect">
              <a:avLst/>
            </a:prstGeom>
            <a:noFill/>
          </p:spPr>
          <p:txBody>
            <a:bodyPr wrap="none" rtlCol="0">
              <a:spAutoFit/>
            </a:bodyPr>
            <a:lstStyle/>
            <a:p>
              <a:r>
                <a:rPr lang="en-US" sz="400" dirty="0">
                  <a:solidFill>
                    <a:schemeClr val="bg1"/>
                  </a:solidFill>
                </a:rPr>
                <a:t>NEW</a:t>
              </a:r>
            </a:p>
          </p:txBody>
        </p:sp>
      </p:grpSp>
      <p:grpSp>
        <p:nvGrpSpPr>
          <p:cNvPr id="248" name="Group 247">
            <a:extLst>
              <a:ext uri="{FF2B5EF4-FFF2-40B4-BE49-F238E27FC236}">
                <a16:creationId xmlns:a16="http://schemas.microsoft.com/office/drawing/2014/main" id="{5648E3B9-8F9F-8F45-ADEB-DEB31C2964B5}"/>
              </a:ext>
            </a:extLst>
          </p:cNvPr>
          <p:cNvGrpSpPr/>
          <p:nvPr/>
        </p:nvGrpSpPr>
        <p:grpSpPr>
          <a:xfrm>
            <a:off x="9454447" y="2471198"/>
            <a:ext cx="306810" cy="301295"/>
            <a:chOff x="1393297" y="2276272"/>
            <a:chExt cx="552235" cy="369658"/>
          </a:xfrm>
        </p:grpSpPr>
        <p:sp>
          <p:nvSpPr>
            <p:cNvPr id="250" name="32-Point Star 249">
              <a:extLst>
                <a:ext uri="{FF2B5EF4-FFF2-40B4-BE49-F238E27FC236}">
                  <a16:creationId xmlns:a16="http://schemas.microsoft.com/office/drawing/2014/main" id="{812FD98A-B7D0-DD4C-A4CF-48A11BE3E122}"/>
                </a:ext>
              </a:extLst>
            </p:cNvPr>
            <p:cNvSpPr/>
            <p:nvPr/>
          </p:nvSpPr>
          <p:spPr>
            <a:xfrm>
              <a:off x="1499675" y="2276272"/>
              <a:ext cx="445857" cy="369658"/>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51" name="TextBox 250">
              <a:extLst>
                <a:ext uri="{FF2B5EF4-FFF2-40B4-BE49-F238E27FC236}">
                  <a16:creationId xmlns:a16="http://schemas.microsoft.com/office/drawing/2014/main" id="{4071B6D2-9A55-154B-A2B7-ABA8CE1C4664}"/>
                </a:ext>
              </a:extLst>
            </p:cNvPr>
            <p:cNvSpPr txBox="1"/>
            <p:nvPr/>
          </p:nvSpPr>
          <p:spPr>
            <a:xfrm>
              <a:off x="1393297" y="2340964"/>
              <a:ext cx="545895" cy="188805"/>
            </a:xfrm>
            <a:prstGeom prst="rect">
              <a:avLst/>
            </a:prstGeom>
            <a:noFill/>
          </p:spPr>
          <p:txBody>
            <a:bodyPr wrap="none" rtlCol="0">
              <a:spAutoFit/>
            </a:bodyPr>
            <a:lstStyle/>
            <a:p>
              <a:r>
                <a:rPr lang="en-US" sz="400" dirty="0">
                  <a:solidFill>
                    <a:schemeClr val="bg1"/>
                  </a:solidFill>
                </a:rPr>
                <a:t>NEW</a:t>
              </a:r>
            </a:p>
          </p:txBody>
        </p:sp>
      </p:grpSp>
      <p:grpSp>
        <p:nvGrpSpPr>
          <p:cNvPr id="305" name="Group 304">
            <a:extLst>
              <a:ext uri="{FF2B5EF4-FFF2-40B4-BE49-F238E27FC236}">
                <a16:creationId xmlns:a16="http://schemas.microsoft.com/office/drawing/2014/main" id="{8AF8808E-A00B-9940-A803-34971965BF88}"/>
              </a:ext>
            </a:extLst>
          </p:cNvPr>
          <p:cNvGrpSpPr/>
          <p:nvPr/>
        </p:nvGrpSpPr>
        <p:grpSpPr>
          <a:xfrm>
            <a:off x="10195154" y="5364717"/>
            <a:ext cx="346570" cy="301295"/>
            <a:chOff x="7392375" y="3980754"/>
            <a:chExt cx="259928" cy="225971"/>
          </a:xfrm>
        </p:grpSpPr>
        <p:sp>
          <p:nvSpPr>
            <p:cNvPr id="306" name="32-Point Star 305">
              <a:extLst>
                <a:ext uri="{FF2B5EF4-FFF2-40B4-BE49-F238E27FC236}">
                  <a16:creationId xmlns:a16="http://schemas.microsoft.com/office/drawing/2014/main" id="{4B16CFEB-6D02-084A-B358-AB46C8A813F9}"/>
                </a:ext>
              </a:extLst>
            </p:cNvPr>
            <p:cNvSpPr/>
            <p:nvPr/>
          </p:nvSpPr>
          <p:spPr>
            <a:xfrm>
              <a:off x="7451802" y="3980754"/>
              <a:ext cx="185782" cy="225971"/>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307" name="TextBox 306">
              <a:extLst>
                <a:ext uri="{FF2B5EF4-FFF2-40B4-BE49-F238E27FC236}">
                  <a16:creationId xmlns:a16="http://schemas.microsoft.com/office/drawing/2014/main" id="{B2CB4774-52C3-5A40-BA25-FFBD0D6C73A5}"/>
                </a:ext>
              </a:extLst>
            </p:cNvPr>
            <p:cNvSpPr txBox="1"/>
            <p:nvPr/>
          </p:nvSpPr>
          <p:spPr>
            <a:xfrm>
              <a:off x="7392375" y="4032705"/>
              <a:ext cx="259928" cy="100075"/>
            </a:xfrm>
            <a:prstGeom prst="rect">
              <a:avLst/>
            </a:prstGeom>
            <a:noFill/>
          </p:spPr>
          <p:txBody>
            <a:bodyPr wrap="none" rtlCol="0">
              <a:spAutoFit/>
            </a:bodyPr>
            <a:lstStyle/>
            <a:p>
              <a:r>
                <a:rPr lang="en-US" sz="267" b="1" dirty="0">
                  <a:solidFill>
                    <a:schemeClr val="bg1"/>
                  </a:solidFill>
                </a:rPr>
                <a:t>SHIPPING</a:t>
              </a:r>
            </a:p>
          </p:txBody>
        </p:sp>
      </p:grpSp>
      <p:grpSp>
        <p:nvGrpSpPr>
          <p:cNvPr id="308" name="Group 307">
            <a:extLst>
              <a:ext uri="{FF2B5EF4-FFF2-40B4-BE49-F238E27FC236}">
                <a16:creationId xmlns:a16="http://schemas.microsoft.com/office/drawing/2014/main" id="{088BBD29-236D-FC4C-81DD-87A3A406EE77}"/>
              </a:ext>
            </a:extLst>
          </p:cNvPr>
          <p:cNvGrpSpPr/>
          <p:nvPr/>
        </p:nvGrpSpPr>
        <p:grpSpPr>
          <a:xfrm>
            <a:off x="11258783" y="5378402"/>
            <a:ext cx="346570" cy="301295"/>
            <a:chOff x="7392375" y="3980754"/>
            <a:chExt cx="259928" cy="225971"/>
          </a:xfrm>
        </p:grpSpPr>
        <p:sp>
          <p:nvSpPr>
            <p:cNvPr id="309" name="32-Point Star 308">
              <a:extLst>
                <a:ext uri="{FF2B5EF4-FFF2-40B4-BE49-F238E27FC236}">
                  <a16:creationId xmlns:a16="http://schemas.microsoft.com/office/drawing/2014/main" id="{BE2CB1A8-92D1-064F-9C5C-04500C315CD0}"/>
                </a:ext>
              </a:extLst>
            </p:cNvPr>
            <p:cNvSpPr/>
            <p:nvPr/>
          </p:nvSpPr>
          <p:spPr>
            <a:xfrm>
              <a:off x="7451802" y="3980754"/>
              <a:ext cx="185782" cy="225971"/>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310" name="TextBox 309">
              <a:extLst>
                <a:ext uri="{FF2B5EF4-FFF2-40B4-BE49-F238E27FC236}">
                  <a16:creationId xmlns:a16="http://schemas.microsoft.com/office/drawing/2014/main" id="{F9609223-6720-8844-B0C7-2887A80DB239}"/>
                </a:ext>
              </a:extLst>
            </p:cNvPr>
            <p:cNvSpPr txBox="1"/>
            <p:nvPr/>
          </p:nvSpPr>
          <p:spPr>
            <a:xfrm>
              <a:off x="7392375" y="4032705"/>
              <a:ext cx="259928" cy="100075"/>
            </a:xfrm>
            <a:prstGeom prst="rect">
              <a:avLst/>
            </a:prstGeom>
            <a:noFill/>
          </p:spPr>
          <p:txBody>
            <a:bodyPr wrap="none" rtlCol="0">
              <a:spAutoFit/>
            </a:bodyPr>
            <a:lstStyle/>
            <a:p>
              <a:r>
                <a:rPr lang="en-US" sz="267" b="1" dirty="0">
                  <a:solidFill>
                    <a:schemeClr val="bg1"/>
                  </a:solidFill>
                </a:rPr>
                <a:t>SHIPPING</a:t>
              </a:r>
            </a:p>
          </p:txBody>
        </p:sp>
      </p:grpSp>
      <p:grpSp>
        <p:nvGrpSpPr>
          <p:cNvPr id="311" name="Group 310">
            <a:extLst>
              <a:ext uri="{FF2B5EF4-FFF2-40B4-BE49-F238E27FC236}">
                <a16:creationId xmlns:a16="http://schemas.microsoft.com/office/drawing/2014/main" id="{3A996DC7-9314-0048-B149-165E7C5B60FC}"/>
              </a:ext>
            </a:extLst>
          </p:cNvPr>
          <p:cNvGrpSpPr/>
          <p:nvPr/>
        </p:nvGrpSpPr>
        <p:grpSpPr>
          <a:xfrm>
            <a:off x="9504966" y="5413973"/>
            <a:ext cx="346570" cy="301295"/>
            <a:chOff x="7392375" y="3980754"/>
            <a:chExt cx="259928" cy="225971"/>
          </a:xfrm>
        </p:grpSpPr>
        <p:sp>
          <p:nvSpPr>
            <p:cNvPr id="312" name="32-Point Star 311">
              <a:extLst>
                <a:ext uri="{FF2B5EF4-FFF2-40B4-BE49-F238E27FC236}">
                  <a16:creationId xmlns:a16="http://schemas.microsoft.com/office/drawing/2014/main" id="{00F83169-7807-C442-BD0E-37E17D7CA4A0}"/>
                </a:ext>
              </a:extLst>
            </p:cNvPr>
            <p:cNvSpPr/>
            <p:nvPr/>
          </p:nvSpPr>
          <p:spPr>
            <a:xfrm>
              <a:off x="7451802" y="3980754"/>
              <a:ext cx="185782" cy="225971"/>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313" name="TextBox 312">
              <a:extLst>
                <a:ext uri="{FF2B5EF4-FFF2-40B4-BE49-F238E27FC236}">
                  <a16:creationId xmlns:a16="http://schemas.microsoft.com/office/drawing/2014/main" id="{C4F9B23A-0308-DA43-A7D4-BB29A2F7E0E2}"/>
                </a:ext>
              </a:extLst>
            </p:cNvPr>
            <p:cNvSpPr txBox="1"/>
            <p:nvPr/>
          </p:nvSpPr>
          <p:spPr>
            <a:xfrm>
              <a:off x="7392375" y="4032705"/>
              <a:ext cx="259928" cy="100075"/>
            </a:xfrm>
            <a:prstGeom prst="rect">
              <a:avLst/>
            </a:prstGeom>
            <a:noFill/>
          </p:spPr>
          <p:txBody>
            <a:bodyPr wrap="none" rtlCol="0">
              <a:spAutoFit/>
            </a:bodyPr>
            <a:lstStyle/>
            <a:p>
              <a:r>
                <a:rPr lang="en-US" sz="267" b="1" dirty="0">
                  <a:solidFill>
                    <a:schemeClr val="bg1"/>
                  </a:solidFill>
                </a:rPr>
                <a:t>SHIPPING</a:t>
              </a:r>
            </a:p>
          </p:txBody>
        </p:sp>
      </p:grpSp>
      <p:sp>
        <p:nvSpPr>
          <p:cNvPr id="317" name="TextBox 316">
            <a:extLst>
              <a:ext uri="{FF2B5EF4-FFF2-40B4-BE49-F238E27FC236}">
                <a16:creationId xmlns:a16="http://schemas.microsoft.com/office/drawing/2014/main" id="{B352EE31-E71F-7946-9000-5AC1F26DB14A}"/>
              </a:ext>
            </a:extLst>
          </p:cNvPr>
          <p:cNvSpPr txBox="1"/>
          <p:nvPr/>
        </p:nvSpPr>
        <p:spPr>
          <a:xfrm>
            <a:off x="8185166" y="6250123"/>
            <a:ext cx="1699504" cy="215444"/>
          </a:xfrm>
          <a:prstGeom prst="rect">
            <a:avLst/>
          </a:prstGeom>
          <a:noFill/>
        </p:spPr>
        <p:txBody>
          <a:bodyPr wrap="none" rtlCol="0">
            <a:spAutoFit/>
          </a:bodyPr>
          <a:lstStyle/>
          <a:p>
            <a:r>
              <a:rPr lang="en-US" sz="800" b="1" dirty="0">
                <a:solidFill>
                  <a:srgbClr val="005073"/>
                </a:solidFill>
                <a:latin typeface="CiscoSansTT" panose="020B0503020201020303" pitchFamily="34" charset="0"/>
                <a:ea typeface="ＭＳ Ｐゴシック" charset="0"/>
                <a:cs typeface="CiscoSansTT" panose="020B0503020201020303" pitchFamily="34" charset="0"/>
              </a:rPr>
              <a:t>PSU for C9500-32QC/ 48Y4C/ 24Y4C</a:t>
            </a:r>
          </a:p>
        </p:txBody>
      </p:sp>
      <p:sp>
        <p:nvSpPr>
          <p:cNvPr id="249" name="32-Point Star 248">
            <a:extLst>
              <a:ext uri="{FF2B5EF4-FFF2-40B4-BE49-F238E27FC236}">
                <a16:creationId xmlns:a16="http://schemas.microsoft.com/office/drawing/2014/main" id="{AFAB42DF-5BC9-A649-B5BB-67F9F5E8E96C}"/>
              </a:ext>
            </a:extLst>
          </p:cNvPr>
          <p:cNvSpPr/>
          <p:nvPr/>
        </p:nvSpPr>
        <p:spPr>
          <a:xfrm>
            <a:off x="3751252" y="4075370"/>
            <a:ext cx="247709" cy="301295"/>
          </a:xfrm>
          <a:prstGeom prst="star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dirty="0">
              <a:solidFill>
                <a:prstClr val="white"/>
              </a:solidFill>
            </a:endParaRPr>
          </a:p>
        </p:txBody>
      </p:sp>
      <p:sp>
        <p:nvSpPr>
          <p:cNvPr id="205" name="TextBox 204">
            <a:extLst>
              <a:ext uri="{FF2B5EF4-FFF2-40B4-BE49-F238E27FC236}">
                <a16:creationId xmlns:a16="http://schemas.microsoft.com/office/drawing/2014/main" id="{B4729030-7C7E-B54F-A8BE-D46627A8DE60}"/>
              </a:ext>
            </a:extLst>
          </p:cNvPr>
          <p:cNvSpPr txBox="1"/>
          <p:nvPr/>
        </p:nvSpPr>
        <p:spPr>
          <a:xfrm>
            <a:off x="3659972" y="4139099"/>
            <a:ext cx="346570" cy="133434"/>
          </a:xfrm>
          <a:prstGeom prst="rect">
            <a:avLst/>
          </a:prstGeom>
          <a:noFill/>
        </p:spPr>
        <p:txBody>
          <a:bodyPr wrap="none" rtlCol="0">
            <a:spAutoFit/>
          </a:bodyPr>
          <a:lstStyle/>
          <a:p>
            <a:r>
              <a:rPr lang="en-US" sz="267" dirty="0">
                <a:solidFill>
                  <a:schemeClr val="bg1"/>
                </a:solidFill>
              </a:rPr>
              <a:t>SHIPPING</a:t>
            </a:r>
          </a:p>
        </p:txBody>
      </p:sp>
    </p:spTree>
    <p:extLst>
      <p:ext uri="{BB962C8B-B14F-4D97-AF65-F5344CB8AC3E}">
        <p14:creationId xmlns:p14="http://schemas.microsoft.com/office/powerpoint/2010/main" val="220483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3634" y="354773"/>
            <a:ext cx="11126787" cy="974725"/>
          </a:xfrm>
          <a:prstGeom prst="rect">
            <a:avLst/>
          </a:prstGeom>
        </p:spPr>
        <p:txBody>
          <a:bodyPr/>
          <a:lstStyle/>
          <a:p>
            <a:r>
              <a:rPr lang="en-US" dirty="0">
                <a:latin typeface="+mn-lt"/>
              </a:rPr>
              <a:t>Introducing the Cisco Catalyst 9000 platform</a:t>
            </a:r>
          </a:p>
        </p:txBody>
      </p:sp>
      <p:sp>
        <p:nvSpPr>
          <p:cNvPr id="3" name="Round Same Side Corner Rectangle 2"/>
          <p:cNvSpPr/>
          <p:nvPr/>
        </p:nvSpPr>
        <p:spPr>
          <a:xfrm rot="16200000">
            <a:off x="4116553" y="-2538257"/>
            <a:ext cx="3958900" cy="12192008"/>
          </a:xfrm>
          <a:prstGeom prst="round2SameRect">
            <a:avLst>
              <a:gd name="adj1" fmla="val 0"/>
              <a:gd name="adj2" fmla="val 0"/>
            </a:avLst>
          </a:prstGeom>
          <a:solidFill>
            <a:schemeClr val="bg1">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ame Side Corner Rectangle 4"/>
          <p:cNvSpPr/>
          <p:nvPr/>
        </p:nvSpPr>
        <p:spPr>
          <a:xfrm rot="5400000">
            <a:off x="1716693" y="-138397"/>
            <a:ext cx="3958900" cy="7392292"/>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1798" y="2921260"/>
            <a:ext cx="4479309" cy="2046537"/>
          </a:xfrm>
          <a:prstGeom prst="rect">
            <a:avLst/>
          </a:prstGeom>
        </p:spPr>
      </p:pic>
      <p:sp>
        <p:nvSpPr>
          <p:cNvPr id="72" name="TextBox 71"/>
          <p:cNvSpPr txBox="1"/>
          <p:nvPr/>
        </p:nvSpPr>
        <p:spPr>
          <a:xfrm>
            <a:off x="8230800" y="1611426"/>
            <a:ext cx="3595549" cy="1195392"/>
          </a:xfrm>
          <a:prstGeom prst="rect">
            <a:avLst/>
          </a:prstGeom>
          <a:noFill/>
        </p:spPr>
        <p:txBody>
          <a:bodyPr wrap="square" rtlCol="0">
            <a:spAutoFit/>
          </a:bodyPr>
          <a:lstStyle/>
          <a:p>
            <a:pPr>
              <a:spcAft>
                <a:spcPts val="400"/>
              </a:spcAft>
            </a:pPr>
            <a:r>
              <a:rPr lang="en-US" sz="1600" dirty="0">
                <a:latin typeface="+mn-lt"/>
                <a:ea typeface="Arial" charset="0"/>
              </a:rPr>
              <a:t>First in enterprise</a:t>
            </a:r>
          </a:p>
          <a:p>
            <a:pPr marL="228594" indent="-228594">
              <a:spcAft>
                <a:spcPts val="533"/>
              </a:spcAft>
              <a:buFont typeface="Arial" charset="0"/>
              <a:buChar char="•"/>
            </a:pPr>
            <a:r>
              <a:rPr lang="en-US" sz="1467" dirty="0">
                <a:solidFill>
                  <a:schemeClr val="tx2"/>
                </a:solidFill>
                <a:latin typeface="+mn-lt"/>
                <a:ea typeface="Arial" charset="0"/>
              </a:rPr>
              <a:t>x86 CPU with application hosting</a:t>
            </a:r>
          </a:p>
          <a:p>
            <a:pPr marL="228594" indent="-228594">
              <a:spcAft>
                <a:spcPts val="533"/>
              </a:spcAft>
              <a:buFont typeface="Arial" charset="0"/>
              <a:buChar char="•"/>
            </a:pPr>
            <a:r>
              <a:rPr lang="en-US" sz="1467" dirty="0">
                <a:solidFill>
                  <a:schemeClr val="tx2"/>
                </a:solidFill>
                <a:latin typeface="+mn-lt"/>
                <a:ea typeface="Arial" charset="0"/>
              </a:rPr>
              <a:t>Programmable ASIC</a:t>
            </a:r>
          </a:p>
          <a:p>
            <a:pPr marL="228594" indent="-228594">
              <a:spcAft>
                <a:spcPts val="533"/>
              </a:spcAft>
              <a:buFont typeface="Arial" charset="0"/>
              <a:buChar char="•"/>
            </a:pPr>
            <a:r>
              <a:rPr lang="en-US" sz="1467" dirty="0">
                <a:solidFill>
                  <a:schemeClr val="tx2"/>
                </a:solidFill>
                <a:latin typeface="+mn-lt"/>
                <a:ea typeface="Arial" charset="0"/>
              </a:rPr>
              <a:t>Software patching</a:t>
            </a:r>
          </a:p>
        </p:txBody>
      </p:sp>
      <p:sp>
        <p:nvSpPr>
          <p:cNvPr id="73" name="TextBox 72"/>
          <p:cNvSpPr txBox="1"/>
          <p:nvPr/>
        </p:nvSpPr>
        <p:spPr>
          <a:xfrm>
            <a:off x="8230800" y="4219787"/>
            <a:ext cx="3595549" cy="1195392"/>
          </a:xfrm>
          <a:prstGeom prst="rect">
            <a:avLst/>
          </a:prstGeom>
          <a:noFill/>
        </p:spPr>
        <p:txBody>
          <a:bodyPr wrap="square" rtlCol="0">
            <a:spAutoFit/>
          </a:bodyPr>
          <a:lstStyle/>
          <a:p>
            <a:pPr>
              <a:spcAft>
                <a:spcPts val="400"/>
              </a:spcAft>
            </a:pPr>
            <a:r>
              <a:rPr lang="en-US" sz="1600" dirty="0">
                <a:latin typeface="+mn-lt"/>
                <a:ea typeface="Arial" charset="0"/>
              </a:rPr>
              <a:t>Future ready</a:t>
            </a:r>
          </a:p>
          <a:p>
            <a:pPr marL="228594" indent="-228594">
              <a:spcAft>
                <a:spcPts val="533"/>
              </a:spcAft>
              <a:buFont typeface="Arial" charset="0"/>
              <a:buChar char="•"/>
            </a:pPr>
            <a:r>
              <a:rPr lang="en-US" sz="1467" dirty="0">
                <a:solidFill>
                  <a:schemeClr val="tx2"/>
                </a:solidFill>
                <a:latin typeface="+mn-lt"/>
                <a:ea typeface="Arial" charset="0"/>
              </a:rPr>
              <a:t>IEEE 802.11ax ready</a:t>
            </a:r>
          </a:p>
          <a:p>
            <a:pPr marL="228594" indent="-228594">
              <a:spcAft>
                <a:spcPts val="533"/>
              </a:spcAft>
              <a:buFont typeface="Arial" charset="0"/>
              <a:buChar char="•"/>
            </a:pPr>
            <a:r>
              <a:rPr lang="en-US" sz="1467" dirty="0">
                <a:solidFill>
                  <a:schemeClr val="tx2"/>
                </a:solidFill>
                <a:latin typeface="+mn-lt"/>
                <a:ea typeface="Arial" charset="0"/>
              </a:rPr>
              <a:t>5G Ethernet ready</a:t>
            </a:r>
          </a:p>
          <a:p>
            <a:pPr marL="228594" indent="-228594">
              <a:spcAft>
                <a:spcPts val="533"/>
              </a:spcAft>
              <a:buFont typeface="Arial" charset="0"/>
              <a:buChar char="•"/>
            </a:pPr>
            <a:r>
              <a:rPr lang="en-US" sz="1467" dirty="0">
                <a:solidFill>
                  <a:schemeClr val="tx2"/>
                </a:solidFill>
                <a:latin typeface="+mn-lt"/>
                <a:ea typeface="Arial" charset="0"/>
              </a:rPr>
              <a:t>100G Ethernet ready </a:t>
            </a:r>
          </a:p>
        </p:txBody>
      </p:sp>
      <p:sp>
        <p:nvSpPr>
          <p:cNvPr id="74" name="TextBox 73"/>
          <p:cNvSpPr txBox="1"/>
          <p:nvPr/>
        </p:nvSpPr>
        <p:spPr>
          <a:xfrm>
            <a:off x="8230800" y="2915607"/>
            <a:ext cx="3595549" cy="1195392"/>
          </a:xfrm>
          <a:prstGeom prst="rect">
            <a:avLst/>
          </a:prstGeom>
          <a:noFill/>
        </p:spPr>
        <p:txBody>
          <a:bodyPr wrap="square" rtlCol="0">
            <a:spAutoFit/>
          </a:bodyPr>
          <a:lstStyle/>
          <a:p>
            <a:pPr>
              <a:spcAft>
                <a:spcPts val="400"/>
              </a:spcAft>
            </a:pPr>
            <a:r>
              <a:rPr lang="en-US" sz="1600" dirty="0">
                <a:latin typeface="+mn-lt"/>
                <a:ea typeface="Arial" charset="0"/>
              </a:rPr>
              <a:t>Unmatched in industry</a:t>
            </a:r>
          </a:p>
          <a:p>
            <a:pPr marL="228594" indent="-228594">
              <a:spcAft>
                <a:spcPts val="533"/>
              </a:spcAft>
              <a:buFont typeface="Arial" charset="0"/>
              <a:buChar char="•"/>
            </a:pPr>
            <a:r>
              <a:rPr lang="en-US" sz="1467" dirty="0">
                <a:solidFill>
                  <a:schemeClr val="tx2"/>
                </a:solidFill>
                <a:latin typeface="+mn-lt"/>
                <a:ea typeface="Arial" charset="0"/>
              </a:rPr>
              <a:t>High availability</a:t>
            </a:r>
          </a:p>
          <a:p>
            <a:pPr marL="228594" indent="-228594">
              <a:spcAft>
                <a:spcPts val="533"/>
              </a:spcAft>
              <a:buFont typeface="Arial" charset="0"/>
              <a:buChar char="•"/>
            </a:pPr>
            <a:r>
              <a:rPr lang="en-US" sz="1467" dirty="0" err="1">
                <a:solidFill>
                  <a:schemeClr val="tx2"/>
                </a:solidFill>
                <a:latin typeface="+mn-lt"/>
                <a:ea typeface="Arial" charset="0"/>
              </a:rPr>
              <a:t>Multigigabit</a:t>
            </a:r>
            <a:r>
              <a:rPr lang="en-US" sz="1467" dirty="0">
                <a:solidFill>
                  <a:schemeClr val="tx2"/>
                </a:solidFill>
                <a:latin typeface="+mn-lt"/>
                <a:ea typeface="Arial" charset="0"/>
              </a:rPr>
              <a:t> density</a:t>
            </a:r>
          </a:p>
          <a:p>
            <a:pPr marL="228594" indent="-228594">
              <a:spcAft>
                <a:spcPts val="533"/>
              </a:spcAft>
              <a:buFont typeface="Arial" charset="0"/>
              <a:buChar char="•"/>
            </a:pPr>
            <a:r>
              <a:rPr lang="en-US" sz="1467" dirty="0">
                <a:solidFill>
                  <a:schemeClr val="tx2"/>
                </a:solidFill>
                <a:latin typeface="+mn-lt"/>
                <a:ea typeface="Arial" charset="0"/>
              </a:rPr>
              <a:t>Cisco UPOE® scale</a:t>
            </a:r>
          </a:p>
        </p:txBody>
      </p:sp>
      <p:grpSp>
        <p:nvGrpSpPr>
          <p:cNvPr id="4" name="Group 3"/>
          <p:cNvGrpSpPr/>
          <p:nvPr/>
        </p:nvGrpSpPr>
        <p:grpSpPr>
          <a:xfrm>
            <a:off x="366184" y="2470273"/>
            <a:ext cx="2232085" cy="2143857"/>
            <a:chOff x="274638" y="1521774"/>
            <a:chExt cx="1674064" cy="1607893"/>
          </a:xfrm>
        </p:grpSpPr>
        <p:sp>
          <p:nvSpPr>
            <p:cNvPr id="83" name="TextBox 82"/>
            <p:cNvSpPr txBox="1"/>
            <p:nvPr/>
          </p:nvSpPr>
          <p:spPr>
            <a:xfrm>
              <a:off x="437766" y="1521774"/>
              <a:ext cx="1510936" cy="1607893"/>
            </a:xfrm>
            <a:prstGeom prst="rect">
              <a:avLst/>
            </a:prstGeom>
            <a:noFill/>
          </p:spPr>
          <p:txBody>
            <a:bodyPr wrap="square" rtlCol="0">
              <a:spAutoFit/>
            </a:bodyPr>
            <a:lstStyle/>
            <a:p>
              <a:pPr>
                <a:spcAft>
                  <a:spcPts val="1600"/>
                </a:spcAft>
              </a:pPr>
              <a:r>
                <a:rPr lang="en-US" sz="2133" dirty="0">
                  <a:solidFill>
                    <a:schemeClr val="tx2"/>
                  </a:solidFill>
                  <a:latin typeface="+mn-lt"/>
                  <a:ea typeface="Arial" charset="0"/>
                </a:rPr>
                <a:t>Converged</a:t>
              </a:r>
              <a:br>
                <a:rPr lang="en-US" sz="2133" dirty="0">
                  <a:solidFill>
                    <a:schemeClr val="tx2"/>
                  </a:solidFill>
                  <a:latin typeface="+mn-lt"/>
                  <a:ea typeface="Arial" charset="0"/>
                </a:rPr>
              </a:br>
              <a:r>
                <a:rPr lang="en-US" sz="2133" dirty="0">
                  <a:solidFill>
                    <a:schemeClr val="tx2"/>
                  </a:solidFill>
                  <a:latin typeface="+mn-lt"/>
                  <a:ea typeface="Arial" charset="0"/>
                </a:rPr>
                <a:t>ASIC </a:t>
              </a:r>
            </a:p>
            <a:p>
              <a:pPr>
                <a:spcAft>
                  <a:spcPts val="1600"/>
                </a:spcAft>
              </a:pPr>
              <a:r>
                <a:rPr lang="en-US" sz="2133" dirty="0">
                  <a:solidFill>
                    <a:schemeClr val="tx2"/>
                  </a:solidFill>
                  <a:latin typeface="+mn-lt"/>
                  <a:ea typeface="Arial" charset="0"/>
                </a:rPr>
                <a:t>Single image</a:t>
              </a:r>
            </a:p>
            <a:p>
              <a:pPr>
                <a:spcAft>
                  <a:spcPts val="1600"/>
                </a:spcAft>
              </a:pPr>
              <a:r>
                <a:rPr lang="en-US" sz="2133" dirty="0">
                  <a:solidFill>
                    <a:schemeClr val="tx2"/>
                  </a:solidFill>
                  <a:latin typeface="+mn-lt"/>
                  <a:ea typeface="Arial" charset="0"/>
                </a:rPr>
                <a:t>Common</a:t>
              </a:r>
              <a:br>
                <a:rPr lang="en-US" sz="2133" dirty="0">
                  <a:solidFill>
                    <a:schemeClr val="tx2"/>
                  </a:solidFill>
                  <a:latin typeface="+mn-lt"/>
                  <a:ea typeface="Arial" charset="0"/>
                </a:rPr>
              </a:br>
              <a:r>
                <a:rPr lang="en-US" sz="2133" dirty="0">
                  <a:solidFill>
                    <a:schemeClr val="tx2"/>
                  </a:solidFill>
                  <a:latin typeface="+mn-lt"/>
                  <a:ea typeface="Arial" charset="0"/>
                </a:rPr>
                <a:t>licensing</a:t>
              </a:r>
            </a:p>
          </p:txBody>
        </p:sp>
        <p:grpSp>
          <p:nvGrpSpPr>
            <p:cNvPr id="84" name="Group 83"/>
            <p:cNvGrpSpPr/>
            <p:nvPr/>
          </p:nvGrpSpPr>
          <p:grpSpPr>
            <a:xfrm>
              <a:off x="274638" y="1629849"/>
              <a:ext cx="141079" cy="100204"/>
              <a:chOff x="2693565" y="2134378"/>
              <a:chExt cx="246988" cy="175427"/>
            </a:xfrm>
            <a:solidFill>
              <a:schemeClr val="accent3"/>
            </a:solidFill>
          </p:grpSpPr>
          <p:sp>
            <p:nvSpPr>
              <p:cNvPr id="85" name="Rounded Rectangle 84"/>
              <p:cNvSpPr/>
              <p:nvPr/>
            </p:nvSpPr>
            <p:spPr>
              <a:xfrm>
                <a:off x="2693565" y="2217420"/>
                <a:ext cx="232538" cy="54769"/>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sp>
            <p:nvSpPr>
              <p:cNvPr id="86" name="Rounded Rectangle 85"/>
              <p:cNvSpPr/>
              <p:nvPr/>
            </p:nvSpPr>
            <p:spPr>
              <a:xfrm rot="18900000">
                <a:off x="2789134" y="2253243"/>
                <a:ext cx="151419" cy="56562"/>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sp>
            <p:nvSpPr>
              <p:cNvPr id="87" name="Rounded Rectangle 86"/>
              <p:cNvSpPr/>
              <p:nvPr/>
            </p:nvSpPr>
            <p:spPr>
              <a:xfrm rot="2700000" flipH="1">
                <a:off x="2789134" y="2181807"/>
                <a:ext cx="151419" cy="56562"/>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grpSp>
        <p:grpSp>
          <p:nvGrpSpPr>
            <p:cNvPr id="88" name="Group 87"/>
            <p:cNvGrpSpPr/>
            <p:nvPr/>
          </p:nvGrpSpPr>
          <p:grpSpPr>
            <a:xfrm>
              <a:off x="274638" y="2263262"/>
              <a:ext cx="141079" cy="100204"/>
              <a:chOff x="2693565" y="2134378"/>
              <a:chExt cx="246988" cy="175427"/>
            </a:xfrm>
            <a:solidFill>
              <a:schemeClr val="accent3"/>
            </a:solidFill>
          </p:grpSpPr>
          <p:sp>
            <p:nvSpPr>
              <p:cNvPr id="89" name="Rounded Rectangle 88"/>
              <p:cNvSpPr/>
              <p:nvPr/>
            </p:nvSpPr>
            <p:spPr>
              <a:xfrm>
                <a:off x="2693565" y="2217420"/>
                <a:ext cx="232538" cy="54769"/>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sp>
            <p:nvSpPr>
              <p:cNvPr id="90" name="Rounded Rectangle 89"/>
              <p:cNvSpPr/>
              <p:nvPr/>
            </p:nvSpPr>
            <p:spPr>
              <a:xfrm rot="18900000">
                <a:off x="2789134" y="2253243"/>
                <a:ext cx="151419" cy="56562"/>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sp>
            <p:nvSpPr>
              <p:cNvPr id="91" name="Rounded Rectangle 90"/>
              <p:cNvSpPr/>
              <p:nvPr/>
            </p:nvSpPr>
            <p:spPr>
              <a:xfrm rot="2700000" flipH="1">
                <a:off x="2789134" y="2181807"/>
                <a:ext cx="151419" cy="56562"/>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grpSp>
        <p:grpSp>
          <p:nvGrpSpPr>
            <p:cNvPr id="92" name="Group 91"/>
            <p:cNvGrpSpPr/>
            <p:nvPr/>
          </p:nvGrpSpPr>
          <p:grpSpPr>
            <a:xfrm>
              <a:off x="274638" y="2910962"/>
              <a:ext cx="141079" cy="100204"/>
              <a:chOff x="2693565" y="2134378"/>
              <a:chExt cx="246988" cy="175427"/>
            </a:xfrm>
            <a:solidFill>
              <a:schemeClr val="accent3"/>
            </a:solidFill>
          </p:grpSpPr>
          <p:sp>
            <p:nvSpPr>
              <p:cNvPr id="93" name="Rounded Rectangle 92"/>
              <p:cNvSpPr/>
              <p:nvPr/>
            </p:nvSpPr>
            <p:spPr>
              <a:xfrm>
                <a:off x="2693565" y="2217420"/>
                <a:ext cx="232538" cy="54769"/>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sp>
            <p:nvSpPr>
              <p:cNvPr id="94" name="Rounded Rectangle 93"/>
              <p:cNvSpPr/>
              <p:nvPr/>
            </p:nvSpPr>
            <p:spPr>
              <a:xfrm rot="18900000">
                <a:off x="2789134" y="2253243"/>
                <a:ext cx="151419" cy="56562"/>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sp>
            <p:nvSpPr>
              <p:cNvPr id="95" name="Rounded Rectangle 94"/>
              <p:cNvSpPr/>
              <p:nvPr/>
            </p:nvSpPr>
            <p:spPr>
              <a:xfrm rot="2700000" flipH="1">
                <a:off x="2789134" y="2181807"/>
                <a:ext cx="151419" cy="56562"/>
              </a:xfrm>
              <a:prstGeom prst="roundRect">
                <a:avLst>
                  <a:gd name="adj" fmla="val 50000"/>
                </a:avLst>
              </a:prstGeom>
              <a:grpFill/>
              <a:ln w="25400" cap="flat" cmpd="sng" algn="ctr">
                <a:noFill/>
                <a:prstDash val="solid"/>
              </a:ln>
              <a:effectLst/>
            </p:spPr>
            <p:txBody>
              <a:bodyPr rtlCol="0" anchor="ctr"/>
              <a:lstStyle/>
              <a:p>
                <a:pPr algn="ctr" defTabSz="609585">
                  <a:defRPr/>
                </a:pPr>
                <a:endParaRPr lang="en-US" sz="2400" kern="0" dirty="0">
                  <a:solidFill>
                    <a:srgbClr val="005073"/>
                  </a:solidFill>
                  <a:latin typeface="+mn-lt"/>
                  <a:cs typeface="+mn-cs"/>
                </a:endParaRPr>
              </a:p>
            </p:txBody>
          </p:sp>
        </p:grpSp>
      </p:grpSp>
      <p:grpSp>
        <p:nvGrpSpPr>
          <p:cNvPr id="128" name="Group 127"/>
          <p:cNvGrpSpPr/>
          <p:nvPr/>
        </p:nvGrpSpPr>
        <p:grpSpPr>
          <a:xfrm>
            <a:off x="1773199" y="5694861"/>
            <a:ext cx="8645605" cy="423114"/>
            <a:chOff x="1329899" y="4271149"/>
            <a:chExt cx="6484204" cy="317336"/>
          </a:xfrm>
        </p:grpSpPr>
        <p:grpSp>
          <p:nvGrpSpPr>
            <p:cNvPr id="106" name="Group 105"/>
            <p:cNvGrpSpPr/>
            <p:nvPr/>
          </p:nvGrpSpPr>
          <p:grpSpPr>
            <a:xfrm>
              <a:off x="1329899" y="4271149"/>
              <a:ext cx="6484204" cy="317336"/>
              <a:chOff x="1325241" y="4271149"/>
              <a:chExt cx="6484204" cy="317336"/>
            </a:xfrm>
          </p:grpSpPr>
          <p:grpSp>
            <p:nvGrpSpPr>
              <p:cNvPr id="70" name="Group 69"/>
              <p:cNvGrpSpPr/>
              <p:nvPr/>
            </p:nvGrpSpPr>
            <p:grpSpPr>
              <a:xfrm>
                <a:off x="1325241" y="4277362"/>
                <a:ext cx="1058633" cy="311123"/>
                <a:chOff x="3785727" y="1968536"/>
                <a:chExt cx="1058633" cy="311123"/>
              </a:xfrm>
            </p:grpSpPr>
            <p:sp>
              <p:nvSpPr>
                <p:cNvPr id="9" name="TextBox 8"/>
                <p:cNvSpPr txBox="1"/>
                <p:nvPr/>
              </p:nvSpPr>
              <p:spPr>
                <a:xfrm>
                  <a:off x="4096318" y="1968536"/>
                  <a:ext cx="748042" cy="284742"/>
                </a:xfrm>
                <a:prstGeom prst="rect">
                  <a:avLst/>
                </a:prstGeom>
                <a:noFill/>
              </p:spPr>
              <p:txBody>
                <a:bodyPr wrap="none" rtlCol="0">
                  <a:spAutoFit/>
                </a:bodyPr>
                <a:lstStyle/>
                <a:p>
                  <a:r>
                    <a:rPr lang="en-US" sz="1867" dirty="0">
                      <a:latin typeface="+mn-lt"/>
                      <a:ea typeface="Arial" charset="0"/>
                    </a:rPr>
                    <a:t>Security</a:t>
                  </a:r>
                </a:p>
              </p:txBody>
            </p:sp>
            <p:sp>
              <p:nvSpPr>
                <p:cNvPr id="10" name="Oval 30"/>
                <p:cNvSpPr>
                  <a:spLocks noChangeArrowheads="1"/>
                </p:cNvSpPr>
                <p:nvPr/>
              </p:nvSpPr>
              <p:spPr bwMode="auto">
                <a:xfrm>
                  <a:off x="3785727" y="1974750"/>
                  <a:ext cx="304909" cy="304909"/>
                </a:xfrm>
                <a:prstGeom prst="ellipse">
                  <a:avLst/>
                </a:prstGeom>
                <a:solidFill>
                  <a:srgbClr val="02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nvGrpSpPr>
                <p:cNvPr id="15" name="Group 14"/>
                <p:cNvGrpSpPr>
                  <a:grpSpLocks noChangeAspect="1"/>
                </p:cNvGrpSpPr>
                <p:nvPr/>
              </p:nvGrpSpPr>
              <p:grpSpPr>
                <a:xfrm>
                  <a:off x="3849044" y="2038916"/>
                  <a:ext cx="178274" cy="176576"/>
                  <a:chOff x="7217552" y="3327527"/>
                  <a:chExt cx="524984" cy="519984"/>
                </a:xfrm>
                <a:solidFill>
                  <a:schemeClr val="accent1">
                    <a:lumMod val="20000"/>
                    <a:lumOff val="80000"/>
                  </a:schemeClr>
                </a:solidFill>
              </p:grpSpPr>
              <p:sp>
                <p:nvSpPr>
                  <p:cNvPr id="62" name="Freeform 108"/>
                  <p:cNvSpPr>
                    <a:spLocks/>
                  </p:cNvSpPr>
                  <p:nvPr/>
                </p:nvSpPr>
                <p:spPr bwMode="auto">
                  <a:xfrm>
                    <a:off x="7225552" y="3327527"/>
                    <a:ext cx="516984" cy="387988"/>
                  </a:xfrm>
                  <a:custGeom>
                    <a:avLst/>
                    <a:gdLst>
                      <a:gd name="T0" fmla="*/ 199 w 219"/>
                      <a:gd name="T1" fmla="*/ 164 h 164"/>
                      <a:gd name="T2" fmla="*/ 197 w 219"/>
                      <a:gd name="T3" fmla="*/ 164 h 164"/>
                      <a:gd name="T4" fmla="*/ 194 w 219"/>
                      <a:gd name="T5" fmla="*/ 156 h 164"/>
                      <a:gd name="T6" fmla="*/ 199 w 219"/>
                      <a:gd name="T7" fmla="*/ 81 h 164"/>
                      <a:gd name="T8" fmla="*/ 150 w 219"/>
                      <a:gd name="T9" fmla="*/ 25 h 164"/>
                      <a:gd name="T10" fmla="*/ 75 w 219"/>
                      <a:gd name="T11" fmla="*/ 20 h 164"/>
                      <a:gd name="T12" fmla="*/ 19 w 219"/>
                      <a:gd name="T13" fmla="*/ 70 h 164"/>
                      <a:gd name="T14" fmla="*/ 12 w 219"/>
                      <a:gd name="T15" fmla="*/ 90 h 164"/>
                      <a:gd name="T16" fmla="*/ 5 w 219"/>
                      <a:gd name="T17" fmla="*/ 94 h 164"/>
                      <a:gd name="T18" fmla="*/ 0 w 219"/>
                      <a:gd name="T19" fmla="*/ 87 h 164"/>
                      <a:gd name="T20" fmla="*/ 9 w 219"/>
                      <a:gd name="T21" fmla="*/ 65 h 164"/>
                      <a:gd name="T22" fmla="*/ 71 w 219"/>
                      <a:gd name="T23" fmla="*/ 10 h 164"/>
                      <a:gd name="T24" fmla="*/ 155 w 219"/>
                      <a:gd name="T25" fmla="*/ 15 h 164"/>
                      <a:gd name="T26" fmla="*/ 210 w 219"/>
                      <a:gd name="T27" fmla="*/ 78 h 164"/>
                      <a:gd name="T28" fmla="*/ 204 w 219"/>
                      <a:gd name="T29" fmla="*/ 161 h 164"/>
                      <a:gd name="T30" fmla="*/ 199 w 219"/>
                      <a:gd name="T3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64">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63" name="Freeform 109"/>
                  <p:cNvSpPr>
                    <a:spLocks/>
                  </p:cNvSpPr>
                  <p:nvPr/>
                </p:nvSpPr>
                <p:spPr bwMode="auto">
                  <a:xfrm>
                    <a:off x="7255551" y="3509521"/>
                    <a:ext cx="302991" cy="316990"/>
                  </a:xfrm>
                  <a:custGeom>
                    <a:avLst/>
                    <a:gdLst>
                      <a:gd name="T0" fmla="*/ 50 w 128"/>
                      <a:gd name="T1" fmla="*/ 134 h 134"/>
                      <a:gd name="T2" fmla="*/ 45 w 128"/>
                      <a:gd name="T3" fmla="*/ 131 h 134"/>
                      <a:gd name="T4" fmla="*/ 47 w 128"/>
                      <a:gd name="T5" fmla="*/ 123 h 134"/>
                      <a:gd name="T6" fmla="*/ 94 w 128"/>
                      <a:gd name="T7" fmla="*/ 81 h 134"/>
                      <a:gd name="T8" fmla="*/ 113 w 128"/>
                      <a:gd name="T9" fmla="*/ 40 h 134"/>
                      <a:gd name="T10" fmla="*/ 102 w 128"/>
                      <a:gd name="T11" fmla="*/ 18 h 134"/>
                      <a:gd name="T12" fmla="*/ 76 w 128"/>
                      <a:gd name="T13" fmla="*/ 27 h 134"/>
                      <a:gd name="T14" fmla="*/ 71 w 128"/>
                      <a:gd name="T15" fmla="*/ 37 h 134"/>
                      <a:gd name="T16" fmla="*/ 53 w 128"/>
                      <a:gd name="T17" fmla="*/ 70 h 134"/>
                      <a:gd name="T18" fmla="*/ 8 w 128"/>
                      <a:gd name="T19" fmla="*/ 96 h 134"/>
                      <a:gd name="T20" fmla="*/ 1 w 128"/>
                      <a:gd name="T21" fmla="*/ 92 h 134"/>
                      <a:gd name="T22" fmla="*/ 4 w 128"/>
                      <a:gd name="T23" fmla="*/ 85 h 134"/>
                      <a:gd name="T24" fmla="*/ 44 w 128"/>
                      <a:gd name="T25" fmla="*/ 63 h 134"/>
                      <a:gd name="T26" fmla="*/ 61 w 128"/>
                      <a:gd name="T27" fmla="*/ 32 h 134"/>
                      <a:gd name="T28" fmla="*/ 65 w 128"/>
                      <a:gd name="T29" fmla="*/ 22 h 134"/>
                      <a:gd name="T30" fmla="*/ 107 w 128"/>
                      <a:gd name="T31" fmla="*/ 8 h 134"/>
                      <a:gd name="T32" fmla="*/ 123 w 128"/>
                      <a:gd name="T33" fmla="*/ 44 h 134"/>
                      <a:gd name="T34" fmla="*/ 104 w 128"/>
                      <a:gd name="T35" fmla="*/ 88 h 134"/>
                      <a:gd name="T36" fmla="*/ 52 w 128"/>
                      <a:gd name="T37" fmla="*/ 133 h 134"/>
                      <a:gd name="T38" fmla="*/ 50 w 128"/>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4">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64" name="Freeform 110"/>
                  <p:cNvSpPr>
                    <a:spLocks/>
                  </p:cNvSpPr>
                  <p:nvPr/>
                </p:nvSpPr>
                <p:spPr bwMode="auto">
                  <a:xfrm>
                    <a:off x="7227552" y="3455523"/>
                    <a:ext cx="398988" cy="391988"/>
                  </a:xfrm>
                  <a:custGeom>
                    <a:avLst/>
                    <a:gdLst>
                      <a:gd name="T0" fmla="*/ 94 w 169"/>
                      <a:gd name="T1" fmla="*/ 166 h 166"/>
                      <a:gd name="T2" fmla="*/ 89 w 169"/>
                      <a:gd name="T3" fmla="*/ 164 h 166"/>
                      <a:gd name="T4" fmla="*/ 90 w 169"/>
                      <a:gd name="T5" fmla="*/ 156 h 166"/>
                      <a:gd name="T6" fmla="*/ 129 w 169"/>
                      <a:gd name="T7" fmla="*/ 117 h 166"/>
                      <a:gd name="T8" fmla="*/ 147 w 169"/>
                      <a:gd name="T9" fmla="*/ 77 h 166"/>
                      <a:gd name="T10" fmla="*/ 126 w 169"/>
                      <a:gd name="T11" fmla="*/ 18 h 166"/>
                      <a:gd name="T12" fmla="*/ 64 w 169"/>
                      <a:gd name="T13" fmla="*/ 39 h 166"/>
                      <a:gd name="T14" fmla="*/ 63 w 169"/>
                      <a:gd name="T15" fmla="*/ 42 h 166"/>
                      <a:gd name="T16" fmla="*/ 49 w 169"/>
                      <a:gd name="T17" fmla="*/ 71 h 166"/>
                      <a:gd name="T18" fmla="*/ 7 w 169"/>
                      <a:gd name="T19" fmla="*/ 96 h 166"/>
                      <a:gd name="T20" fmla="*/ 0 w 169"/>
                      <a:gd name="T21" fmla="*/ 92 h 166"/>
                      <a:gd name="T22" fmla="*/ 5 w 169"/>
                      <a:gd name="T23" fmla="*/ 85 h 166"/>
                      <a:gd name="T24" fmla="*/ 40 w 169"/>
                      <a:gd name="T25" fmla="*/ 65 h 166"/>
                      <a:gd name="T26" fmla="*/ 52 w 169"/>
                      <a:gd name="T27" fmla="*/ 39 h 166"/>
                      <a:gd name="T28" fmla="*/ 54 w 169"/>
                      <a:gd name="T29" fmla="*/ 33 h 166"/>
                      <a:gd name="T30" fmla="*/ 87 w 169"/>
                      <a:gd name="T31" fmla="*/ 5 h 166"/>
                      <a:gd name="T32" fmla="*/ 131 w 169"/>
                      <a:gd name="T33" fmla="*/ 7 h 166"/>
                      <a:gd name="T34" fmla="*/ 158 w 169"/>
                      <a:gd name="T35" fmla="*/ 81 h 166"/>
                      <a:gd name="T36" fmla="*/ 138 w 169"/>
                      <a:gd name="T37" fmla="*/ 123 h 166"/>
                      <a:gd name="T38" fmla="*/ 97 w 169"/>
                      <a:gd name="T39" fmla="*/ 165 h 166"/>
                      <a:gd name="T40" fmla="*/ 94 w 169"/>
                      <a:gd name="T4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66">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65" name="Freeform 111"/>
                  <p:cNvSpPr>
                    <a:spLocks/>
                  </p:cNvSpPr>
                  <p:nvPr/>
                </p:nvSpPr>
                <p:spPr bwMode="auto">
                  <a:xfrm>
                    <a:off x="7217552" y="3370526"/>
                    <a:ext cx="479985" cy="464986"/>
                  </a:xfrm>
                  <a:custGeom>
                    <a:avLst/>
                    <a:gdLst>
                      <a:gd name="T0" fmla="*/ 141 w 203"/>
                      <a:gd name="T1" fmla="*/ 197 h 197"/>
                      <a:gd name="T2" fmla="*/ 137 w 203"/>
                      <a:gd name="T3" fmla="*/ 196 h 197"/>
                      <a:gd name="T4" fmla="*/ 137 w 203"/>
                      <a:gd name="T5" fmla="*/ 188 h 197"/>
                      <a:gd name="T6" fmla="*/ 171 w 203"/>
                      <a:gd name="T7" fmla="*/ 133 h 197"/>
                      <a:gd name="T8" fmla="*/ 141 w 203"/>
                      <a:gd name="T9" fmla="*/ 30 h 197"/>
                      <a:gd name="T10" fmla="*/ 45 w 203"/>
                      <a:gd name="T11" fmla="*/ 63 h 197"/>
                      <a:gd name="T12" fmla="*/ 41 w 203"/>
                      <a:gd name="T13" fmla="*/ 75 h 197"/>
                      <a:gd name="T14" fmla="*/ 38 w 203"/>
                      <a:gd name="T15" fmla="*/ 82 h 197"/>
                      <a:gd name="T16" fmla="*/ 7 w 203"/>
                      <a:gd name="T17" fmla="*/ 106 h 197"/>
                      <a:gd name="T18" fmla="*/ 0 w 203"/>
                      <a:gd name="T19" fmla="*/ 102 h 197"/>
                      <a:gd name="T20" fmla="*/ 5 w 203"/>
                      <a:gd name="T21" fmla="*/ 95 h 197"/>
                      <a:gd name="T22" fmla="*/ 28 w 203"/>
                      <a:gd name="T23" fmla="*/ 78 h 197"/>
                      <a:gd name="T24" fmla="*/ 30 w 203"/>
                      <a:gd name="T25" fmla="*/ 72 h 197"/>
                      <a:gd name="T26" fmla="*/ 35 w 203"/>
                      <a:gd name="T27" fmla="*/ 58 h 197"/>
                      <a:gd name="T28" fmla="*/ 146 w 203"/>
                      <a:gd name="T29" fmla="*/ 20 h 197"/>
                      <a:gd name="T30" fmla="*/ 182 w 203"/>
                      <a:gd name="T31" fmla="*/ 137 h 197"/>
                      <a:gd name="T32" fmla="*/ 146 w 203"/>
                      <a:gd name="T33" fmla="*/ 195 h 197"/>
                      <a:gd name="T34" fmla="*/ 141 w 203"/>
                      <a:gd name="T3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197">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66" name="Freeform 112"/>
                  <p:cNvSpPr>
                    <a:spLocks/>
                  </p:cNvSpPr>
                  <p:nvPr/>
                </p:nvSpPr>
                <p:spPr bwMode="auto">
                  <a:xfrm>
                    <a:off x="7295550" y="3585519"/>
                    <a:ext cx="191994" cy="202994"/>
                  </a:xfrm>
                  <a:custGeom>
                    <a:avLst/>
                    <a:gdLst>
                      <a:gd name="T0" fmla="*/ 7 w 81"/>
                      <a:gd name="T1" fmla="*/ 86 h 86"/>
                      <a:gd name="T2" fmla="*/ 2 w 81"/>
                      <a:gd name="T3" fmla="*/ 83 h 86"/>
                      <a:gd name="T4" fmla="*/ 4 w 81"/>
                      <a:gd name="T5" fmla="*/ 75 h 86"/>
                      <a:gd name="T6" fmla="*/ 45 w 81"/>
                      <a:gd name="T7" fmla="*/ 48 h 86"/>
                      <a:gd name="T8" fmla="*/ 69 w 81"/>
                      <a:gd name="T9" fmla="*/ 5 h 86"/>
                      <a:gd name="T10" fmla="*/ 76 w 81"/>
                      <a:gd name="T11" fmla="*/ 0 h 86"/>
                      <a:gd name="T12" fmla="*/ 81 w 81"/>
                      <a:gd name="T13" fmla="*/ 7 h 86"/>
                      <a:gd name="T14" fmla="*/ 54 w 81"/>
                      <a:gd name="T15" fmla="*/ 56 h 86"/>
                      <a:gd name="T16" fmla="*/ 9 w 81"/>
                      <a:gd name="T17" fmla="*/ 86 h 86"/>
                      <a:gd name="T18" fmla="*/ 7 w 81"/>
                      <a:gd name="T1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6">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grpSp>
          <p:grpSp>
            <p:nvGrpSpPr>
              <p:cNvPr id="68" name="Group 67"/>
              <p:cNvGrpSpPr/>
              <p:nvPr/>
            </p:nvGrpSpPr>
            <p:grpSpPr>
              <a:xfrm>
                <a:off x="2863833" y="4280708"/>
                <a:ext cx="1672983" cy="306343"/>
                <a:chOff x="3785727" y="2825009"/>
                <a:chExt cx="1672983" cy="306343"/>
              </a:xfrm>
            </p:grpSpPr>
            <p:sp>
              <p:nvSpPr>
                <p:cNvPr id="13" name="TextBox 12"/>
                <p:cNvSpPr txBox="1"/>
                <p:nvPr/>
              </p:nvSpPr>
              <p:spPr>
                <a:xfrm>
                  <a:off x="4096318" y="2825009"/>
                  <a:ext cx="1362392" cy="284742"/>
                </a:xfrm>
                <a:prstGeom prst="rect">
                  <a:avLst/>
                </a:prstGeom>
                <a:noFill/>
              </p:spPr>
              <p:txBody>
                <a:bodyPr wrap="none" rtlCol="0">
                  <a:spAutoFit/>
                </a:bodyPr>
                <a:lstStyle/>
                <a:p>
                  <a:r>
                    <a:rPr lang="en-US" sz="1867" dirty="0" err="1">
                      <a:latin typeface="+mn-lt"/>
                      <a:ea typeface="Arial" charset="0"/>
                    </a:rPr>
                    <a:t>IoT</a:t>
                  </a:r>
                  <a:r>
                    <a:rPr lang="en-US" sz="1867" dirty="0">
                      <a:latin typeface="+mn-lt"/>
                      <a:ea typeface="Arial" charset="0"/>
                    </a:rPr>
                    <a:t> convergence</a:t>
                  </a:r>
                </a:p>
              </p:txBody>
            </p:sp>
            <p:grpSp>
              <p:nvGrpSpPr>
                <p:cNvPr id="16" name="Group 15"/>
                <p:cNvGrpSpPr/>
                <p:nvPr/>
              </p:nvGrpSpPr>
              <p:grpSpPr>
                <a:xfrm>
                  <a:off x="3785727" y="2826443"/>
                  <a:ext cx="304909" cy="304909"/>
                  <a:chOff x="3740007" y="2818823"/>
                  <a:chExt cx="304909" cy="304909"/>
                </a:xfrm>
              </p:grpSpPr>
              <p:sp>
                <p:nvSpPr>
                  <p:cNvPr id="29" name="Oval 30"/>
                  <p:cNvSpPr>
                    <a:spLocks noChangeArrowheads="1"/>
                  </p:cNvSpPr>
                  <p:nvPr/>
                </p:nvSpPr>
                <p:spPr bwMode="auto">
                  <a:xfrm>
                    <a:off x="3740007" y="2818823"/>
                    <a:ext cx="304909" cy="304909"/>
                  </a:xfrm>
                  <a:prstGeom prst="ellipse">
                    <a:avLst/>
                  </a:prstGeom>
                  <a:solidFill>
                    <a:srgbClr val="02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nvGrpSpPr>
                  <p:cNvPr id="30" name="Group 29"/>
                  <p:cNvGrpSpPr/>
                  <p:nvPr/>
                </p:nvGrpSpPr>
                <p:grpSpPr>
                  <a:xfrm>
                    <a:off x="3779186" y="2856651"/>
                    <a:ext cx="212784" cy="222706"/>
                    <a:chOff x="5332277" y="4914900"/>
                    <a:chExt cx="612776" cy="641350"/>
                  </a:xfrm>
                </p:grpSpPr>
                <p:sp>
                  <p:nvSpPr>
                    <p:cNvPr id="31" name="Freeform 41"/>
                    <p:cNvSpPr>
                      <a:spLocks/>
                    </p:cNvSpPr>
                    <p:nvPr/>
                  </p:nvSpPr>
                  <p:spPr bwMode="auto">
                    <a:xfrm>
                      <a:off x="5787890" y="5184775"/>
                      <a:ext cx="157163" cy="260350"/>
                    </a:xfrm>
                    <a:custGeom>
                      <a:avLst/>
                      <a:gdLst>
                        <a:gd name="T0" fmla="*/ 41 w 41"/>
                        <a:gd name="T1" fmla="*/ 64 h 68"/>
                        <a:gd name="T2" fmla="*/ 41 w 41"/>
                        <a:gd name="T3" fmla="*/ 3 h 68"/>
                        <a:gd name="T4" fmla="*/ 38 w 41"/>
                        <a:gd name="T5" fmla="*/ 0 h 68"/>
                        <a:gd name="T6" fmla="*/ 3 w 41"/>
                        <a:gd name="T7" fmla="*/ 0 h 68"/>
                        <a:gd name="T8" fmla="*/ 0 w 41"/>
                        <a:gd name="T9" fmla="*/ 3 h 68"/>
                        <a:gd name="T10" fmla="*/ 0 w 41"/>
                        <a:gd name="T11" fmla="*/ 64 h 68"/>
                        <a:gd name="T12" fmla="*/ 3 w 41"/>
                        <a:gd name="T13" fmla="*/ 68 h 68"/>
                        <a:gd name="T14" fmla="*/ 38 w 41"/>
                        <a:gd name="T15" fmla="*/ 68 h 68"/>
                        <a:gd name="T16" fmla="*/ 41 w 41"/>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68">
                          <a:moveTo>
                            <a:pt x="41" y="64"/>
                          </a:moveTo>
                          <a:cubicBezTo>
                            <a:pt x="41" y="3"/>
                            <a:pt x="41" y="3"/>
                            <a:pt x="41" y="3"/>
                          </a:cubicBezTo>
                          <a:cubicBezTo>
                            <a:pt x="41" y="1"/>
                            <a:pt x="40" y="0"/>
                            <a:pt x="38" y="0"/>
                          </a:cubicBezTo>
                          <a:cubicBezTo>
                            <a:pt x="3" y="0"/>
                            <a:pt x="3" y="0"/>
                            <a:pt x="3" y="0"/>
                          </a:cubicBezTo>
                          <a:cubicBezTo>
                            <a:pt x="1" y="0"/>
                            <a:pt x="0" y="1"/>
                            <a:pt x="0" y="3"/>
                          </a:cubicBezTo>
                          <a:cubicBezTo>
                            <a:pt x="0" y="64"/>
                            <a:pt x="0" y="64"/>
                            <a:pt x="0" y="64"/>
                          </a:cubicBezTo>
                          <a:cubicBezTo>
                            <a:pt x="0" y="66"/>
                            <a:pt x="1" y="68"/>
                            <a:pt x="3" y="68"/>
                          </a:cubicBezTo>
                          <a:cubicBezTo>
                            <a:pt x="38" y="68"/>
                            <a:pt x="38" y="68"/>
                            <a:pt x="38" y="68"/>
                          </a:cubicBezTo>
                          <a:cubicBezTo>
                            <a:pt x="40" y="68"/>
                            <a:pt x="41" y="66"/>
                            <a:pt x="41" y="64"/>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2" name="Oval 42"/>
                    <p:cNvSpPr>
                      <a:spLocks noChangeArrowheads="1"/>
                    </p:cNvSpPr>
                    <p:nvPr/>
                  </p:nvSpPr>
                  <p:spPr bwMode="auto">
                    <a:xfrm>
                      <a:off x="5799002" y="5273675"/>
                      <a:ext cx="133350" cy="128588"/>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3" name="Oval 43"/>
                    <p:cNvSpPr>
                      <a:spLocks noChangeArrowheads="1"/>
                    </p:cNvSpPr>
                    <p:nvPr/>
                  </p:nvSpPr>
                  <p:spPr bwMode="auto">
                    <a:xfrm>
                      <a:off x="5799002" y="5197475"/>
                      <a:ext cx="38100" cy="38100"/>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4" name="Freeform 44"/>
                    <p:cNvSpPr>
                      <a:spLocks/>
                    </p:cNvSpPr>
                    <p:nvPr/>
                  </p:nvSpPr>
                  <p:spPr bwMode="auto">
                    <a:xfrm>
                      <a:off x="5787890" y="5246688"/>
                      <a:ext cx="157163" cy="7938"/>
                    </a:xfrm>
                    <a:custGeom>
                      <a:avLst/>
                      <a:gdLst>
                        <a:gd name="T0" fmla="*/ 0 w 99"/>
                        <a:gd name="T1" fmla="*/ 0 h 5"/>
                        <a:gd name="T2" fmla="*/ 99 w 99"/>
                        <a:gd name="T3" fmla="*/ 0 h 5"/>
                        <a:gd name="T4" fmla="*/ 99 w 99"/>
                        <a:gd name="T5" fmla="*/ 5 h 5"/>
                        <a:gd name="T6" fmla="*/ 0 w 99"/>
                        <a:gd name="T7" fmla="*/ 5 h 5"/>
                        <a:gd name="T8" fmla="*/ 0 w 99"/>
                        <a:gd name="T9" fmla="*/ 0 h 5"/>
                        <a:gd name="T10" fmla="*/ 0 w 99"/>
                        <a:gd name="T11" fmla="*/ 0 h 5"/>
                      </a:gdLst>
                      <a:ahLst/>
                      <a:cxnLst>
                        <a:cxn ang="0">
                          <a:pos x="T0" y="T1"/>
                        </a:cxn>
                        <a:cxn ang="0">
                          <a:pos x="T2" y="T3"/>
                        </a:cxn>
                        <a:cxn ang="0">
                          <a:pos x="T4" y="T5"/>
                        </a:cxn>
                        <a:cxn ang="0">
                          <a:pos x="T6" y="T7"/>
                        </a:cxn>
                        <a:cxn ang="0">
                          <a:pos x="T8" y="T9"/>
                        </a:cxn>
                        <a:cxn ang="0">
                          <a:pos x="T10" y="T11"/>
                        </a:cxn>
                      </a:cxnLst>
                      <a:rect l="0" t="0" r="r" b="b"/>
                      <a:pathLst>
                        <a:path w="99" h="5">
                          <a:moveTo>
                            <a:pt x="0" y="0"/>
                          </a:moveTo>
                          <a:lnTo>
                            <a:pt x="99" y="0"/>
                          </a:lnTo>
                          <a:lnTo>
                            <a:pt x="99" y="5"/>
                          </a:lnTo>
                          <a:lnTo>
                            <a:pt x="0" y="5"/>
                          </a:lnTo>
                          <a:lnTo>
                            <a:pt x="0" y="0"/>
                          </a:lnTo>
                          <a:lnTo>
                            <a:pt x="0" y="0"/>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5" name="Freeform 45"/>
                    <p:cNvSpPr>
                      <a:spLocks/>
                    </p:cNvSpPr>
                    <p:nvPr/>
                  </p:nvSpPr>
                  <p:spPr bwMode="auto">
                    <a:xfrm>
                      <a:off x="5864090" y="5211763"/>
                      <a:ext cx="65088" cy="11113"/>
                    </a:xfrm>
                    <a:custGeom>
                      <a:avLst/>
                      <a:gdLst>
                        <a:gd name="T0" fmla="*/ 17 w 17"/>
                        <a:gd name="T1" fmla="*/ 2 h 3"/>
                        <a:gd name="T2" fmla="*/ 17 w 17"/>
                        <a:gd name="T3" fmla="*/ 2 h 3"/>
                        <a:gd name="T4" fmla="*/ 15 w 17"/>
                        <a:gd name="T5" fmla="*/ 3 h 3"/>
                        <a:gd name="T6" fmla="*/ 1 w 17"/>
                        <a:gd name="T7" fmla="*/ 3 h 3"/>
                        <a:gd name="T8" fmla="*/ 0 w 17"/>
                        <a:gd name="T9" fmla="*/ 2 h 3"/>
                        <a:gd name="T10" fmla="*/ 1 w 17"/>
                        <a:gd name="T11" fmla="*/ 0 h 3"/>
                        <a:gd name="T12" fmla="*/ 15 w 17"/>
                        <a:gd name="T13" fmla="*/ 0 h 3"/>
                        <a:gd name="T14" fmla="*/ 17 w 1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
                          <a:moveTo>
                            <a:pt x="17" y="2"/>
                          </a:moveTo>
                          <a:cubicBezTo>
                            <a:pt x="17" y="2"/>
                            <a:pt x="17" y="2"/>
                            <a:pt x="17" y="2"/>
                          </a:cubicBezTo>
                          <a:cubicBezTo>
                            <a:pt x="17" y="3"/>
                            <a:pt x="16" y="3"/>
                            <a:pt x="15" y="3"/>
                          </a:cubicBezTo>
                          <a:cubicBezTo>
                            <a:pt x="1" y="3"/>
                            <a:pt x="1" y="3"/>
                            <a:pt x="1" y="3"/>
                          </a:cubicBezTo>
                          <a:cubicBezTo>
                            <a:pt x="1" y="3"/>
                            <a:pt x="0" y="3"/>
                            <a:pt x="0" y="2"/>
                          </a:cubicBezTo>
                          <a:cubicBezTo>
                            <a:pt x="0" y="1"/>
                            <a:pt x="1" y="0"/>
                            <a:pt x="1" y="0"/>
                          </a:cubicBezTo>
                          <a:cubicBezTo>
                            <a:pt x="15" y="0"/>
                            <a:pt x="15" y="0"/>
                            <a:pt x="15" y="0"/>
                          </a:cubicBezTo>
                          <a:cubicBezTo>
                            <a:pt x="16" y="0"/>
                            <a:pt x="17" y="1"/>
                            <a:pt x="17" y="2"/>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6" name="Freeform 46"/>
                    <p:cNvSpPr>
                      <a:spLocks/>
                    </p:cNvSpPr>
                    <p:nvPr/>
                  </p:nvSpPr>
                  <p:spPr bwMode="auto">
                    <a:xfrm>
                      <a:off x="5825990" y="5300663"/>
                      <a:ext cx="80963" cy="22225"/>
                    </a:xfrm>
                    <a:custGeom>
                      <a:avLst/>
                      <a:gdLst>
                        <a:gd name="T0" fmla="*/ 11 w 21"/>
                        <a:gd name="T1" fmla="*/ 0 h 6"/>
                        <a:gd name="T2" fmla="*/ 1 w 21"/>
                        <a:gd name="T3" fmla="*/ 3 h 6"/>
                        <a:gd name="T4" fmla="*/ 1 w 21"/>
                        <a:gd name="T5" fmla="*/ 6 h 6"/>
                        <a:gd name="T6" fmla="*/ 3 w 21"/>
                        <a:gd name="T7" fmla="*/ 6 h 6"/>
                        <a:gd name="T8" fmla="*/ 11 w 21"/>
                        <a:gd name="T9" fmla="*/ 3 h 6"/>
                        <a:gd name="T10" fmla="*/ 18 w 21"/>
                        <a:gd name="T11" fmla="*/ 6 h 6"/>
                        <a:gd name="T12" fmla="*/ 19 w 21"/>
                        <a:gd name="T13" fmla="*/ 6 h 6"/>
                        <a:gd name="T14" fmla="*/ 20 w 21"/>
                        <a:gd name="T15" fmla="*/ 6 h 6"/>
                        <a:gd name="T16" fmla="*/ 20 w 21"/>
                        <a:gd name="T17" fmla="*/ 3 h 6"/>
                        <a:gd name="T18" fmla="*/ 11 w 21"/>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6">
                          <a:moveTo>
                            <a:pt x="11" y="0"/>
                          </a:moveTo>
                          <a:cubicBezTo>
                            <a:pt x="7" y="0"/>
                            <a:pt x="3" y="1"/>
                            <a:pt x="1" y="3"/>
                          </a:cubicBezTo>
                          <a:cubicBezTo>
                            <a:pt x="0" y="4"/>
                            <a:pt x="0" y="6"/>
                            <a:pt x="1" y="6"/>
                          </a:cubicBezTo>
                          <a:cubicBezTo>
                            <a:pt x="2" y="6"/>
                            <a:pt x="2" y="6"/>
                            <a:pt x="3" y="6"/>
                          </a:cubicBezTo>
                          <a:cubicBezTo>
                            <a:pt x="5" y="4"/>
                            <a:pt x="8" y="3"/>
                            <a:pt x="11" y="3"/>
                          </a:cubicBezTo>
                          <a:cubicBezTo>
                            <a:pt x="13" y="3"/>
                            <a:pt x="16" y="4"/>
                            <a:pt x="18" y="6"/>
                          </a:cubicBezTo>
                          <a:cubicBezTo>
                            <a:pt x="19" y="6"/>
                            <a:pt x="19" y="6"/>
                            <a:pt x="19" y="6"/>
                          </a:cubicBezTo>
                          <a:cubicBezTo>
                            <a:pt x="19" y="6"/>
                            <a:pt x="20" y="6"/>
                            <a:pt x="20" y="6"/>
                          </a:cubicBezTo>
                          <a:cubicBezTo>
                            <a:pt x="21" y="6"/>
                            <a:pt x="21" y="4"/>
                            <a:pt x="20" y="3"/>
                          </a:cubicBezTo>
                          <a:cubicBezTo>
                            <a:pt x="18" y="1"/>
                            <a:pt x="14" y="0"/>
                            <a:pt x="11" y="0"/>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7" name="Freeform 47"/>
                    <p:cNvSpPr>
                      <a:spLocks/>
                    </p:cNvSpPr>
                    <p:nvPr/>
                  </p:nvSpPr>
                  <p:spPr bwMode="auto">
                    <a:xfrm>
                      <a:off x="5841865" y="5319713"/>
                      <a:ext cx="49213" cy="22225"/>
                    </a:xfrm>
                    <a:custGeom>
                      <a:avLst/>
                      <a:gdLst>
                        <a:gd name="T0" fmla="*/ 0 w 13"/>
                        <a:gd name="T1" fmla="*/ 3 h 6"/>
                        <a:gd name="T2" fmla="*/ 0 w 13"/>
                        <a:gd name="T3" fmla="*/ 5 h 6"/>
                        <a:gd name="T4" fmla="*/ 3 w 13"/>
                        <a:gd name="T5" fmla="*/ 5 h 6"/>
                        <a:gd name="T6" fmla="*/ 10 w 13"/>
                        <a:gd name="T7" fmla="*/ 5 h 6"/>
                        <a:gd name="T8" fmla="*/ 11 w 13"/>
                        <a:gd name="T9" fmla="*/ 5 h 6"/>
                        <a:gd name="T10" fmla="*/ 13 w 13"/>
                        <a:gd name="T11" fmla="*/ 5 h 6"/>
                        <a:gd name="T12" fmla="*/ 13 w 13"/>
                        <a:gd name="T13" fmla="*/ 3 h 6"/>
                        <a:gd name="T14" fmla="*/ 0 w 13"/>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6">
                          <a:moveTo>
                            <a:pt x="0" y="3"/>
                          </a:moveTo>
                          <a:cubicBezTo>
                            <a:pt x="0" y="4"/>
                            <a:pt x="0" y="5"/>
                            <a:pt x="0" y="5"/>
                          </a:cubicBezTo>
                          <a:cubicBezTo>
                            <a:pt x="1" y="6"/>
                            <a:pt x="2" y="6"/>
                            <a:pt x="3" y="5"/>
                          </a:cubicBezTo>
                          <a:cubicBezTo>
                            <a:pt x="5" y="3"/>
                            <a:pt x="8" y="3"/>
                            <a:pt x="10" y="5"/>
                          </a:cubicBezTo>
                          <a:cubicBezTo>
                            <a:pt x="11" y="5"/>
                            <a:pt x="11" y="5"/>
                            <a:pt x="11" y="5"/>
                          </a:cubicBezTo>
                          <a:cubicBezTo>
                            <a:pt x="12" y="5"/>
                            <a:pt x="12" y="5"/>
                            <a:pt x="13" y="5"/>
                          </a:cubicBezTo>
                          <a:cubicBezTo>
                            <a:pt x="13" y="5"/>
                            <a:pt x="13" y="4"/>
                            <a:pt x="13" y="3"/>
                          </a:cubicBezTo>
                          <a:cubicBezTo>
                            <a:pt x="10" y="0"/>
                            <a:pt x="4" y="0"/>
                            <a:pt x="0" y="3"/>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8" name="Oval 48"/>
                    <p:cNvSpPr>
                      <a:spLocks noChangeArrowheads="1"/>
                    </p:cNvSpPr>
                    <p:nvPr/>
                  </p:nvSpPr>
                  <p:spPr bwMode="auto">
                    <a:xfrm>
                      <a:off x="5856152" y="5345113"/>
                      <a:ext cx="19050" cy="15875"/>
                    </a:xfrm>
                    <a:prstGeom prst="ellipse">
                      <a:avLst/>
                    </a:pr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39" name="Freeform 49"/>
                    <p:cNvSpPr>
                      <a:spLocks/>
                    </p:cNvSpPr>
                    <p:nvPr/>
                  </p:nvSpPr>
                  <p:spPr bwMode="auto">
                    <a:xfrm>
                      <a:off x="5676765" y="4914900"/>
                      <a:ext cx="76200" cy="128588"/>
                    </a:xfrm>
                    <a:custGeom>
                      <a:avLst/>
                      <a:gdLst>
                        <a:gd name="T0" fmla="*/ 16 w 20"/>
                        <a:gd name="T1" fmla="*/ 34 h 34"/>
                        <a:gd name="T2" fmla="*/ 6 w 20"/>
                        <a:gd name="T3" fmla="*/ 34 h 34"/>
                        <a:gd name="T4" fmla="*/ 0 w 20"/>
                        <a:gd name="T5" fmla="*/ 29 h 34"/>
                        <a:gd name="T6" fmla="*/ 0 w 20"/>
                        <a:gd name="T7" fmla="*/ 5 h 34"/>
                        <a:gd name="T8" fmla="*/ 6 w 20"/>
                        <a:gd name="T9" fmla="*/ 0 h 34"/>
                        <a:gd name="T10" fmla="*/ 16 w 20"/>
                        <a:gd name="T11" fmla="*/ 0 h 34"/>
                        <a:gd name="T12" fmla="*/ 20 w 20"/>
                        <a:gd name="T13" fmla="*/ 5 h 34"/>
                        <a:gd name="T14" fmla="*/ 20 w 20"/>
                        <a:gd name="T15" fmla="*/ 29 h 34"/>
                        <a:gd name="T16" fmla="*/ 16 w 20"/>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6" y="34"/>
                          </a:moveTo>
                          <a:cubicBezTo>
                            <a:pt x="6" y="34"/>
                            <a:pt x="6" y="34"/>
                            <a:pt x="6" y="34"/>
                          </a:cubicBezTo>
                          <a:cubicBezTo>
                            <a:pt x="3" y="34"/>
                            <a:pt x="0" y="32"/>
                            <a:pt x="0" y="29"/>
                          </a:cubicBezTo>
                          <a:cubicBezTo>
                            <a:pt x="0" y="5"/>
                            <a:pt x="0" y="5"/>
                            <a:pt x="0" y="5"/>
                          </a:cubicBezTo>
                          <a:cubicBezTo>
                            <a:pt x="0" y="2"/>
                            <a:pt x="3" y="0"/>
                            <a:pt x="6" y="0"/>
                          </a:cubicBezTo>
                          <a:cubicBezTo>
                            <a:pt x="16" y="0"/>
                            <a:pt x="16" y="0"/>
                            <a:pt x="16" y="0"/>
                          </a:cubicBezTo>
                          <a:cubicBezTo>
                            <a:pt x="18" y="0"/>
                            <a:pt x="20" y="2"/>
                            <a:pt x="20" y="5"/>
                          </a:cubicBezTo>
                          <a:cubicBezTo>
                            <a:pt x="20" y="29"/>
                            <a:pt x="20" y="29"/>
                            <a:pt x="20" y="29"/>
                          </a:cubicBezTo>
                          <a:cubicBezTo>
                            <a:pt x="20" y="32"/>
                            <a:pt x="18" y="34"/>
                            <a:pt x="16" y="34"/>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0" name="Freeform 50"/>
                    <p:cNvSpPr>
                      <a:spLocks/>
                    </p:cNvSpPr>
                    <p:nvPr/>
                  </p:nvSpPr>
                  <p:spPr bwMode="auto">
                    <a:xfrm>
                      <a:off x="5676765" y="5059363"/>
                      <a:ext cx="76200" cy="130175"/>
                    </a:xfrm>
                    <a:custGeom>
                      <a:avLst/>
                      <a:gdLst>
                        <a:gd name="T0" fmla="*/ 16 w 20"/>
                        <a:gd name="T1" fmla="*/ 34 h 34"/>
                        <a:gd name="T2" fmla="*/ 6 w 20"/>
                        <a:gd name="T3" fmla="*/ 34 h 34"/>
                        <a:gd name="T4" fmla="*/ 0 w 20"/>
                        <a:gd name="T5" fmla="*/ 29 h 34"/>
                        <a:gd name="T6" fmla="*/ 0 w 20"/>
                        <a:gd name="T7" fmla="*/ 5 h 34"/>
                        <a:gd name="T8" fmla="*/ 6 w 20"/>
                        <a:gd name="T9" fmla="*/ 0 h 34"/>
                        <a:gd name="T10" fmla="*/ 16 w 20"/>
                        <a:gd name="T11" fmla="*/ 0 h 34"/>
                        <a:gd name="T12" fmla="*/ 20 w 20"/>
                        <a:gd name="T13" fmla="*/ 5 h 34"/>
                        <a:gd name="T14" fmla="*/ 20 w 20"/>
                        <a:gd name="T15" fmla="*/ 29 h 34"/>
                        <a:gd name="T16" fmla="*/ 16 w 20"/>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6" y="34"/>
                          </a:moveTo>
                          <a:cubicBezTo>
                            <a:pt x="6" y="34"/>
                            <a:pt x="6" y="34"/>
                            <a:pt x="6" y="34"/>
                          </a:cubicBezTo>
                          <a:cubicBezTo>
                            <a:pt x="3" y="34"/>
                            <a:pt x="0" y="31"/>
                            <a:pt x="0" y="29"/>
                          </a:cubicBezTo>
                          <a:cubicBezTo>
                            <a:pt x="0" y="5"/>
                            <a:pt x="0" y="5"/>
                            <a:pt x="0" y="5"/>
                          </a:cubicBezTo>
                          <a:cubicBezTo>
                            <a:pt x="0" y="2"/>
                            <a:pt x="3" y="0"/>
                            <a:pt x="6" y="0"/>
                          </a:cubicBezTo>
                          <a:cubicBezTo>
                            <a:pt x="16" y="0"/>
                            <a:pt x="16" y="0"/>
                            <a:pt x="16" y="0"/>
                          </a:cubicBezTo>
                          <a:cubicBezTo>
                            <a:pt x="18" y="0"/>
                            <a:pt x="20" y="2"/>
                            <a:pt x="20" y="5"/>
                          </a:cubicBezTo>
                          <a:cubicBezTo>
                            <a:pt x="20" y="29"/>
                            <a:pt x="20" y="29"/>
                            <a:pt x="20" y="29"/>
                          </a:cubicBezTo>
                          <a:cubicBezTo>
                            <a:pt x="20" y="31"/>
                            <a:pt x="18" y="34"/>
                            <a:pt x="16" y="34"/>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1" name="Freeform 51"/>
                    <p:cNvSpPr>
                      <a:spLocks/>
                    </p:cNvSpPr>
                    <p:nvPr/>
                  </p:nvSpPr>
                  <p:spPr bwMode="auto">
                    <a:xfrm>
                      <a:off x="5768840" y="5021263"/>
                      <a:ext cx="38100" cy="60325"/>
                    </a:xfrm>
                    <a:custGeom>
                      <a:avLst/>
                      <a:gdLst>
                        <a:gd name="T0" fmla="*/ 6 w 10"/>
                        <a:gd name="T1" fmla="*/ 16 h 16"/>
                        <a:gd name="T2" fmla="*/ 5 w 10"/>
                        <a:gd name="T3" fmla="*/ 16 h 16"/>
                        <a:gd name="T4" fmla="*/ 0 w 10"/>
                        <a:gd name="T5" fmla="*/ 11 h 16"/>
                        <a:gd name="T6" fmla="*/ 0 w 10"/>
                        <a:gd name="T7" fmla="*/ 4 h 16"/>
                        <a:gd name="T8" fmla="*/ 5 w 10"/>
                        <a:gd name="T9" fmla="*/ 0 h 16"/>
                        <a:gd name="T10" fmla="*/ 6 w 10"/>
                        <a:gd name="T11" fmla="*/ 0 h 16"/>
                        <a:gd name="T12" fmla="*/ 10 w 10"/>
                        <a:gd name="T13" fmla="*/ 4 h 16"/>
                        <a:gd name="T14" fmla="*/ 10 w 10"/>
                        <a:gd name="T15" fmla="*/ 11 h 16"/>
                        <a:gd name="T16" fmla="*/ 6 w 1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6" y="16"/>
                          </a:moveTo>
                          <a:cubicBezTo>
                            <a:pt x="5" y="16"/>
                            <a:pt x="5" y="16"/>
                            <a:pt x="5" y="16"/>
                          </a:cubicBezTo>
                          <a:cubicBezTo>
                            <a:pt x="3" y="16"/>
                            <a:pt x="0" y="14"/>
                            <a:pt x="0" y="11"/>
                          </a:cubicBezTo>
                          <a:cubicBezTo>
                            <a:pt x="0" y="4"/>
                            <a:pt x="0" y="4"/>
                            <a:pt x="0" y="4"/>
                          </a:cubicBezTo>
                          <a:cubicBezTo>
                            <a:pt x="0" y="2"/>
                            <a:pt x="3" y="0"/>
                            <a:pt x="5" y="0"/>
                          </a:cubicBezTo>
                          <a:cubicBezTo>
                            <a:pt x="6" y="0"/>
                            <a:pt x="6" y="0"/>
                            <a:pt x="6" y="0"/>
                          </a:cubicBezTo>
                          <a:cubicBezTo>
                            <a:pt x="8" y="0"/>
                            <a:pt x="10" y="2"/>
                            <a:pt x="10" y="4"/>
                          </a:cubicBezTo>
                          <a:cubicBezTo>
                            <a:pt x="10" y="11"/>
                            <a:pt x="10" y="11"/>
                            <a:pt x="10" y="11"/>
                          </a:cubicBezTo>
                          <a:cubicBezTo>
                            <a:pt x="10" y="14"/>
                            <a:pt x="8" y="16"/>
                            <a:pt x="6" y="16"/>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2" name="Freeform 52"/>
                    <p:cNvSpPr>
                      <a:spLocks/>
                    </p:cNvSpPr>
                    <p:nvPr/>
                  </p:nvSpPr>
                  <p:spPr bwMode="auto">
                    <a:xfrm>
                      <a:off x="5641840" y="4956175"/>
                      <a:ext cx="149225" cy="190500"/>
                    </a:xfrm>
                    <a:custGeom>
                      <a:avLst/>
                      <a:gdLst>
                        <a:gd name="T0" fmla="*/ 34 w 39"/>
                        <a:gd name="T1" fmla="*/ 50 h 50"/>
                        <a:gd name="T2" fmla="*/ 5 w 39"/>
                        <a:gd name="T3" fmla="*/ 50 h 50"/>
                        <a:gd name="T4" fmla="*/ 0 w 39"/>
                        <a:gd name="T5" fmla="*/ 44 h 50"/>
                        <a:gd name="T6" fmla="*/ 0 w 39"/>
                        <a:gd name="T7" fmla="*/ 5 h 50"/>
                        <a:gd name="T8" fmla="*/ 5 w 39"/>
                        <a:gd name="T9" fmla="*/ 0 h 50"/>
                        <a:gd name="T10" fmla="*/ 34 w 39"/>
                        <a:gd name="T11" fmla="*/ 0 h 50"/>
                        <a:gd name="T12" fmla="*/ 39 w 39"/>
                        <a:gd name="T13" fmla="*/ 5 h 50"/>
                        <a:gd name="T14" fmla="*/ 39 w 39"/>
                        <a:gd name="T15" fmla="*/ 44 h 50"/>
                        <a:gd name="T16" fmla="*/ 34 w 39"/>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0">
                          <a:moveTo>
                            <a:pt x="34" y="50"/>
                          </a:moveTo>
                          <a:cubicBezTo>
                            <a:pt x="5" y="50"/>
                            <a:pt x="5" y="50"/>
                            <a:pt x="5" y="50"/>
                          </a:cubicBezTo>
                          <a:cubicBezTo>
                            <a:pt x="2" y="50"/>
                            <a:pt x="0" y="47"/>
                            <a:pt x="0" y="44"/>
                          </a:cubicBezTo>
                          <a:cubicBezTo>
                            <a:pt x="0" y="5"/>
                            <a:pt x="0" y="5"/>
                            <a:pt x="0" y="5"/>
                          </a:cubicBezTo>
                          <a:cubicBezTo>
                            <a:pt x="0" y="2"/>
                            <a:pt x="2" y="0"/>
                            <a:pt x="5" y="0"/>
                          </a:cubicBezTo>
                          <a:cubicBezTo>
                            <a:pt x="34" y="0"/>
                            <a:pt x="34" y="0"/>
                            <a:pt x="34" y="0"/>
                          </a:cubicBezTo>
                          <a:cubicBezTo>
                            <a:pt x="37" y="0"/>
                            <a:pt x="39" y="2"/>
                            <a:pt x="39" y="5"/>
                          </a:cubicBezTo>
                          <a:cubicBezTo>
                            <a:pt x="39" y="44"/>
                            <a:pt x="39" y="44"/>
                            <a:pt x="39" y="44"/>
                          </a:cubicBezTo>
                          <a:cubicBezTo>
                            <a:pt x="39" y="47"/>
                            <a:pt x="37" y="50"/>
                            <a:pt x="34" y="5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3" name="Freeform 53"/>
                    <p:cNvSpPr>
                      <a:spLocks noEditPoints="1"/>
                    </p:cNvSpPr>
                    <p:nvPr/>
                  </p:nvSpPr>
                  <p:spPr bwMode="auto">
                    <a:xfrm>
                      <a:off x="5641840" y="4956175"/>
                      <a:ext cx="149225" cy="190500"/>
                    </a:xfrm>
                    <a:custGeom>
                      <a:avLst/>
                      <a:gdLst>
                        <a:gd name="T0" fmla="*/ 32 w 39"/>
                        <a:gd name="T1" fmla="*/ 7 h 50"/>
                        <a:gd name="T2" fmla="*/ 32 w 39"/>
                        <a:gd name="T3" fmla="*/ 43 h 50"/>
                        <a:gd name="T4" fmla="*/ 6 w 39"/>
                        <a:gd name="T5" fmla="*/ 43 h 50"/>
                        <a:gd name="T6" fmla="*/ 6 w 39"/>
                        <a:gd name="T7" fmla="*/ 7 h 50"/>
                        <a:gd name="T8" fmla="*/ 32 w 39"/>
                        <a:gd name="T9" fmla="*/ 7 h 50"/>
                        <a:gd name="T10" fmla="*/ 34 w 39"/>
                        <a:gd name="T11" fmla="*/ 0 h 50"/>
                        <a:gd name="T12" fmla="*/ 5 w 39"/>
                        <a:gd name="T13" fmla="*/ 0 h 50"/>
                        <a:gd name="T14" fmla="*/ 0 w 39"/>
                        <a:gd name="T15" fmla="*/ 5 h 50"/>
                        <a:gd name="T16" fmla="*/ 0 w 39"/>
                        <a:gd name="T17" fmla="*/ 44 h 50"/>
                        <a:gd name="T18" fmla="*/ 5 w 39"/>
                        <a:gd name="T19" fmla="*/ 50 h 50"/>
                        <a:gd name="T20" fmla="*/ 34 w 39"/>
                        <a:gd name="T21" fmla="*/ 50 h 50"/>
                        <a:gd name="T22" fmla="*/ 39 w 39"/>
                        <a:gd name="T23" fmla="*/ 44 h 50"/>
                        <a:gd name="T24" fmla="*/ 39 w 39"/>
                        <a:gd name="T25" fmla="*/ 5 h 50"/>
                        <a:gd name="T26" fmla="*/ 34 w 39"/>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0">
                          <a:moveTo>
                            <a:pt x="32" y="7"/>
                          </a:moveTo>
                          <a:cubicBezTo>
                            <a:pt x="32" y="43"/>
                            <a:pt x="32" y="43"/>
                            <a:pt x="32" y="43"/>
                          </a:cubicBezTo>
                          <a:cubicBezTo>
                            <a:pt x="6" y="43"/>
                            <a:pt x="6" y="43"/>
                            <a:pt x="6" y="43"/>
                          </a:cubicBezTo>
                          <a:cubicBezTo>
                            <a:pt x="6" y="7"/>
                            <a:pt x="6" y="7"/>
                            <a:pt x="6" y="7"/>
                          </a:cubicBezTo>
                          <a:cubicBezTo>
                            <a:pt x="32" y="7"/>
                            <a:pt x="32" y="7"/>
                            <a:pt x="32" y="7"/>
                          </a:cubicBezTo>
                          <a:moveTo>
                            <a:pt x="34" y="0"/>
                          </a:moveTo>
                          <a:cubicBezTo>
                            <a:pt x="5" y="0"/>
                            <a:pt x="5" y="0"/>
                            <a:pt x="5" y="0"/>
                          </a:cubicBezTo>
                          <a:cubicBezTo>
                            <a:pt x="2" y="0"/>
                            <a:pt x="0" y="2"/>
                            <a:pt x="0" y="5"/>
                          </a:cubicBezTo>
                          <a:cubicBezTo>
                            <a:pt x="0" y="44"/>
                            <a:pt x="0" y="44"/>
                            <a:pt x="0" y="44"/>
                          </a:cubicBezTo>
                          <a:cubicBezTo>
                            <a:pt x="0" y="47"/>
                            <a:pt x="2" y="50"/>
                            <a:pt x="5" y="50"/>
                          </a:cubicBezTo>
                          <a:cubicBezTo>
                            <a:pt x="34" y="50"/>
                            <a:pt x="34" y="50"/>
                            <a:pt x="34" y="50"/>
                          </a:cubicBezTo>
                          <a:cubicBezTo>
                            <a:pt x="37" y="50"/>
                            <a:pt x="39" y="47"/>
                            <a:pt x="39" y="44"/>
                          </a:cubicBezTo>
                          <a:cubicBezTo>
                            <a:pt x="39" y="5"/>
                            <a:pt x="39" y="5"/>
                            <a:pt x="39" y="5"/>
                          </a:cubicBezTo>
                          <a:cubicBezTo>
                            <a:pt x="39" y="2"/>
                            <a:pt x="37" y="0"/>
                            <a:pt x="34" y="0"/>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4" name="Freeform 54"/>
                    <p:cNvSpPr>
                      <a:spLocks/>
                    </p:cNvSpPr>
                    <p:nvPr/>
                  </p:nvSpPr>
                  <p:spPr bwMode="auto">
                    <a:xfrm>
                      <a:off x="5676765" y="5021263"/>
                      <a:ext cx="80963" cy="26988"/>
                    </a:xfrm>
                    <a:custGeom>
                      <a:avLst/>
                      <a:gdLst>
                        <a:gd name="T0" fmla="*/ 11 w 21"/>
                        <a:gd name="T1" fmla="*/ 0 h 7"/>
                        <a:gd name="T2" fmla="*/ 1 w 21"/>
                        <a:gd name="T3" fmla="*/ 4 h 7"/>
                        <a:gd name="T4" fmla="*/ 1 w 21"/>
                        <a:gd name="T5" fmla="*/ 6 h 7"/>
                        <a:gd name="T6" fmla="*/ 3 w 21"/>
                        <a:gd name="T7" fmla="*/ 6 h 7"/>
                        <a:gd name="T8" fmla="*/ 11 w 21"/>
                        <a:gd name="T9" fmla="*/ 3 h 7"/>
                        <a:gd name="T10" fmla="*/ 18 w 21"/>
                        <a:gd name="T11" fmla="*/ 6 h 7"/>
                        <a:gd name="T12" fmla="*/ 19 w 21"/>
                        <a:gd name="T13" fmla="*/ 7 h 7"/>
                        <a:gd name="T14" fmla="*/ 21 w 21"/>
                        <a:gd name="T15" fmla="*/ 6 h 7"/>
                        <a:gd name="T16" fmla="*/ 21 w 21"/>
                        <a:gd name="T17" fmla="*/ 4 h 7"/>
                        <a:gd name="T18" fmla="*/ 11 w 2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7">
                          <a:moveTo>
                            <a:pt x="11" y="0"/>
                          </a:moveTo>
                          <a:cubicBezTo>
                            <a:pt x="7" y="0"/>
                            <a:pt x="3" y="1"/>
                            <a:pt x="1" y="4"/>
                          </a:cubicBezTo>
                          <a:cubicBezTo>
                            <a:pt x="0" y="4"/>
                            <a:pt x="0" y="5"/>
                            <a:pt x="1" y="6"/>
                          </a:cubicBezTo>
                          <a:cubicBezTo>
                            <a:pt x="2" y="7"/>
                            <a:pt x="3" y="7"/>
                            <a:pt x="3" y="6"/>
                          </a:cubicBezTo>
                          <a:cubicBezTo>
                            <a:pt x="5" y="4"/>
                            <a:pt x="8" y="3"/>
                            <a:pt x="11" y="3"/>
                          </a:cubicBezTo>
                          <a:cubicBezTo>
                            <a:pt x="14" y="3"/>
                            <a:pt x="16" y="4"/>
                            <a:pt x="18" y="6"/>
                          </a:cubicBezTo>
                          <a:cubicBezTo>
                            <a:pt x="18" y="7"/>
                            <a:pt x="19" y="7"/>
                            <a:pt x="19" y="7"/>
                          </a:cubicBezTo>
                          <a:cubicBezTo>
                            <a:pt x="20" y="7"/>
                            <a:pt x="20" y="7"/>
                            <a:pt x="21" y="6"/>
                          </a:cubicBezTo>
                          <a:cubicBezTo>
                            <a:pt x="21" y="5"/>
                            <a:pt x="21" y="4"/>
                            <a:pt x="21" y="4"/>
                          </a:cubicBezTo>
                          <a:cubicBezTo>
                            <a:pt x="18" y="1"/>
                            <a:pt x="15" y="0"/>
                            <a:pt x="11" y="0"/>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5" name="Freeform 55"/>
                    <p:cNvSpPr>
                      <a:spLocks/>
                    </p:cNvSpPr>
                    <p:nvPr/>
                  </p:nvSpPr>
                  <p:spPr bwMode="auto">
                    <a:xfrm>
                      <a:off x="5692640" y="5037138"/>
                      <a:ext cx="49213" cy="22225"/>
                    </a:xfrm>
                    <a:custGeom>
                      <a:avLst/>
                      <a:gdLst>
                        <a:gd name="T0" fmla="*/ 1 w 13"/>
                        <a:gd name="T1" fmla="*/ 4 h 6"/>
                        <a:gd name="T2" fmla="*/ 1 w 13"/>
                        <a:gd name="T3" fmla="*/ 6 h 6"/>
                        <a:gd name="T4" fmla="*/ 3 w 13"/>
                        <a:gd name="T5" fmla="*/ 6 h 6"/>
                        <a:gd name="T6" fmla="*/ 10 w 13"/>
                        <a:gd name="T7" fmla="*/ 6 h 6"/>
                        <a:gd name="T8" fmla="*/ 11 w 13"/>
                        <a:gd name="T9" fmla="*/ 6 h 6"/>
                        <a:gd name="T10" fmla="*/ 13 w 13"/>
                        <a:gd name="T11" fmla="*/ 6 h 6"/>
                        <a:gd name="T12" fmla="*/ 13 w 13"/>
                        <a:gd name="T13" fmla="*/ 4 h 6"/>
                        <a:gd name="T14" fmla="*/ 1 w 13"/>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6">
                          <a:moveTo>
                            <a:pt x="1" y="4"/>
                          </a:moveTo>
                          <a:cubicBezTo>
                            <a:pt x="0" y="4"/>
                            <a:pt x="0" y="5"/>
                            <a:pt x="1" y="6"/>
                          </a:cubicBezTo>
                          <a:cubicBezTo>
                            <a:pt x="2" y="6"/>
                            <a:pt x="2" y="6"/>
                            <a:pt x="3" y="6"/>
                          </a:cubicBezTo>
                          <a:cubicBezTo>
                            <a:pt x="5" y="4"/>
                            <a:pt x="8" y="4"/>
                            <a:pt x="10" y="6"/>
                          </a:cubicBezTo>
                          <a:cubicBezTo>
                            <a:pt x="11" y="6"/>
                            <a:pt x="11" y="6"/>
                            <a:pt x="11" y="6"/>
                          </a:cubicBezTo>
                          <a:cubicBezTo>
                            <a:pt x="12" y="6"/>
                            <a:pt x="12" y="6"/>
                            <a:pt x="13" y="6"/>
                          </a:cubicBezTo>
                          <a:cubicBezTo>
                            <a:pt x="13" y="5"/>
                            <a:pt x="13" y="4"/>
                            <a:pt x="13" y="4"/>
                          </a:cubicBezTo>
                          <a:cubicBezTo>
                            <a:pt x="9" y="0"/>
                            <a:pt x="4" y="0"/>
                            <a:pt x="1" y="4"/>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6" name="Oval 56"/>
                    <p:cNvSpPr>
                      <a:spLocks noChangeArrowheads="1"/>
                    </p:cNvSpPr>
                    <p:nvPr/>
                  </p:nvSpPr>
                  <p:spPr bwMode="auto">
                    <a:xfrm>
                      <a:off x="5706927" y="5067300"/>
                      <a:ext cx="19050" cy="14288"/>
                    </a:xfrm>
                    <a:prstGeom prst="ellipse">
                      <a:avLst/>
                    </a:pr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7" name="Freeform 57"/>
                    <p:cNvSpPr>
                      <a:spLocks/>
                    </p:cNvSpPr>
                    <p:nvPr/>
                  </p:nvSpPr>
                  <p:spPr bwMode="auto">
                    <a:xfrm>
                      <a:off x="5478327" y="5414963"/>
                      <a:ext cx="266700" cy="103188"/>
                    </a:xfrm>
                    <a:custGeom>
                      <a:avLst/>
                      <a:gdLst>
                        <a:gd name="T0" fmla="*/ 0 w 70"/>
                        <a:gd name="T1" fmla="*/ 27 h 27"/>
                        <a:gd name="T2" fmla="*/ 0 w 70"/>
                        <a:gd name="T3" fmla="*/ 7 h 27"/>
                        <a:gd name="T4" fmla="*/ 6 w 70"/>
                        <a:gd name="T5" fmla="*/ 0 h 27"/>
                        <a:gd name="T6" fmla="*/ 64 w 70"/>
                        <a:gd name="T7" fmla="*/ 0 h 27"/>
                        <a:gd name="T8" fmla="*/ 70 w 70"/>
                        <a:gd name="T9" fmla="*/ 7 h 27"/>
                        <a:gd name="T10" fmla="*/ 70 w 70"/>
                        <a:gd name="T11" fmla="*/ 27 h 27"/>
                      </a:gdLst>
                      <a:ahLst/>
                      <a:cxnLst>
                        <a:cxn ang="0">
                          <a:pos x="T0" y="T1"/>
                        </a:cxn>
                        <a:cxn ang="0">
                          <a:pos x="T2" y="T3"/>
                        </a:cxn>
                        <a:cxn ang="0">
                          <a:pos x="T4" y="T5"/>
                        </a:cxn>
                        <a:cxn ang="0">
                          <a:pos x="T6" y="T7"/>
                        </a:cxn>
                        <a:cxn ang="0">
                          <a:pos x="T8" y="T9"/>
                        </a:cxn>
                        <a:cxn ang="0">
                          <a:pos x="T10" y="T11"/>
                        </a:cxn>
                      </a:cxnLst>
                      <a:rect l="0" t="0" r="r" b="b"/>
                      <a:pathLst>
                        <a:path w="70" h="27">
                          <a:moveTo>
                            <a:pt x="0" y="27"/>
                          </a:moveTo>
                          <a:cubicBezTo>
                            <a:pt x="0" y="7"/>
                            <a:pt x="0" y="7"/>
                            <a:pt x="0" y="7"/>
                          </a:cubicBezTo>
                          <a:cubicBezTo>
                            <a:pt x="0" y="3"/>
                            <a:pt x="2" y="0"/>
                            <a:pt x="6" y="0"/>
                          </a:cubicBezTo>
                          <a:cubicBezTo>
                            <a:pt x="64" y="0"/>
                            <a:pt x="64" y="0"/>
                            <a:pt x="64" y="0"/>
                          </a:cubicBezTo>
                          <a:cubicBezTo>
                            <a:pt x="67" y="0"/>
                            <a:pt x="70" y="3"/>
                            <a:pt x="70" y="7"/>
                          </a:cubicBezTo>
                          <a:cubicBezTo>
                            <a:pt x="70" y="27"/>
                            <a:pt x="70" y="27"/>
                            <a:pt x="70" y="27"/>
                          </a:cubicBezTo>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8" name="Freeform 58"/>
                    <p:cNvSpPr>
                      <a:spLocks/>
                    </p:cNvSpPr>
                    <p:nvPr/>
                  </p:nvSpPr>
                  <p:spPr bwMode="auto">
                    <a:xfrm>
                      <a:off x="5497377" y="5334000"/>
                      <a:ext cx="228600" cy="92075"/>
                    </a:xfrm>
                    <a:custGeom>
                      <a:avLst/>
                      <a:gdLst>
                        <a:gd name="T0" fmla="*/ 55 w 60"/>
                        <a:gd name="T1" fmla="*/ 24 h 24"/>
                        <a:gd name="T2" fmla="*/ 49 w 60"/>
                        <a:gd name="T3" fmla="*/ 7 h 24"/>
                        <a:gd name="T4" fmla="*/ 47 w 60"/>
                        <a:gd name="T5" fmla="*/ 5 h 24"/>
                        <a:gd name="T6" fmla="*/ 13 w 60"/>
                        <a:gd name="T7" fmla="*/ 5 h 24"/>
                        <a:gd name="T8" fmla="*/ 11 w 60"/>
                        <a:gd name="T9" fmla="*/ 7 h 24"/>
                        <a:gd name="T10" fmla="*/ 6 w 60"/>
                        <a:gd name="T11" fmla="*/ 24 h 24"/>
                        <a:gd name="T12" fmla="*/ 0 w 60"/>
                        <a:gd name="T13" fmla="*/ 23 h 24"/>
                        <a:gd name="T14" fmla="*/ 6 w 60"/>
                        <a:gd name="T15" fmla="*/ 5 h 24"/>
                        <a:gd name="T16" fmla="*/ 13 w 60"/>
                        <a:gd name="T17" fmla="*/ 0 h 24"/>
                        <a:gd name="T18" fmla="*/ 47 w 60"/>
                        <a:gd name="T19" fmla="*/ 0 h 24"/>
                        <a:gd name="T20" fmla="*/ 54 w 60"/>
                        <a:gd name="T21" fmla="*/ 5 h 24"/>
                        <a:gd name="T22" fmla="*/ 60 w 60"/>
                        <a:gd name="T23" fmla="*/ 23 h 24"/>
                        <a:gd name="T24" fmla="*/ 55 w 60"/>
                        <a:gd name="T25" fmla="*/ 24 h 24"/>
                        <a:gd name="T26" fmla="*/ 55 w 60"/>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4">
                          <a:moveTo>
                            <a:pt x="55" y="24"/>
                          </a:moveTo>
                          <a:cubicBezTo>
                            <a:pt x="49" y="7"/>
                            <a:pt x="49" y="7"/>
                            <a:pt x="49" y="7"/>
                          </a:cubicBezTo>
                          <a:cubicBezTo>
                            <a:pt x="49" y="6"/>
                            <a:pt x="48" y="5"/>
                            <a:pt x="47" y="5"/>
                          </a:cubicBezTo>
                          <a:cubicBezTo>
                            <a:pt x="13" y="5"/>
                            <a:pt x="13" y="5"/>
                            <a:pt x="13" y="5"/>
                          </a:cubicBezTo>
                          <a:cubicBezTo>
                            <a:pt x="12" y="5"/>
                            <a:pt x="12" y="6"/>
                            <a:pt x="11" y="7"/>
                          </a:cubicBezTo>
                          <a:cubicBezTo>
                            <a:pt x="6" y="24"/>
                            <a:pt x="6" y="24"/>
                            <a:pt x="6" y="24"/>
                          </a:cubicBezTo>
                          <a:cubicBezTo>
                            <a:pt x="0" y="23"/>
                            <a:pt x="0" y="23"/>
                            <a:pt x="0" y="23"/>
                          </a:cubicBezTo>
                          <a:cubicBezTo>
                            <a:pt x="6" y="5"/>
                            <a:pt x="6" y="5"/>
                            <a:pt x="6" y="5"/>
                          </a:cubicBezTo>
                          <a:cubicBezTo>
                            <a:pt x="7" y="2"/>
                            <a:pt x="10" y="0"/>
                            <a:pt x="13" y="0"/>
                          </a:cubicBezTo>
                          <a:cubicBezTo>
                            <a:pt x="47" y="0"/>
                            <a:pt x="47" y="0"/>
                            <a:pt x="47" y="0"/>
                          </a:cubicBezTo>
                          <a:cubicBezTo>
                            <a:pt x="50" y="0"/>
                            <a:pt x="54" y="2"/>
                            <a:pt x="54" y="5"/>
                          </a:cubicBezTo>
                          <a:cubicBezTo>
                            <a:pt x="60" y="23"/>
                            <a:pt x="60" y="23"/>
                            <a:pt x="60" y="23"/>
                          </a:cubicBezTo>
                          <a:cubicBezTo>
                            <a:pt x="55" y="24"/>
                            <a:pt x="55" y="24"/>
                            <a:pt x="55" y="24"/>
                          </a:cubicBezTo>
                          <a:cubicBezTo>
                            <a:pt x="55" y="24"/>
                            <a:pt x="55" y="24"/>
                            <a:pt x="55" y="24"/>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49" name="Freeform 59"/>
                    <p:cNvSpPr>
                      <a:spLocks/>
                    </p:cNvSpPr>
                    <p:nvPr/>
                  </p:nvSpPr>
                  <p:spPr bwMode="auto">
                    <a:xfrm>
                      <a:off x="5508490" y="5461000"/>
                      <a:ext cx="38100" cy="95250"/>
                    </a:xfrm>
                    <a:custGeom>
                      <a:avLst/>
                      <a:gdLst>
                        <a:gd name="T0" fmla="*/ 5 w 10"/>
                        <a:gd name="T1" fmla="*/ 25 h 25"/>
                        <a:gd name="T2" fmla="*/ 5 w 10"/>
                        <a:gd name="T3" fmla="*/ 25 h 25"/>
                        <a:gd name="T4" fmla="*/ 0 w 10"/>
                        <a:gd name="T5" fmla="*/ 19 h 25"/>
                        <a:gd name="T6" fmla="*/ 0 w 10"/>
                        <a:gd name="T7" fmla="*/ 5 h 25"/>
                        <a:gd name="T8" fmla="*/ 5 w 10"/>
                        <a:gd name="T9" fmla="*/ 0 h 25"/>
                        <a:gd name="T10" fmla="*/ 10 w 10"/>
                        <a:gd name="T11" fmla="*/ 5 h 25"/>
                        <a:gd name="T12" fmla="*/ 10 w 10"/>
                        <a:gd name="T13" fmla="*/ 19 h 25"/>
                        <a:gd name="T14" fmla="*/ 5 w 10"/>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
                          <a:moveTo>
                            <a:pt x="5" y="25"/>
                          </a:moveTo>
                          <a:cubicBezTo>
                            <a:pt x="5" y="25"/>
                            <a:pt x="5" y="25"/>
                            <a:pt x="5" y="25"/>
                          </a:cubicBezTo>
                          <a:cubicBezTo>
                            <a:pt x="2" y="25"/>
                            <a:pt x="0" y="22"/>
                            <a:pt x="0" y="19"/>
                          </a:cubicBezTo>
                          <a:cubicBezTo>
                            <a:pt x="0" y="5"/>
                            <a:pt x="0" y="5"/>
                            <a:pt x="0" y="5"/>
                          </a:cubicBezTo>
                          <a:cubicBezTo>
                            <a:pt x="0" y="2"/>
                            <a:pt x="2" y="0"/>
                            <a:pt x="5" y="0"/>
                          </a:cubicBezTo>
                          <a:cubicBezTo>
                            <a:pt x="8" y="0"/>
                            <a:pt x="10" y="2"/>
                            <a:pt x="10" y="5"/>
                          </a:cubicBezTo>
                          <a:cubicBezTo>
                            <a:pt x="10" y="19"/>
                            <a:pt x="10" y="19"/>
                            <a:pt x="10" y="19"/>
                          </a:cubicBezTo>
                          <a:cubicBezTo>
                            <a:pt x="10" y="22"/>
                            <a:pt x="8" y="25"/>
                            <a:pt x="5" y="25"/>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0" name="Oval 60"/>
                    <p:cNvSpPr>
                      <a:spLocks noChangeArrowheads="1"/>
                    </p:cNvSpPr>
                    <p:nvPr/>
                  </p:nvSpPr>
                  <p:spPr bwMode="auto">
                    <a:xfrm>
                      <a:off x="5508490" y="5426075"/>
                      <a:ext cx="38100" cy="41275"/>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1" name="Freeform 61"/>
                    <p:cNvSpPr>
                      <a:spLocks/>
                    </p:cNvSpPr>
                    <p:nvPr/>
                  </p:nvSpPr>
                  <p:spPr bwMode="auto">
                    <a:xfrm>
                      <a:off x="5676765" y="5461000"/>
                      <a:ext cx="38100" cy="95250"/>
                    </a:xfrm>
                    <a:custGeom>
                      <a:avLst/>
                      <a:gdLst>
                        <a:gd name="T0" fmla="*/ 5 w 10"/>
                        <a:gd name="T1" fmla="*/ 25 h 25"/>
                        <a:gd name="T2" fmla="*/ 5 w 10"/>
                        <a:gd name="T3" fmla="*/ 25 h 25"/>
                        <a:gd name="T4" fmla="*/ 0 w 10"/>
                        <a:gd name="T5" fmla="*/ 19 h 25"/>
                        <a:gd name="T6" fmla="*/ 0 w 10"/>
                        <a:gd name="T7" fmla="*/ 5 h 25"/>
                        <a:gd name="T8" fmla="*/ 5 w 10"/>
                        <a:gd name="T9" fmla="*/ 0 h 25"/>
                        <a:gd name="T10" fmla="*/ 10 w 10"/>
                        <a:gd name="T11" fmla="*/ 5 h 25"/>
                        <a:gd name="T12" fmla="*/ 10 w 10"/>
                        <a:gd name="T13" fmla="*/ 19 h 25"/>
                        <a:gd name="T14" fmla="*/ 5 w 10"/>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
                          <a:moveTo>
                            <a:pt x="5" y="25"/>
                          </a:moveTo>
                          <a:cubicBezTo>
                            <a:pt x="5" y="25"/>
                            <a:pt x="5" y="25"/>
                            <a:pt x="5" y="25"/>
                          </a:cubicBezTo>
                          <a:cubicBezTo>
                            <a:pt x="3" y="25"/>
                            <a:pt x="0" y="22"/>
                            <a:pt x="0" y="19"/>
                          </a:cubicBezTo>
                          <a:cubicBezTo>
                            <a:pt x="0" y="5"/>
                            <a:pt x="0" y="5"/>
                            <a:pt x="0" y="5"/>
                          </a:cubicBezTo>
                          <a:cubicBezTo>
                            <a:pt x="0" y="2"/>
                            <a:pt x="3" y="0"/>
                            <a:pt x="5" y="0"/>
                          </a:cubicBezTo>
                          <a:cubicBezTo>
                            <a:pt x="8" y="0"/>
                            <a:pt x="10" y="2"/>
                            <a:pt x="10" y="5"/>
                          </a:cubicBezTo>
                          <a:cubicBezTo>
                            <a:pt x="10" y="19"/>
                            <a:pt x="10" y="19"/>
                            <a:pt x="10" y="19"/>
                          </a:cubicBezTo>
                          <a:cubicBezTo>
                            <a:pt x="10" y="22"/>
                            <a:pt x="8" y="25"/>
                            <a:pt x="5" y="25"/>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2" name="Oval 62"/>
                    <p:cNvSpPr>
                      <a:spLocks noChangeArrowheads="1"/>
                    </p:cNvSpPr>
                    <p:nvPr/>
                  </p:nvSpPr>
                  <p:spPr bwMode="auto">
                    <a:xfrm>
                      <a:off x="5676765" y="5426075"/>
                      <a:ext cx="38100" cy="41275"/>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3" name="Freeform 63"/>
                    <p:cNvSpPr>
                      <a:spLocks/>
                    </p:cNvSpPr>
                    <p:nvPr/>
                  </p:nvSpPr>
                  <p:spPr bwMode="auto">
                    <a:xfrm>
                      <a:off x="5565640" y="5437188"/>
                      <a:ext cx="88900" cy="30163"/>
                    </a:xfrm>
                    <a:custGeom>
                      <a:avLst/>
                      <a:gdLst>
                        <a:gd name="T0" fmla="*/ 12 w 23"/>
                        <a:gd name="T1" fmla="*/ 0 h 8"/>
                        <a:gd name="T2" fmla="*/ 1 w 23"/>
                        <a:gd name="T3" fmla="*/ 5 h 8"/>
                        <a:gd name="T4" fmla="*/ 1 w 23"/>
                        <a:gd name="T5" fmla="*/ 7 h 8"/>
                        <a:gd name="T6" fmla="*/ 3 w 23"/>
                        <a:gd name="T7" fmla="*/ 7 h 8"/>
                        <a:gd name="T8" fmla="*/ 12 w 23"/>
                        <a:gd name="T9" fmla="*/ 3 h 8"/>
                        <a:gd name="T10" fmla="*/ 20 w 23"/>
                        <a:gd name="T11" fmla="*/ 7 h 8"/>
                        <a:gd name="T12" fmla="*/ 22 w 23"/>
                        <a:gd name="T13" fmla="*/ 8 h 8"/>
                        <a:gd name="T14" fmla="*/ 22 w 23"/>
                        <a:gd name="T15" fmla="*/ 7 h 8"/>
                        <a:gd name="T16" fmla="*/ 22 w 23"/>
                        <a:gd name="T17" fmla="*/ 5 h 8"/>
                        <a:gd name="T18" fmla="*/ 12 w 23"/>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8">
                          <a:moveTo>
                            <a:pt x="12" y="0"/>
                          </a:moveTo>
                          <a:cubicBezTo>
                            <a:pt x="7" y="0"/>
                            <a:pt x="4" y="2"/>
                            <a:pt x="1" y="5"/>
                          </a:cubicBezTo>
                          <a:cubicBezTo>
                            <a:pt x="0" y="5"/>
                            <a:pt x="0" y="6"/>
                            <a:pt x="1" y="7"/>
                          </a:cubicBezTo>
                          <a:cubicBezTo>
                            <a:pt x="2" y="8"/>
                            <a:pt x="2" y="8"/>
                            <a:pt x="3" y="7"/>
                          </a:cubicBezTo>
                          <a:cubicBezTo>
                            <a:pt x="5" y="5"/>
                            <a:pt x="8" y="3"/>
                            <a:pt x="12" y="3"/>
                          </a:cubicBezTo>
                          <a:cubicBezTo>
                            <a:pt x="15" y="3"/>
                            <a:pt x="18" y="5"/>
                            <a:pt x="20" y="7"/>
                          </a:cubicBezTo>
                          <a:cubicBezTo>
                            <a:pt x="21" y="7"/>
                            <a:pt x="21" y="8"/>
                            <a:pt x="22" y="8"/>
                          </a:cubicBezTo>
                          <a:cubicBezTo>
                            <a:pt x="22" y="7"/>
                            <a:pt x="22" y="7"/>
                            <a:pt x="22" y="7"/>
                          </a:cubicBezTo>
                          <a:cubicBezTo>
                            <a:pt x="23" y="6"/>
                            <a:pt x="23" y="5"/>
                            <a:pt x="22" y="5"/>
                          </a:cubicBezTo>
                          <a:cubicBezTo>
                            <a:pt x="19" y="2"/>
                            <a:pt x="16" y="0"/>
                            <a:pt x="12" y="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4" name="Freeform 64"/>
                    <p:cNvSpPr>
                      <a:spLocks/>
                    </p:cNvSpPr>
                    <p:nvPr/>
                  </p:nvSpPr>
                  <p:spPr bwMode="auto">
                    <a:xfrm>
                      <a:off x="5584690" y="5456238"/>
                      <a:ext cx="53975" cy="26988"/>
                    </a:xfrm>
                    <a:custGeom>
                      <a:avLst/>
                      <a:gdLst>
                        <a:gd name="T0" fmla="*/ 1 w 14"/>
                        <a:gd name="T1" fmla="*/ 4 h 7"/>
                        <a:gd name="T2" fmla="*/ 1 w 14"/>
                        <a:gd name="T3" fmla="*/ 7 h 7"/>
                        <a:gd name="T4" fmla="*/ 3 w 14"/>
                        <a:gd name="T5" fmla="*/ 7 h 7"/>
                        <a:gd name="T6" fmla="*/ 11 w 14"/>
                        <a:gd name="T7" fmla="*/ 7 h 7"/>
                        <a:gd name="T8" fmla="*/ 12 w 14"/>
                        <a:gd name="T9" fmla="*/ 7 h 7"/>
                        <a:gd name="T10" fmla="*/ 13 w 14"/>
                        <a:gd name="T11" fmla="*/ 7 h 7"/>
                        <a:gd name="T12" fmla="*/ 13 w 14"/>
                        <a:gd name="T13" fmla="*/ 4 h 7"/>
                        <a:gd name="T14" fmla="*/ 1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 y="4"/>
                          </a:moveTo>
                          <a:cubicBezTo>
                            <a:pt x="0" y="5"/>
                            <a:pt x="0" y="6"/>
                            <a:pt x="1" y="7"/>
                          </a:cubicBezTo>
                          <a:cubicBezTo>
                            <a:pt x="1" y="7"/>
                            <a:pt x="2" y="7"/>
                            <a:pt x="3" y="7"/>
                          </a:cubicBezTo>
                          <a:cubicBezTo>
                            <a:pt x="5" y="4"/>
                            <a:pt x="9" y="4"/>
                            <a:pt x="11" y="7"/>
                          </a:cubicBezTo>
                          <a:cubicBezTo>
                            <a:pt x="11" y="7"/>
                            <a:pt x="12" y="7"/>
                            <a:pt x="12" y="7"/>
                          </a:cubicBezTo>
                          <a:cubicBezTo>
                            <a:pt x="13" y="7"/>
                            <a:pt x="13" y="7"/>
                            <a:pt x="13" y="7"/>
                          </a:cubicBezTo>
                          <a:cubicBezTo>
                            <a:pt x="14" y="6"/>
                            <a:pt x="14" y="5"/>
                            <a:pt x="13" y="4"/>
                          </a:cubicBezTo>
                          <a:cubicBezTo>
                            <a:pt x="10" y="0"/>
                            <a:pt x="4" y="0"/>
                            <a:pt x="1" y="4"/>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5" name="Oval 65"/>
                    <p:cNvSpPr>
                      <a:spLocks noChangeArrowheads="1"/>
                    </p:cNvSpPr>
                    <p:nvPr/>
                  </p:nvSpPr>
                  <p:spPr bwMode="auto">
                    <a:xfrm>
                      <a:off x="5600565" y="5486400"/>
                      <a:ext cx="19050" cy="19050"/>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6" name="Freeform 66"/>
                    <p:cNvSpPr>
                      <a:spLocks/>
                    </p:cNvSpPr>
                    <p:nvPr/>
                  </p:nvSpPr>
                  <p:spPr bwMode="auto">
                    <a:xfrm>
                      <a:off x="5378315" y="5113338"/>
                      <a:ext cx="195263" cy="166688"/>
                    </a:xfrm>
                    <a:custGeom>
                      <a:avLst/>
                      <a:gdLst>
                        <a:gd name="T0" fmla="*/ 26 w 51"/>
                        <a:gd name="T1" fmla="*/ 0 h 44"/>
                        <a:gd name="T2" fmla="*/ 0 w 51"/>
                        <a:gd name="T3" fmla="*/ 20 h 44"/>
                        <a:gd name="T4" fmla="*/ 0 w 51"/>
                        <a:gd name="T5" fmla="*/ 44 h 44"/>
                        <a:gd name="T6" fmla="*/ 18 w 51"/>
                        <a:gd name="T7" fmla="*/ 44 h 44"/>
                        <a:gd name="T8" fmla="*/ 18 w 51"/>
                        <a:gd name="T9" fmla="*/ 34 h 44"/>
                        <a:gd name="T10" fmla="*/ 26 w 51"/>
                        <a:gd name="T11" fmla="*/ 26 h 44"/>
                        <a:gd name="T12" fmla="*/ 33 w 51"/>
                        <a:gd name="T13" fmla="*/ 34 h 44"/>
                        <a:gd name="T14" fmla="*/ 33 w 51"/>
                        <a:gd name="T15" fmla="*/ 44 h 44"/>
                        <a:gd name="T16" fmla="*/ 51 w 51"/>
                        <a:gd name="T17" fmla="*/ 44 h 44"/>
                        <a:gd name="T18" fmla="*/ 51 w 51"/>
                        <a:gd name="T19" fmla="*/ 20 h 44"/>
                        <a:gd name="T20" fmla="*/ 26 w 51"/>
                        <a:gd name="T21" fmla="*/ 0 h 44"/>
                        <a:gd name="T22" fmla="*/ 26 w 51"/>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44">
                          <a:moveTo>
                            <a:pt x="26" y="0"/>
                          </a:moveTo>
                          <a:cubicBezTo>
                            <a:pt x="0" y="20"/>
                            <a:pt x="0" y="20"/>
                            <a:pt x="0" y="20"/>
                          </a:cubicBezTo>
                          <a:cubicBezTo>
                            <a:pt x="0" y="44"/>
                            <a:pt x="0" y="44"/>
                            <a:pt x="0" y="44"/>
                          </a:cubicBezTo>
                          <a:cubicBezTo>
                            <a:pt x="18" y="44"/>
                            <a:pt x="18" y="44"/>
                            <a:pt x="18" y="44"/>
                          </a:cubicBezTo>
                          <a:cubicBezTo>
                            <a:pt x="18" y="34"/>
                            <a:pt x="18" y="34"/>
                            <a:pt x="18" y="34"/>
                          </a:cubicBezTo>
                          <a:cubicBezTo>
                            <a:pt x="18" y="30"/>
                            <a:pt x="22" y="26"/>
                            <a:pt x="26" y="26"/>
                          </a:cubicBezTo>
                          <a:cubicBezTo>
                            <a:pt x="29" y="26"/>
                            <a:pt x="33" y="30"/>
                            <a:pt x="33" y="34"/>
                          </a:cubicBezTo>
                          <a:cubicBezTo>
                            <a:pt x="33" y="44"/>
                            <a:pt x="33" y="44"/>
                            <a:pt x="33" y="44"/>
                          </a:cubicBezTo>
                          <a:cubicBezTo>
                            <a:pt x="51" y="44"/>
                            <a:pt x="51" y="44"/>
                            <a:pt x="51" y="44"/>
                          </a:cubicBezTo>
                          <a:cubicBezTo>
                            <a:pt x="51" y="20"/>
                            <a:pt x="51" y="20"/>
                            <a:pt x="51" y="20"/>
                          </a:cubicBezTo>
                          <a:cubicBezTo>
                            <a:pt x="26" y="0"/>
                            <a:pt x="26" y="0"/>
                            <a:pt x="26" y="0"/>
                          </a:cubicBezTo>
                          <a:cubicBezTo>
                            <a:pt x="26" y="0"/>
                            <a:pt x="26" y="0"/>
                            <a:pt x="26" y="0"/>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7" name="Freeform 67"/>
                    <p:cNvSpPr>
                      <a:spLocks/>
                    </p:cNvSpPr>
                    <p:nvPr/>
                  </p:nvSpPr>
                  <p:spPr bwMode="auto">
                    <a:xfrm>
                      <a:off x="5467215" y="5059363"/>
                      <a:ext cx="152400" cy="122238"/>
                    </a:xfrm>
                    <a:custGeom>
                      <a:avLst/>
                      <a:gdLst>
                        <a:gd name="T0" fmla="*/ 37 w 40"/>
                        <a:gd name="T1" fmla="*/ 32 h 32"/>
                        <a:gd name="T2" fmla="*/ 35 w 40"/>
                        <a:gd name="T3" fmla="*/ 32 h 32"/>
                        <a:gd name="T4" fmla="*/ 1 w 40"/>
                        <a:gd name="T5" fmla="*/ 6 h 32"/>
                        <a:gd name="T6" fmla="*/ 0 w 40"/>
                        <a:gd name="T7" fmla="*/ 2 h 32"/>
                        <a:gd name="T8" fmla="*/ 4 w 40"/>
                        <a:gd name="T9" fmla="*/ 2 h 32"/>
                        <a:gd name="T10" fmla="*/ 38 w 40"/>
                        <a:gd name="T11" fmla="*/ 27 h 32"/>
                        <a:gd name="T12" fmla="*/ 39 w 40"/>
                        <a:gd name="T13" fmla="*/ 31 h 32"/>
                        <a:gd name="T14" fmla="*/ 37 w 4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37" y="32"/>
                          </a:moveTo>
                          <a:cubicBezTo>
                            <a:pt x="36" y="32"/>
                            <a:pt x="35" y="32"/>
                            <a:pt x="35" y="32"/>
                          </a:cubicBezTo>
                          <a:cubicBezTo>
                            <a:pt x="1" y="6"/>
                            <a:pt x="1" y="6"/>
                            <a:pt x="1" y="6"/>
                          </a:cubicBezTo>
                          <a:cubicBezTo>
                            <a:pt x="0" y="5"/>
                            <a:pt x="0" y="3"/>
                            <a:pt x="0" y="2"/>
                          </a:cubicBezTo>
                          <a:cubicBezTo>
                            <a:pt x="1" y="1"/>
                            <a:pt x="3" y="0"/>
                            <a:pt x="4" y="2"/>
                          </a:cubicBezTo>
                          <a:cubicBezTo>
                            <a:pt x="38" y="27"/>
                            <a:pt x="38" y="27"/>
                            <a:pt x="38" y="27"/>
                          </a:cubicBezTo>
                          <a:cubicBezTo>
                            <a:pt x="40" y="29"/>
                            <a:pt x="40" y="30"/>
                            <a:pt x="39" y="31"/>
                          </a:cubicBezTo>
                          <a:cubicBezTo>
                            <a:pt x="38" y="32"/>
                            <a:pt x="38" y="32"/>
                            <a:pt x="37" y="32"/>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8" name="Freeform 68"/>
                    <p:cNvSpPr>
                      <a:spLocks/>
                    </p:cNvSpPr>
                    <p:nvPr/>
                  </p:nvSpPr>
                  <p:spPr bwMode="auto">
                    <a:xfrm>
                      <a:off x="5332277" y="5059363"/>
                      <a:ext cx="153988" cy="122238"/>
                    </a:xfrm>
                    <a:custGeom>
                      <a:avLst/>
                      <a:gdLst>
                        <a:gd name="T0" fmla="*/ 3 w 40"/>
                        <a:gd name="T1" fmla="*/ 32 h 32"/>
                        <a:gd name="T2" fmla="*/ 1 w 40"/>
                        <a:gd name="T3" fmla="*/ 31 h 32"/>
                        <a:gd name="T4" fmla="*/ 2 w 40"/>
                        <a:gd name="T5" fmla="*/ 27 h 32"/>
                        <a:gd name="T6" fmla="*/ 36 w 40"/>
                        <a:gd name="T7" fmla="*/ 2 h 32"/>
                        <a:gd name="T8" fmla="*/ 40 w 40"/>
                        <a:gd name="T9" fmla="*/ 2 h 32"/>
                        <a:gd name="T10" fmla="*/ 39 w 40"/>
                        <a:gd name="T11" fmla="*/ 6 h 32"/>
                        <a:gd name="T12" fmla="*/ 5 w 40"/>
                        <a:gd name="T13" fmla="*/ 32 h 32"/>
                        <a:gd name="T14" fmla="*/ 3 w 4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3" y="32"/>
                          </a:moveTo>
                          <a:cubicBezTo>
                            <a:pt x="2" y="32"/>
                            <a:pt x="2" y="32"/>
                            <a:pt x="1" y="31"/>
                          </a:cubicBezTo>
                          <a:cubicBezTo>
                            <a:pt x="0" y="30"/>
                            <a:pt x="0" y="29"/>
                            <a:pt x="2" y="27"/>
                          </a:cubicBezTo>
                          <a:cubicBezTo>
                            <a:pt x="36" y="2"/>
                            <a:pt x="36" y="2"/>
                            <a:pt x="36" y="2"/>
                          </a:cubicBezTo>
                          <a:cubicBezTo>
                            <a:pt x="37" y="0"/>
                            <a:pt x="39" y="1"/>
                            <a:pt x="40" y="2"/>
                          </a:cubicBezTo>
                          <a:cubicBezTo>
                            <a:pt x="40" y="3"/>
                            <a:pt x="40" y="5"/>
                            <a:pt x="39" y="6"/>
                          </a:cubicBezTo>
                          <a:cubicBezTo>
                            <a:pt x="5" y="32"/>
                            <a:pt x="5" y="32"/>
                            <a:pt x="5" y="32"/>
                          </a:cubicBezTo>
                          <a:cubicBezTo>
                            <a:pt x="5" y="32"/>
                            <a:pt x="4" y="32"/>
                            <a:pt x="3" y="32"/>
                          </a:cubicBezTo>
                          <a:close/>
                        </a:path>
                      </a:pathLst>
                    </a:custGeom>
                    <a:solidFill>
                      <a:srgbClr val="CC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59" name="Freeform 69"/>
                    <p:cNvSpPr>
                      <a:spLocks/>
                    </p:cNvSpPr>
                    <p:nvPr/>
                  </p:nvSpPr>
                  <p:spPr bwMode="auto">
                    <a:xfrm>
                      <a:off x="5435465" y="5140325"/>
                      <a:ext cx="80963" cy="22225"/>
                    </a:xfrm>
                    <a:custGeom>
                      <a:avLst/>
                      <a:gdLst>
                        <a:gd name="T0" fmla="*/ 11 w 21"/>
                        <a:gd name="T1" fmla="*/ 0 h 6"/>
                        <a:gd name="T2" fmla="*/ 1 w 21"/>
                        <a:gd name="T3" fmla="*/ 4 h 6"/>
                        <a:gd name="T4" fmla="*/ 1 w 21"/>
                        <a:gd name="T5" fmla="*/ 6 h 6"/>
                        <a:gd name="T6" fmla="*/ 3 w 21"/>
                        <a:gd name="T7" fmla="*/ 6 h 6"/>
                        <a:gd name="T8" fmla="*/ 11 w 21"/>
                        <a:gd name="T9" fmla="*/ 2 h 6"/>
                        <a:gd name="T10" fmla="*/ 18 w 21"/>
                        <a:gd name="T11" fmla="*/ 6 h 6"/>
                        <a:gd name="T12" fmla="*/ 20 w 21"/>
                        <a:gd name="T13" fmla="*/ 6 h 6"/>
                        <a:gd name="T14" fmla="*/ 20 w 21"/>
                        <a:gd name="T15" fmla="*/ 6 h 6"/>
                        <a:gd name="T16" fmla="*/ 20 w 21"/>
                        <a:gd name="T17" fmla="*/ 4 h 6"/>
                        <a:gd name="T18" fmla="*/ 11 w 21"/>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6">
                          <a:moveTo>
                            <a:pt x="11" y="0"/>
                          </a:moveTo>
                          <a:cubicBezTo>
                            <a:pt x="7" y="0"/>
                            <a:pt x="3" y="1"/>
                            <a:pt x="1" y="4"/>
                          </a:cubicBezTo>
                          <a:cubicBezTo>
                            <a:pt x="0" y="4"/>
                            <a:pt x="0" y="5"/>
                            <a:pt x="1" y="6"/>
                          </a:cubicBezTo>
                          <a:cubicBezTo>
                            <a:pt x="1" y="6"/>
                            <a:pt x="2" y="6"/>
                            <a:pt x="3" y="6"/>
                          </a:cubicBezTo>
                          <a:cubicBezTo>
                            <a:pt x="5" y="4"/>
                            <a:pt x="7" y="2"/>
                            <a:pt x="11" y="2"/>
                          </a:cubicBezTo>
                          <a:cubicBezTo>
                            <a:pt x="14" y="2"/>
                            <a:pt x="16" y="4"/>
                            <a:pt x="18" y="6"/>
                          </a:cubicBezTo>
                          <a:cubicBezTo>
                            <a:pt x="19" y="6"/>
                            <a:pt x="19" y="6"/>
                            <a:pt x="20" y="6"/>
                          </a:cubicBezTo>
                          <a:cubicBezTo>
                            <a:pt x="20" y="6"/>
                            <a:pt x="20" y="6"/>
                            <a:pt x="20" y="6"/>
                          </a:cubicBezTo>
                          <a:cubicBezTo>
                            <a:pt x="21" y="5"/>
                            <a:pt x="21" y="4"/>
                            <a:pt x="20" y="4"/>
                          </a:cubicBezTo>
                          <a:cubicBezTo>
                            <a:pt x="18" y="1"/>
                            <a:pt x="14" y="0"/>
                            <a:pt x="11" y="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60" name="Freeform 70"/>
                    <p:cNvSpPr>
                      <a:spLocks/>
                    </p:cNvSpPr>
                    <p:nvPr/>
                  </p:nvSpPr>
                  <p:spPr bwMode="auto">
                    <a:xfrm>
                      <a:off x="5451340" y="5159375"/>
                      <a:ext cx="49213" cy="22225"/>
                    </a:xfrm>
                    <a:custGeom>
                      <a:avLst/>
                      <a:gdLst>
                        <a:gd name="T0" fmla="*/ 0 w 13"/>
                        <a:gd name="T1" fmla="*/ 3 h 6"/>
                        <a:gd name="T2" fmla="*/ 0 w 13"/>
                        <a:gd name="T3" fmla="*/ 5 h 6"/>
                        <a:gd name="T4" fmla="*/ 3 w 13"/>
                        <a:gd name="T5" fmla="*/ 5 h 6"/>
                        <a:gd name="T6" fmla="*/ 10 w 13"/>
                        <a:gd name="T7" fmla="*/ 5 h 6"/>
                        <a:gd name="T8" fmla="*/ 11 w 13"/>
                        <a:gd name="T9" fmla="*/ 6 h 6"/>
                        <a:gd name="T10" fmla="*/ 12 w 13"/>
                        <a:gd name="T11" fmla="*/ 5 h 6"/>
                        <a:gd name="T12" fmla="*/ 12 w 13"/>
                        <a:gd name="T13" fmla="*/ 3 h 6"/>
                        <a:gd name="T14" fmla="*/ 0 w 13"/>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6">
                          <a:moveTo>
                            <a:pt x="0" y="3"/>
                          </a:moveTo>
                          <a:cubicBezTo>
                            <a:pt x="0" y="4"/>
                            <a:pt x="0" y="4"/>
                            <a:pt x="0" y="5"/>
                          </a:cubicBezTo>
                          <a:cubicBezTo>
                            <a:pt x="1" y="6"/>
                            <a:pt x="2" y="6"/>
                            <a:pt x="3" y="5"/>
                          </a:cubicBezTo>
                          <a:cubicBezTo>
                            <a:pt x="5" y="3"/>
                            <a:pt x="8" y="3"/>
                            <a:pt x="10" y="5"/>
                          </a:cubicBezTo>
                          <a:cubicBezTo>
                            <a:pt x="10" y="5"/>
                            <a:pt x="11" y="6"/>
                            <a:pt x="11" y="6"/>
                          </a:cubicBezTo>
                          <a:cubicBezTo>
                            <a:pt x="12" y="5"/>
                            <a:pt x="12" y="5"/>
                            <a:pt x="12" y="5"/>
                          </a:cubicBezTo>
                          <a:cubicBezTo>
                            <a:pt x="13" y="4"/>
                            <a:pt x="13" y="4"/>
                            <a:pt x="12" y="3"/>
                          </a:cubicBezTo>
                          <a:cubicBezTo>
                            <a:pt x="9" y="0"/>
                            <a:pt x="4" y="0"/>
                            <a:pt x="0" y="3"/>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61" name="Oval 71"/>
                    <p:cNvSpPr>
                      <a:spLocks noChangeArrowheads="1"/>
                    </p:cNvSpPr>
                    <p:nvPr/>
                  </p:nvSpPr>
                  <p:spPr bwMode="auto">
                    <a:xfrm>
                      <a:off x="5467215" y="5184775"/>
                      <a:ext cx="19050" cy="19050"/>
                    </a:xfrm>
                    <a:prstGeom prst="ellipse">
                      <a:avLst/>
                    </a:pr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grpSp>
          </p:grpSp>
          <p:grpSp>
            <p:nvGrpSpPr>
              <p:cNvPr id="69" name="Group 68"/>
              <p:cNvGrpSpPr/>
              <p:nvPr/>
            </p:nvGrpSpPr>
            <p:grpSpPr>
              <a:xfrm>
                <a:off x="6650414" y="4271149"/>
                <a:ext cx="1159031" cy="311123"/>
                <a:chOff x="3785727" y="2393666"/>
                <a:chExt cx="1159031" cy="311123"/>
              </a:xfrm>
            </p:grpSpPr>
            <p:sp>
              <p:nvSpPr>
                <p:cNvPr id="11" name="TextBox 10"/>
                <p:cNvSpPr txBox="1"/>
                <p:nvPr/>
              </p:nvSpPr>
              <p:spPr>
                <a:xfrm>
                  <a:off x="4096318" y="2393666"/>
                  <a:ext cx="848440" cy="284742"/>
                </a:xfrm>
                <a:prstGeom prst="rect">
                  <a:avLst/>
                </a:prstGeom>
                <a:noFill/>
              </p:spPr>
              <p:txBody>
                <a:bodyPr wrap="square" rtlCol="0">
                  <a:spAutoFit/>
                </a:bodyPr>
                <a:lstStyle/>
                <a:p>
                  <a:r>
                    <a:rPr lang="en-US" sz="1867" dirty="0">
                      <a:latin typeface="+mn-lt"/>
                      <a:ea typeface="Arial" charset="0"/>
                    </a:rPr>
                    <a:t>Cloud</a:t>
                  </a:r>
                </a:p>
              </p:txBody>
            </p:sp>
            <p:sp>
              <p:nvSpPr>
                <p:cNvPr id="12" name="Oval 30"/>
                <p:cNvSpPr>
                  <a:spLocks noChangeArrowheads="1"/>
                </p:cNvSpPr>
                <p:nvPr/>
              </p:nvSpPr>
              <p:spPr bwMode="auto">
                <a:xfrm>
                  <a:off x="3785727" y="2399880"/>
                  <a:ext cx="304909" cy="304909"/>
                </a:xfrm>
                <a:prstGeom prst="ellipse">
                  <a:avLst/>
                </a:prstGeom>
                <a:solidFill>
                  <a:srgbClr val="02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grpSp>
            <p:nvGrpSpPr>
              <p:cNvPr id="67" name="Group 66"/>
              <p:cNvGrpSpPr/>
              <p:nvPr/>
            </p:nvGrpSpPr>
            <p:grpSpPr>
              <a:xfrm>
                <a:off x="5135261" y="4280708"/>
                <a:ext cx="1064643" cy="306343"/>
                <a:chOff x="3785727" y="3246792"/>
                <a:chExt cx="1064643" cy="306343"/>
              </a:xfrm>
            </p:grpSpPr>
            <p:sp>
              <p:nvSpPr>
                <p:cNvPr id="14" name="TextBox 13"/>
                <p:cNvSpPr txBox="1"/>
                <p:nvPr/>
              </p:nvSpPr>
              <p:spPr>
                <a:xfrm>
                  <a:off x="4096318" y="3246792"/>
                  <a:ext cx="754052" cy="284742"/>
                </a:xfrm>
                <a:prstGeom prst="rect">
                  <a:avLst/>
                </a:prstGeom>
                <a:noFill/>
              </p:spPr>
              <p:txBody>
                <a:bodyPr wrap="none" rtlCol="0">
                  <a:spAutoFit/>
                </a:bodyPr>
                <a:lstStyle/>
                <a:p>
                  <a:r>
                    <a:rPr lang="en-US" sz="1867" dirty="0">
                      <a:latin typeface="+mn-lt"/>
                      <a:ea typeface="Arial" charset="0"/>
                    </a:rPr>
                    <a:t>Mobility</a:t>
                  </a:r>
                </a:p>
              </p:txBody>
            </p:sp>
            <p:grpSp>
              <p:nvGrpSpPr>
                <p:cNvPr id="18" name="Group 17"/>
                <p:cNvGrpSpPr/>
                <p:nvPr/>
              </p:nvGrpSpPr>
              <p:grpSpPr>
                <a:xfrm>
                  <a:off x="3785727" y="3248226"/>
                  <a:ext cx="304909" cy="304909"/>
                  <a:chOff x="3740007" y="3240606"/>
                  <a:chExt cx="304909" cy="304909"/>
                </a:xfrm>
              </p:grpSpPr>
              <p:sp>
                <p:nvSpPr>
                  <p:cNvPr id="19" name="Oval 30"/>
                  <p:cNvSpPr>
                    <a:spLocks noChangeArrowheads="1"/>
                  </p:cNvSpPr>
                  <p:nvPr/>
                </p:nvSpPr>
                <p:spPr bwMode="auto">
                  <a:xfrm>
                    <a:off x="3740007" y="3240606"/>
                    <a:ext cx="304909" cy="304909"/>
                  </a:xfrm>
                  <a:prstGeom prst="ellipse">
                    <a:avLst/>
                  </a:prstGeom>
                  <a:solidFill>
                    <a:srgbClr val="025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nvGrpSpPr>
                  <p:cNvPr id="20" name="Group 19"/>
                  <p:cNvGrpSpPr>
                    <a:grpSpLocks noChangeAspect="1"/>
                  </p:cNvGrpSpPr>
                  <p:nvPr/>
                </p:nvGrpSpPr>
                <p:grpSpPr>
                  <a:xfrm>
                    <a:off x="3847952" y="3314110"/>
                    <a:ext cx="89018" cy="157901"/>
                    <a:chOff x="839748" y="3892512"/>
                    <a:chExt cx="167995" cy="297991"/>
                  </a:xfrm>
                </p:grpSpPr>
                <p:sp>
                  <p:nvSpPr>
                    <p:cNvPr id="21" name="Freeform 307"/>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22" name="Oval 308"/>
                    <p:cNvSpPr>
                      <a:spLocks noChangeArrowheads="1"/>
                    </p:cNvSpPr>
                    <p:nvPr/>
                  </p:nvSpPr>
                  <p:spPr bwMode="auto">
                    <a:xfrm>
                      <a:off x="915746" y="4159501"/>
                      <a:ext cx="18999" cy="189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23" name="Freeform 309"/>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24" name="Rectangle 310"/>
                    <p:cNvSpPr>
                      <a:spLocks noChangeArrowheads="1"/>
                    </p:cNvSpPr>
                    <p:nvPr/>
                  </p:nvSpPr>
                  <p:spPr bwMode="auto">
                    <a:xfrm>
                      <a:off x="856747" y="3935508"/>
                      <a:ext cx="133996" cy="2059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25" name="Rectangle 311"/>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grpSp>
          </p:grpSp>
        </p:grpSp>
        <p:grpSp>
          <p:nvGrpSpPr>
            <p:cNvPr id="127" name="Group 126"/>
            <p:cNvGrpSpPr/>
            <p:nvPr/>
          </p:nvGrpSpPr>
          <p:grpSpPr>
            <a:xfrm>
              <a:off x="6708943" y="4306800"/>
              <a:ext cx="198342" cy="223720"/>
              <a:chOff x="6708943" y="4306800"/>
              <a:chExt cx="198342" cy="223720"/>
            </a:xfrm>
          </p:grpSpPr>
          <p:sp>
            <p:nvSpPr>
              <p:cNvPr id="110" name="Freeform 5"/>
              <p:cNvSpPr>
                <a:spLocks/>
              </p:cNvSpPr>
              <p:nvPr/>
            </p:nvSpPr>
            <p:spPr bwMode="auto">
              <a:xfrm>
                <a:off x="6889922" y="4499800"/>
                <a:ext cx="17363" cy="30720"/>
              </a:xfrm>
              <a:custGeom>
                <a:avLst/>
                <a:gdLst>
                  <a:gd name="T0" fmla="*/ 6 w 11"/>
                  <a:gd name="T1" fmla="*/ 8 h 19"/>
                  <a:gd name="T2" fmla="*/ 9 w 11"/>
                  <a:gd name="T3" fmla="*/ 1 h 19"/>
                  <a:gd name="T4" fmla="*/ 9 w 11"/>
                  <a:gd name="T5" fmla="*/ 0 h 19"/>
                  <a:gd name="T6" fmla="*/ 10 w 11"/>
                  <a:gd name="T7" fmla="*/ 0 h 19"/>
                  <a:gd name="T8" fmla="*/ 11 w 11"/>
                  <a:gd name="T9" fmla="*/ 1 h 19"/>
                  <a:gd name="T10" fmla="*/ 8 w 11"/>
                  <a:gd name="T11" fmla="*/ 8 h 19"/>
                  <a:gd name="T12" fmla="*/ 5 w 11"/>
                  <a:gd name="T13" fmla="*/ 17 h 19"/>
                  <a:gd name="T14" fmla="*/ 4 w 11"/>
                  <a:gd name="T15" fmla="*/ 18 h 19"/>
                  <a:gd name="T16" fmla="*/ 3 w 11"/>
                  <a:gd name="T17" fmla="*/ 19 h 19"/>
                  <a:gd name="T18" fmla="*/ 2 w 11"/>
                  <a:gd name="T19" fmla="*/ 17 h 19"/>
                  <a:gd name="T20" fmla="*/ 4 w 11"/>
                  <a:gd name="T21" fmla="*/ 13 h 19"/>
                  <a:gd name="T22" fmla="*/ 4 w 11"/>
                  <a:gd name="T23" fmla="*/ 10 h 19"/>
                  <a:gd name="T24" fmla="*/ 1 w 11"/>
                  <a:gd name="T25" fmla="*/ 2 h 19"/>
                  <a:gd name="T26" fmla="*/ 1 w 11"/>
                  <a:gd name="T27" fmla="*/ 0 h 19"/>
                  <a:gd name="T28" fmla="*/ 3 w 11"/>
                  <a:gd name="T29" fmla="*/ 1 h 19"/>
                  <a:gd name="T30" fmla="*/ 5 w 11"/>
                  <a:gd name="T31" fmla="*/ 8 h 19"/>
                  <a:gd name="T32" fmla="*/ 6 w 11"/>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9">
                    <a:moveTo>
                      <a:pt x="6" y="8"/>
                    </a:moveTo>
                    <a:cubicBezTo>
                      <a:pt x="7" y="6"/>
                      <a:pt x="8" y="3"/>
                      <a:pt x="9" y="1"/>
                    </a:cubicBezTo>
                    <a:cubicBezTo>
                      <a:pt x="9" y="1"/>
                      <a:pt x="9" y="1"/>
                      <a:pt x="9" y="0"/>
                    </a:cubicBezTo>
                    <a:cubicBezTo>
                      <a:pt x="9" y="0"/>
                      <a:pt x="10" y="0"/>
                      <a:pt x="10" y="0"/>
                    </a:cubicBezTo>
                    <a:cubicBezTo>
                      <a:pt x="11" y="0"/>
                      <a:pt x="11" y="1"/>
                      <a:pt x="11" y="1"/>
                    </a:cubicBezTo>
                    <a:cubicBezTo>
                      <a:pt x="10" y="4"/>
                      <a:pt x="9" y="6"/>
                      <a:pt x="8" y="8"/>
                    </a:cubicBezTo>
                    <a:cubicBezTo>
                      <a:pt x="7" y="11"/>
                      <a:pt x="6" y="14"/>
                      <a:pt x="5" y="17"/>
                    </a:cubicBezTo>
                    <a:cubicBezTo>
                      <a:pt x="5" y="17"/>
                      <a:pt x="5" y="17"/>
                      <a:pt x="4" y="18"/>
                    </a:cubicBezTo>
                    <a:cubicBezTo>
                      <a:pt x="4" y="18"/>
                      <a:pt x="4" y="19"/>
                      <a:pt x="3" y="19"/>
                    </a:cubicBezTo>
                    <a:cubicBezTo>
                      <a:pt x="2" y="18"/>
                      <a:pt x="2" y="18"/>
                      <a:pt x="2" y="17"/>
                    </a:cubicBezTo>
                    <a:cubicBezTo>
                      <a:pt x="3" y="16"/>
                      <a:pt x="3" y="14"/>
                      <a:pt x="4" y="13"/>
                    </a:cubicBezTo>
                    <a:cubicBezTo>
                      <a:pt x="4" y="12"/>
                      <a:pt x="4" y="11"/>
                      <a:pt x="4" y="10"/>
                    </a:cubicBezTo>
                    <a:cubicBezTo>
                      <a:pt x="3" y="7"/>
                      <a:pt x="2" y="5"/>
                      <a:pt x="1" y="2"/>
                    </a:cubicBezTo>
                    <a:cubicBezTo>
                      <a:pt x="0" y="1"/>
                      <a:pt x="0" y="0"/>
                      <a:pt x="1" y="0"/>
                    </a:cubicBezTo>
                    <a:cubicBezTo>
                      <a:pt x="2" y="0"/>
                      <a:pt x="2" y="0"/>
                      <a:pt x="3" y="1"/>
                    </a:cubicBezTo>
                    <a:cubicBezTo>
                      <a:pt x="4" y="3"/>
                      <a:pt x="5" y="6"/>
                      <a:pt x="5" y="8"/>
                    </a:cubicBezTo>
                    <a:cubicBezTo>
                      <a:pt x="6" y="8"/>
                      <a:pt x="6" y="8"/>
                      <a:pt x="6" y="8"/>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1" name="Freeform 6"/>
              <p:cNvSpPr>
                <a:spLocks/>
              </p:cNvSpPr>
              <p:nvPr/>
            </p:nvSpPr>
            <p:spPr bwMode="auto">
              <a:xfrm>
                <a:off x="6763704" y="4499800"/>
                <a:ext cx="18031" cy="22038"/>
              </a:xfrm>
              <a:custGeom>
                <a:avLst/>
                <a:gdLst>
                  <a:gd name="T0" fmla="*/ 10 w 11"/>
                  <a:gd name="T1" fmla="*/ 6 h 14"/>
                  <a:gd name="T2" fmla="*/ 10 w 11"/>
                  <a:gd name="T3" fmla="*/ 11 h 14"/>
                  <a:gd name="T4" fmla="*/ 10 w 11"/>
                  <a:gd name="T5" fmla="*/ 12 h 14"/>
                  <a:gd name="T6" fmla="*/ 8 w 11"/>
                  <a:gd name="T7" fmla="*/ 12 h 14"/>
                  <a:gd name="T8" fmla="*/ 8 w 11"/>
                  <a:gd name="T9" fmla="*/ 12 h 14"/>
                  <a:gd name="T10" fmla="*/ 0 w 11"/>
                  <a:gd name="T11" fmla="*/ 7 h 14"/>
                  <a:gd name="T12" fmla="*/ 0 w 11"/>
                  <a:gd name="T13" fmla="*/ 1 h 14"/>
                  <a:gd name="T14" fmla="*/ 1 w 11"/>
                  <a:gd name="T15" fmla="*/ 0 h 14"/>
                  <a:gd name="T16" fmla="*/ 2 w 11"/>
                  <a:gd name="T17" fmla="*/ 1 h 14"/>
                  <a:gd name="T18" fmla="*/ 2 w 11"/>
                  <a:gd name="T19" fmla="*/ 8 h 14"/>
                  <a:gd name="T20" fmla="*/ 5 w 11"/>
                  <a:gd name="T21" fmla="*/ 10 h 14"/>
                  <a:gd name="T22" fmla="*/ 8 w 11"/>
                  <a:gd name="T23" fmla="*/ 8 h 14"/>
                  <a:gd name="T24" fmla="*/ 8 w 11"/>
                  <a:gd name="T25" fmla="*/ 7 h 14"/>
                  <a:gd name="T26" fmla="*/ 8 w 11"/>
                  <a:gd name="T27" fmla="*/ 4 h 14"/>
                  <a:gd name="T28" fmla="*/ 9 w 11"/>
                  <a:gd name="T29" fmla="*/ 0 h 14"/>
                  <a:gd name="T30" fmla="*/ 10 w 11"/>
                  <a:gd name="T31" fmla="*/ 4 h 14"/>
                  <a:gd name="T32" fmla="*/ 10 w 11"/>
                  <a:gd name="T3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4">
                    <a:moveTo>
                      <a:pt x="10" y="6"/>
                    </a:moveTo>
                    <a:cubicBezTo>
                      <a:pt x="10" y="8"/>
                      <a:pt x="10" y="9"/>
                      <a:pt x="10" y="11"/>
                    </a:cubicBezTo>
                    <a:cubicBezTo>
                      <a:pt x="10" y="12"/>
                      <a:pt x="10" y="12"/>
                      <a:pt x="10" y="12"/>
                    </a:cubicBezTo>
                    <a:cubicBezTo>
                      <a:pt x="9" y="13"/>
                      <a:pt x="9" y="12"/>
                      <a:pt x="8" y="12"/>
                    </a:cubicBezTo>
                    <a:cubicBezTo>
                      <a:pt x="8" y="12"/>
                      <a:pt x="8" y="12"/>
                      <a:pt x="8" y="12"/>
                    </a:cubicBezTo>
                    <a:cubicBezTo>
                      <a:pt x="4" y="14"/>
                      <a:pt x="0" y="12"/>
                      <a:pt x="0" y="7"/>
                    </a:cubicBezTo>
                    <a:cubicBezTo>
                      <a:pt x="0" y="5"/>
                      <a:pt x="0" y="3"/>
                      <a:pt x="0" y="1"/>
                    </a:cubicBezTo>
                    <a:cubicBezTo>
                      <a:pt x="0" y="1"/>
                      <a:pt x="0" y="0"/>
                      <a:pt x="1" y="0"/>
                    </a:cubicBezTo>
                    <a:cubicBezTo>
                      <a:pt x="2" y="0"/>
                      <a:pt x="2" y="1"/>
                      <a:pt x="2" y="1"/>
                    </a:cubicBezTo>
                    <a:cubicBezTo>
                      <a:pt x="2" y="3"/>
                      <a:pt x="2" y="6"/>
                      <a:pt x="2" y="8"/>
                    </a:cubicBezTo>
                    <a:cubicBezTo>
                      <a:pt x="2" y="9"/>
                      <a:pt x="3" y="10"/>
                      <a:pt x="5" y="10"/>
                    </a:cubicBezTo>
                    <a:cubicBezTo>
                      <a:pt x="6" y="11"/>
                      <a:pt x="7" y="10"/>
                      <a:pt x="8" y="8"/>
                    </a:cubicBezTo>
                    <a:cubicBezTo>
                      <a:pt x="8" y="8"/>
                      <a:pt x="8" y="8"/>
                      <a:pt x="8" y="7"/>
                    </a:cubicBezTo>
                    <a:cubicBezTo>
                      <a:pt x="8" y="6"/>
                      <a:pt x="8" y="5"/>
                      <a:pt x="8" y="4"/>
                    </a:cubicBezTo>
                    <a:cubicBezTo>
                      <a:pt x="8" y="2"/>
                      <a:pt x="7" y="0"/>
                      <a:pt x="9" y="0"/>
                    </a:cubicBezTo>
                    <a:cubicBezTo>
                      <a:pt x="11" y="0"/>
                      <a:pt x="10" y="2"/>
                      <a:pt x="10" y="4"/>
                    </a:cubicBezTo>
                    <a:cubicBezTo>
                      <a:pt x="11" y="4"/>
                      <a:pt x="10" y="5"/>
                      <a:pt x="10" y="6"/>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2" name="Freeform 7"/>
              <p:cNvSpPr>
                <a:spLocks/>
              </p:cNvSpPr>
              <p:nvPr/>
            </p:nvSpPr>
            <p:spPr bwMode="auto">
              <a:xfrm>
                <a:off x="6708943" y="4497797"/>
                <a:ext cx="19367" cy="22706"/>
              </a:xfrm>
              <a:custGeom>
                <a:avLst/>
                <a:gdLst>
                  <a:gd name="T0" fmla="*/ 1 w 12"/>
                  <a:gd name="T1" fmla="*/ 7 h 14"/>
                  <a:gd name="T2" fmla="*/ 4 w 12"/>
                  <a:gd name="T3" fmla="*/ 1 h 14"/>
                  <a:gd name="T4" fmla="*/ 11 w 12"/>
                  <a:gd name="T5" fmla="*/ 3 h 14"/>
                  <a:gd name="T6" fmla="*/ 12 w 12"/>
                  <a:gd name="T7" fmla="*/ 3 h 14"/>
                  <a:gd name="T8" fmla="*/ 11 w 12"/>
                  <a:gd name="T9" fmla="*/ 5 h 14"/>
                  <a:gd name="T10" fmla="*/ 10 w 12"/>
                  <a:gd name="T11" fmla="*/ 5 h 14"/>
                  <a:gd name="T12" fmla="*/ 7 w 12"/>
                  <a:gd name="T13" fmla="*/ 3 h 14"/>
                  <a:gd name="T14" fmla="*/ 3 w 12"/>
                  <a:gd name="T15" fmla="*/ 5 h 14"/>
                  <a:gd name="T16" fmla="*/ 4 w 12"/>
                  <a:gd name="T17" fmla="*/ 10 h 14"/>
                  <a:gd name="T18" fmla="*/ 9 w 12"/>
                  <a:gd name="T19" fmla="*/ 11 h 14"/>
                  <a:gd name="T20" fmla="*/ 10 w 12"/>
                  <a:gd name="T21" fmla="*/ 10 h 14"/>
                  <a:gd name="T22" fmla="*/ 11 w 12"/>
                  <a:gd name="T23" fmla="*/ 9 h 14"/>
                  <a:gd name="T24" fmla="*/ 12 w 12"/>
                  <a:gd name="T25" fmla="*/ 11 h 14"/>
                  <a:gd name="T26" fmla="*/ 5 w 12"/>
                  <a:gd name="T27" fmla="*/ 13 h 14"/>
                  <a:gd name="T28" fmla="*/ 1 w 12"/>
                  <a:gd name="T2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4">
                    <a:moveTo>
                      <a:pt x="1" y="7"/>
                    </a:moveTo>
                    <a:cubicBezTo>
                      <a:pt x="1" y="4"/>
                      <a:pt x="2" y="2"/>
                      <a:pt x="4" y="1"/>
                    </a:cubicBezTo>
                    <a:cubicBezTo>
                      <a:pt x="7" y="0"/>
                      <a:pt x="9" y="1"/>
                      <a:pt x="11" y="3"/>
                    </a:cubicBezTo>
                    <a:cubicBezTo>
                      <a:pt x="11" y="3"/>
                      <a:pt x="11" y="3"/>
                      <a:pt x="12" y="3"/>
                    </a:cubicBezTo>
                    <a:cubicBezTo>
                      <a:pt x="12" y="4"/>
                      <a:pt x="12" y="5"/>
                      <a:pt x="11" y="5"/>
                    </a:cubicBezTo>
                    <a:cubicBezTo>
                      <a:pt x="11" y="5"/>
                      <a:pt x="10" y="5"/>
                      <a:pt x="10" y="5"/>
                    </a:cubicBezTo>
                    <a:cubicBezTo>
                      <a:pt x="9" y="4"/>
                      <a:pt x="8" y="3"/>
                      <a:pt x="7" y="3"/>
                    </a:cubicBezTo>
                    <a:cubicBezTo>
                      <a:pt x="5" y="3"/>
                      <a:pt x="4" y="4"/>
                      <a:pt x="3" y="5"/>
                    </a:cubicBezTo>
                    <a:cubicBezTo>
                      <a:pt x="2" y="7"/>
                      <a:pt x="3" y="9"/>
                      <a:pt x="4" y="10"/>
                    </a:cubicBezTo>
                    <a:cubicBezTo>
                      <a:pt x="5" y="11"/>
                      <a:pt x="7" y="12"/>
                      <a:pt x="9" y="11"/>
                    </a:cubicBezTo>
                    <a:cubicBezTo>
                      <a:pt x="9" y="10"/>
                      <a:pt x="9" y="10"/>
                      <a:pt x="10" y="10"/>
                    </a:cubicBezTo>
                    <a:cubicBezTo>
                      <a:pt x="10" y="9"/>
                      <a:pt x="11" y="9"/>
                      <a:pt x="11" y="9"/>
                    </a:cubicBezTo>
                    <a:cubicBezTo>
                      <a:pt x="12" y="10"/>
                      <a:pt x="12" y="10"/>
                      <a:pt x="12" y="11"/>
                    </a:cubicBezTo>
                    <a:cubicBezTo>
                      <a:pt x="10" y="13"/>
                      <a:pt x="7" y="14"/>
                      <a:pt x="5" y="13"/>
                    </a:cubicBezTo>
                    <a:cubicBezTo>
                      <a:pt x="2" y="12"/>
                      <a:pt x="0" y="10"/>
                      <a:pt x="1" y="7"/>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3" name="Freeform 8"/>
              <p:cNvSpPr>
                <a:spLocks/>
              </p:cNvSpPr>
              <p:nvPr/>
            </p:nvSpPr>
            <p:spPr bwMode="auto">
              <a:xfrm>
                <a:off x="6732984" y="4488447"/>
                <a:ext cx="3339" cy="30720"/>
              </a:xfrm>
              <a:custGeom>
                <a:avLst/>
                <a:gdLst>
                  <a:gd name="T0" fmla="*/ 2 w 2"/>
                  <a:gd name="T1" fmla="*/ 10 h 19"/>
                  <a:gd name="T2" fmla="*/ 2 w 2"/>
                  <a:gd name="T3" fmla="*/ 18 h 19"/>
                  <a:gd name="T4" fmla="*/ 1 w 2"/>
                  <a:gd name="T5" fmla="*/ 19 h 19"/>
                  <a:gd name="T6" fmla="*/ 0 w 2"/>
                  <a:gd name="T7" fmla="*/ 18 h 19"/>
                  <a:gd name="T8" fmla="*/ 0 w 2"/>
                  <a:gd name="T9" fmla="*/ 1 h 19"/>
                  <a:gd name="T10" fmla="*/ 1 w 2"/>
                  <a:gd name="T11" fmla="*/ 0 h 19"/>
                  <a:gd name="T12" fmla="*/ 2 w 2"/>
                  <a:gd name="T13" fmla="*/ 1 h 19"/>
                  <a:gd name="T14" fmla="*/ 2 w 2"/>
                  <a:gd name="T15" fmla="*/ 1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9">
                    <a:moveTo>
                      <a:pt x="2" y="10"/>
                    </a:moveTo>
                    <a:cubicBezTo>
                      <a:pt x="2" y="12"/>
                      <a:pt x="2" y="15"/>
                      <a:pt x="2" y="18"/>
                    </a:cubicBezTo>
                    <a:cubicBezTo>
                      <a:pt x="2" y="19"/>
                      <a:pt x="2" y="19"/>
                      <a:pt x="1" y="19"/>
                    </a:cubicBezTo>
                    <a:cubicBezTo>
                      <a:pt x="0" y="19"/>
                      <a:pt x="0" y="19"/>
                      <a:pt x="0" y="18"/>
                    </a:cubicBezTo>
                    <a:cubicBezTo>
                      <a:pt x="0" y="12"/>
                      <a:pt x="0" y="7"/>
                      <a:pt x="0" y="1"/>
                    </a:cubicBezTo>
                    <a:cubicBezTo>
                      <a:pt x="0" y="0"/>
                      <a:pt x="0" y="0"/>
                      <a:pt x="1" y="0"/>
                    </a:cubicBezTo>
                    <a:cubicBezTo>
                      <a:pt x="2" y="0"/>
                      <a:pt x="2" y="0"/>
                      <a:pt x="2" y="1"/>
                    </a:cubicBezTo>
                    <a:cubicBezTo>
                      <a:pt x="2" y="4"/>
                      <a:pt x="2" y="7"/>
                      <a:pt x="2" y="10"/>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4" name="Freeform 9"/>
              <p:cNvSpPr>
                <a:spLocks/>
              </p:cNvSpPr>
              <p:nvPr/>
            </p:nvSpPr>
            <p:spPr bwMode="auto">
              <a:xfrm>
                <a:off x="6809116" y="4499800"/>
                <a:ext cx="11353" cy="19367"/>
              </a:xfrm>
              <a:custGeom>
                <a:avLst/>
                <a:gdLst>
                  <a:gd name="T0" fmla="*/ 3 w 7"/>
                  <a:gd name="T1" fmla="*/ 1 h 12"/>
                  <a:gd name="T2" fmla="*/ 5 w 7"/>
                  <a:gd name="T3" fmla="*/ 0 h 12"/>
                  <a:gd name="T4" fmla="*/ 7 w 7"/>
                  <a:gd name="T5" fmla="*/ 1 h 12"/>
                  <a:gd name="T6" fmla="*/ 6 w 7"/>
                  <a:gd name="T7" fmla="*/ 2 h 12"/>
                  <a:gd name="T8" fmla="*/ 3 w 7"/>
                  <a:gd name="T9" fmla="*/ 7 h 12"/>
                  <a:gd name="T10" fmla="*/ 3 w 7"/>
                  <a:gd name="T11" fmla="*/ 11 h 12"/>
                  <a:gd name="T12" fmla="*/ 1 w 7"/>
                  <a:gd name="T13" fmla="*/ 12 h 12"/>
                  <a:gd name="T14" fmla="*/ 0 w 7"/>
                  <a:gd name="T15" fmla="*/ 11 h 12"/>
                  <a:gd name="T16" fmla="*/ 0 w 7"/>
                  <a:gd name="T17" fmla="*/ 2 h 12"/>
                  <a:gd name="T18" fmla="*/ 1 w 7"/>
                  <a:gd name="T19" fmla="*/ 0 h 12"/>
                  <a:gd name="T20" fmla="*/ 3 w 7"/>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
                    </a:moveTo>
                    <a:cubicBezTo>
                      <a:pt x="4" y="0"/>
                      <a:pt x="4" y="0"/>
                      <a:pt x="5" y="0"/>
                    </a:cubicBezTo>
                    <a:cubicBezTo>
                      <a:pt x="6" y="0"/>
                      <a:pt x="7" y="0"/>
                      <a:pt x="7" y="1"/>
                    </a:cubicBezTo>
                    <a:cubicBezTo>
                      <a:pt x="7" y="2"/>
                      <a:pt x="7" y="2"/>
                      <a:pt x="6" y="2"/>
                    </a:cubicBezTo>
                    <a:cubicBezTo>
                      <a:pt x="4" y="3"/>
                      <a:pt x="3" y="4"/>
                      <a:pt x="3" y="7"/>
                    </a:cubicBezTo>
                    <a:cubicBezTo>
                      <a:pt x="3" y="8"/>
                      <a:pt x="3" y="9"/>
                      <a:pt x="3" y="11"/>
                    </a:cubicBezTo>
                    <a:cubicBezTo>
                      <a:pt x="3" y="12"/>
                      <a:pt x="2" y="12"/>
                      <a:pt x="1" y="12"/>
                    </a:cubicBezTo>
                    <a:cubicBezTo>
                      <a:pt x="0" y="12"/>
                      <a:pt x="0" y="11"/>
                      <a:pt x="0" y="11"/>
                    </a:cubicBezTo>
                    <a:cubicBezTo>
                      <a:pt x="0" y="8"/>
                      <a:pt x="0" y="5"/>
                      <a:pt x="0" y="2"/>
                    </a:cubicBezTo>
                    <a:cubicBezTo>
                      <a:pt x="0" y="1"/>
                      <a:pt x="0" y="0"/>
                      <a:pt x="1" y="0"/>
                    </a:cubicBezTo>
                    <a:cubicBezTo>
                      <a:pt x="2" y="0"/>
                      <a:pt x="2" y="0"/>
                      <a:pt x="3" y="1"/>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5" name="Freeform 10"/>
              <p:cNvSpPr>
                <a:spLocks noEditPoints="1"/>
              </p:cNvSpPr>
              <p:nvPr/>
            </p:nvSpPr>
            <p:spPr bwMode="auto">
              <a:xfrm>
                <a:off x="6783071" y="4488447"/>
                <a:ext cx="21370" cy="32055"/>
              </a:xfrm>
              <a:custGeom>
                <a:avLst/>
                <a:gdLst>
                  <a:gd name="T0" fmla="*/ 13 w 13"/>
                  <a:gd name="T1" fmla="*/ 1 h 20"/>
                  <a:gd name="T2" fmla="*/ 13 w 13"/>
                  <a:gd name="T3" fmla="*/ 1 h 20"/>
                  <a:gd name="T4" fmla="*/ 12 w 13"/>
                  <a:gd name="T5" fmla="*/ 0 h 20"/>
                  <a:gd name="T6" fmla="*/ 11 w 13"/>
                  <a:gd name="T7" fmla="*/ 1 h 20"/>
                  <a:gd name="T8" fmla="*/ 11 w 13"/>
                  <a:gd name="T9" fmla="*/ 2 h 20"/>
                  <a:gd name="T10" fmla="*/ 11 w 13"/>
                  <a:gd name="T11" fmla="*/ 8 h 20"/>
                  <a:gd name="T12" fmla="*/ 10 w 13"/>
                  <a:gd name="T13" fmla="*/ 8 h 20"/>
                  <a:gd name="T14" fmla="*/ 1 w 13"/>
                  <a:gd name="T15" fmla="*/ 10 h 20"/>
                  <a:gd name="T16" fmla="*/ 3 w 13"/>
                  <a:gd name="T17" fmla="*/ 18 h 20"/>
                  <a:gd name="T18" fmla="*/ 10 w 13"/>
                  <a:gd name="T19" fmla="*/ 19 h 20"/>
                  <a:gd name="T20" fmla="*/ 11 w 13"/>
                  <a:gd name="T21" fmla="*/ 19 h 20"/>
                  <a:gd name="T22" fmla="*/ 13 w 13"/>
                  <a:gd name="T23" fmla="*/ 19 h 20"/>
                  <a:gd name="T24" fmla="*/ 13 w 13"/>
                  <a:gd name="T25" fmla="*/ 18 h 20"/>
                  <a:gd name="T26" fmla="*/ 13 w 13"/>
                  <a:gd name="T27" fmla="*/ 1 h 20"/>
                  <a:gd name="T28" fmla="*/ 7 w 13"/>
                  <a:gd name="T29" fmla="*/ 17 h 20"/>
                  <a:gd name="T30" fmla="*/ 3 w 13"/>
                  <a:gd name="T31" fmla="*/ 13 h 20"/>
                  <a:gd name="T32" fmla="*/ 7 w 13"/>
                  <a:gd name="T33" fmla="*/ 9 h 20"/>
                  <a:gd name="T34" fmla="*/ 11 w 13"/>
                  <a:gd name="T35" fmla="*/ 13 h 20"/>
                  <a:gd name="T36" fmla="*/ 7 w 13"/>
                  <a:gd name="T3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13" y="1"/>
                    </a:moveTo>
                    <a:cubicBezTo>
                      <a:pt x="13" y="1"/>
                      <a:pt x="13" y="1"/>
                      <a:pt x="13" y="1"/>
                    </a:cubicBezTo>
                    <a:cubicBezTo>
                      <a:pt x="13" y="0"/>
                      <a:pt x="13" y="0"/>
                      <a:pt x="12" y="0"/>
                    </a:cubicBezTo>
                    <a:cubicBezTo>
                      <a:pt x="11" y="0"/>
                      <a:pt x="11" y="0"/>
                      <a:pt x="11" y="1"/>
                    </a:cubicBezTo>
                    <a:cubicBezTo>
                      <a:pt x="11" y="1"/>
                      <a:pt x="11" y="1"/>
                      <a:pt x="11" y="2"/>
                    </a:cubicBezTo>
                    <a:cubicBezTo>
                      <a:pt x="11" y="4"/>
                      <a:pt x="11" y="6"/>
                      <a:pt x="11" y="8"/>
                    </a:cubicBezTo>
                    <a:cubicBezTo>
                      <a:pt x="10" y="8"/>
                      <a:pt x="10" y="8"/>
                      <a:pt x="10" y="8"/>
                    </a:cubicBezTo>
                    <a:cubicBezTo>
                      <a:pt x="7" y="6"/>
                      <a:pt x="3" y="7"/>
                      <a:pt x="1" y="10"/>
                    </a:cubicBezTo>
                    <a:cubicBezTo>
                      <a:pt x="0" y="13"/>
                      <a:pt x="1" y="16"/>
                      <a:pt x="3" y="18"/>
                    </a:cubicBezTo>
                    <a:cubicBezTo>
                      <a:pt x="5" y="20"/>
                      <a:pt x="7" y="20"/>
                      <a:pt x="10" y="19"/>
                    </a:cubicBezTo>
                    <a:cubicBezTo>
                      <a:pt x="10" y="18"/>
                      <a:pt x="11" y="18"/>
                      <a:pt x="11" y="19"/>
                    </a:cubicBezTo>
                    <a:cubicBezTo>
                      <a:pt x="11" y="19"/>
                      <a:pt x="12" y="19"/>
                      <a:pt x="13" y="19"/>
                    </a:cubicBezTo>
                    <a:cubicBezTo>
                      <a:pt x="13" y="19"/>
                      <a:pt x="13" y="18"/>
                      <a:pt x="13" y="18"/>
                    </a:cubicBezTo>
                    <a:cubicBezTo>
                      <a:pt x="13" y="12"/>
                      <a:pt x="13" y="7"/>
                      <a:pt x="13" y="1"/>
                    </a:cubicBezTo>
                    <a:close/>
                    <a:moveTo>
                      <a:pt x="7" y="17"/>
                    </a:moveTo>
                    <a:cubicBezTo>
                      <a:pt x="5" y="17"/>
                      <a:pt x="3" y="16"/>
                      <a:pt x="3" y="13"/>
                    </a:cubicBezTo>
                    <a:cubicBezTo>
                      <a:pt x="3" y="11"/>
                      <a:pt x="5" y="9"/>
                      <a:pt x="7" y="9"/>
                    </a:cubicBezTo>
                    <a:cubicBezTo>
                      <a:pt x="9" y="9"/>
                      <a:pt x="11" y="11"/>
                      <a:pt x="11" y="13"/>
                    </a:cubicBezTo>
                    <a:cubicBezTo>
                      <a:pt x="11" y="16"/>
                      <a:pt x="9" y="17"/>
                      <a:pt x="7" y="17"/>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6" name="Freeform 11"/>
              <p:cNvSpPr>
                <a:spLocks noEditPoints="1"/>
              </p:cNvSpPr>
              <p:nvPr/>
            </p:nvSpPr>
            <p:spPr bwMode="auto">
              <a:xfrm>
                <a:off x="6865213" y="4488447"/>
                <a:ext cx="21370" cy="33391"/>
              </a:xfrm>
              <a:custGeom>
                <a:avLst/>
                <a:gdLst>
                  <a:gd name="T0" fmla="*/ 13 w 13"/>
                  <a:gd name="T1" fmla="*/ 18 h 21"/>
                  <a:gd name="T2" fmla="*/ 13 w 13"/>
                  <a:gd name="T3" fmla="*/ 1 h 21"/>
                  <a:gd name="T4" fmla="*/ 13 w 13"/>
                  <a:gd name="T5" fmla="*/ 1 h 21"/>
                  <a:gd name="T6" fmla="*/ 12 w 13"/>
                  <a:gd name="T7" fmla="*/ 0 h 21"/>
                  <a:gd name="T8" fmla="*/ 11 w 13"/>
                  <a:gd name="T9" fmla="*/ 0 h 21"/>
                  <a:gd name="T10" fmla="*/ 11 w 13"/>
                  <a:gd name="T11" fmla="*/ 2 h 21"/>
                  <a:gd name="T12" fmla="*/ 11 w 13"/>
                  <a:gd name="T13" fmla="*/ 8 h 21"/>
                  <a:gd name="T14" fmla="*/ 10 w 13"/>
                  <a:gd name="T15" fmla="*/ 8 h 21"/>
                  <a:gd name="T16" fmla="*/ 2 w 13"/>
                  <a:gd name="T17" fmla="*/ 8 h 21"/>
                  <a:gd name="T18" fmla="*/ 2 w 13"/>
                  <a:gd name="T19" fmla="*/ 17 h 21"/>
                  <a:gd name="T20" fmla="*/ 10 w 13"/>
                  <a:gd name="T21" fmla="*/ 19 h 21"/>
                  <a:gd name="T22" fmla="*/ 11 w 13"/>
                  <a:gd name="T23" fmla="*/ 19 h 21"/>
                  <a:gd name="T24" fmla="*/ 12 w 13"/>
                  <a:gd name="T25" fmla="*/ 19 h 21"/>
                  <a:gd name="T26" fmla="*/ 13 w 13"/>
                  <a:gd name="T27" fmla="*/ 18 h 21"/>
                  <a:gd name="T28" fmla="*/ 7 w 13"/>
                  <a:gd name="T29" fmla="*/ 17 h 21"/>
                  <a:gd name="T30" fmla="*/ 3 w 13"/>
                  <a:gd name="T31" fmla="*/ 13 h 21"/>
                  <a:gd name="T32" fmla="*/ 6 w 13"/>
                  <a:gd name="T33" fmla="*/ 9 h 21"/>
                  <a:gd name="T34" fmla="*/ 10 w 13"/>
                  <a:gd name="T35" fmla="*/ 13 h 21"/>
                  <a:gd name="T36" fmla="*/ 7 w 13"/>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1">
                    <a:moveTo>
                      <a:pt x="13" y="18"/>
                    </a:moveTo>
                    <a:cubicBezTo>
                      <a:pt x="13" y="12"/>
                      <a:pt x="13" y="7"/>
                      <a:pt x="13" y="1"/>
                    </a:cubicBezTo>
                    <a:cubicBezTo>
                      <a:pt x="13" y="1"/>
                      <a:pt x="13" y="1"/>
                      <a:pt x="13" y="1"/>
                    </a:cubicBezTo>
                    <a:cubicBezTo>
                      <a:pt x="13" y="0"/>
                      <a:pt x="12" y="0"/>
                      <a:pt x="12" y="0"/>
                    </a:cubicBezTo>
                    <a:cubicBezTo>
                      <a:pt x="11" y="0"/>
                      <a:pt x="11" y="0"/>
                      <a:pt x="11" y="0"/>
                    </a:cubicBezTo>
                    <a:cubicBezTo>
                      <a:pt x="11" y="1"/>
                      <a:pt x="11" y="1"/>
                      <a:pt x="11" y="2"/>
                    </a:cubicBezTo>
                    <a:cubicBezTo>
                      <a:pt x="11" y="4"/>
                      <a:pt x="11" y="6"/>
                      <a:pt x="11" y="8"/>
                    </a:cubicBezTo>
                    <a:cubicBezTo>
                      <a:pt x="10" y="8"/>
                      <a:pt x="10" y="8"/>
                      <a:pt x="10" y="8"/>
                    </a:cubicBezTo>
                    <a:cubicBezTo>
                      <a:pt x="7" y="6"/>
                      <a:pt x="4" y="6"/>
                      <a:pt x="2" y="8"/>
                    </a:cubicBezTo>
                    <a:cubicBezTo>
                      <a:pt x="0" y="11"/>
                      <a:pt x="0" y="14"/>
                      <a:pt x="2" y="17"/>
                    </a:cubicBezTo>
                    <a:cubicBezTo>
                      <a:pt x="3" y="19"/>
                      <a:pt x="7" y="21"/>
                      <a:pt x="10" y="19"/>
                    </a:cubicBezTo>
                    <a:cubicBezTo>
                      <a:pt x="10" y="18"/>
                      <a:pt x="10" y="18"/>
                      <a:pt x="11" y="19"/>
                    </a:cubicBezTo>
                    <a:cubicBezTo>
                      <a:pt x="11" y="19"/>
                      <a:pt x="12" y="19"/>
                      <a:pt x="12" y="19"/>
                    </a:cubicBezTo>
                    <a:cubicBezTo>
                      <a:pt x="13" y="19"/>
                      <a:pt x="13" y="18"/>
                      <a:pt x="13" y="18"/>
                    </a:cubicBezTo>
                    <a:close/>
                    <a:moveTo>
                      <a:pt x="7" y="17"/>
                    </a:moveTo>
                    <a:cubicBezTo>
                      <a:pt x="4" y="17"/>
                      <a:pt x="3" y="15"/>
                      <a:pt x="3" y="13"/>
                    </a:cubicBezTo>
                    <a:cubicBezTo>
                      <a:pt x="3" y="11"/>
                      <a:pt x="5" y="9"/>
                      <a:pt x="6" y="9"/>
                    </a:cubicBezTo>
                    <a:cubicBezTo>
                      <a:pt x="9" y="9"/>
                      <a:pt x="10" y="11"/>
                      <a:pt x="10" y="13"/>
                    </a:cubicBezTo>
                    <a:cubicBezTo>
                      <a:pt x="10" y="16"/>
                      <a:pt x="9" y="17"/>
                      <a:pt x="7" y="17"/>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7" name="Freeform 12"/>
              <p:cNvSpPr>
                <a:spLocks noEditPoints="1"/>
              </p:cNvSpPr>
              <p:nvPr/>
            </p:nvSpPr>
            <p:spPr bwMode="auto">
              <a:xfrm>
                <a:off x="6821804" y="4497797"/>
                <a:ext cx="19367" cy="22706"/>
              </a:xfrm>
              <a:custGeom>
                <a:avLst/>
                <a:gdLst>
                  <a:gd name="T0" fmla="*/ 3 w 12"/>
                  <a:gd name="T1" fmla="*/ 8 h 14"/>
                  <a:gd name="T2" fmla="*/ 10 w 12"/>
                  <a:gd name="T3" fmla="*/ 8 h 14"/>
                  <a:gd name="T4" fmla="*/ 12 w 12"/>
                  <a:gd name="T5" fmla="*/ 6 h 14"/>
                  <a:gd name="T6" fmla="*/ 5 w 12"/>
                  <a:gd name="T7" fmla="*/ 1 h 14"/>
                  <a:gd name="T8" fmla="*/ 0 w 12"/>
                  <a:gd name="T9" fmla="*/ 7 h 14"/>
                  <a:gd name="T10" fmla="*/ 4 w 12"/>
                  <a:gd name="T11" fmla="*/ 13 h 14"/>
                  <a:gd name="T12" fmla="*/ 10 w 12"/>
                  <a:gd name="T13" fmla="*/ 12 h 14"/>
                  <a:gd name="T14" fmla="*/ 11 w 12"/>
                  <a:gd name="T15" fmla="*/ 10 h 14"/>
                  <a:gd name="T16" fmla="*/ 9 w 12"/>
                  <a:gd name="T17" fmla="*/ 10 h 14"/>
                  <a:gd name="T18" fmla="*/ 3 w 12"/>
                  <a:gd name="T19" fmla="*/ 9 h 14"/>
                  <a:gd name="T20" fmla="*/ 3 w 12"/>
                  <a:gd name="T21" fmla="*/ 8 h 14"/>
                  <a:gd name="T22" fmla="*/ 2 w 12"/>
                  <a:gd name="T23" fmla="*/ 5 h 14"/>
                  <a:gd name="T24" fmla="*/ 6 w 12"/>
                  <a:gd name="T25" fmla="*/ 3 h 14"/>
                  <a:gd name="T26" fmla="*/ 9 w 12"/>
                  <a:gd name="T27" fmla="*/ 5 h 14"/>
                  <a:gd name="T28" fmla="*/ 9 w 12"/>
                  <a:gd name="T29" fmla="*/ 6 h 14"/>
                  <a:gd name="T30" fmla="*/ 6 w 12"/>
                  <a:gd name="T31" fmla="*/ 6 h 14"/>
                  <a:gd name="T32" fmla="*/ 3 w 12"/>
                  <a:gd name="T33" fmla="*/ 6 h 14"/>
                  <a:gd name="T34" fmla="*/ 2 w 12"/>
                  <a:gd name="T35"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4">
                    <a:moveTo>
                      <a:pt x="3" y="8"/>
                    </a:moveTo>
                    <a:cubicBezTo>
                      <a:pt x="5" y="8"/>
                      <a:pt x="8" y="8"/>
                      <a:pt x="10" y="8"/>
                    </a:cubicBezTo>
                    <a:cubicBezTo>
                      <a:pt x="12" y="8"/>
                      <a:pt x="12" y="8"/>
                      <a:pt x="12" y="6"/>
                    </a:cubicBezTo>
                    <a:cubicBezTo>
                      <a:pt x="11" y="3"/>
                      <a:pt x="8" y="0"/>
                      <a:pt x="5" y="1"/>
                    </a:cubicBezTo>
                    <a:cubicBezTo>
                      <a:pt x="2" y="1"/>
                      <a:pt x="0" y="4"/>
                      <a:pt x="0" y="7"/>
                    </a:cubicBezTo>
                    <a:cubicBezTo>
                      <a:pt x="0" y="10"/>
                      <a:pt x="1" y="12"/>
                      <a:pt x="4" y="13"/>
                    </a:cubicBezTo>
                    <a:cubicBezTo>
                      <a:pt x="6" y="14"/>
                      <a:pt x="9" y="13"/>
                      <a:pt x="10" y="12"/>
                    </a:cubicBezTo>
                    <a:cubicBezTo>
                      <a:pt x="11" y="11"/>
                      <a:pt x="12" y="10"/>
                      <a:pt x="11" y="10"/>
                    </a:cubicBezTo>
                    <a:cubicBezTo>
                      <a:pt x="10" y="9"/>
                      <a:pt x="9" y="10"/>
                      <a:pt x="9" y="10"/>
                    </a:cubicBezTo>
                    <a:cubicBezTo>
                      <a:pt x="7" y="12"/>
                      <a:pt x="4" y="12"/>
                      <a:pt x="3" y="9"/>
                    </a:cubicBezTo>
                    <a:cubicBezTo>
                      <a:pt x="2" y="9"/>
                      <a:pt x="2" y="8"/>
                      <a:pt x="3" y="8"/>
                    </a:cubicBezTo>
                    <a:close/>
                    <a:moveTo>
                      <a:pt x="2" y="5"/>
                    </a:moveTo>
                    <a:cubicBezTo>
                      <a:pt x="3" y="4"/>
                      <a:pt x="4" y="3"/>
                      <a:pt x="6" y="3"/>
                    </a:cubicBezTo>
                    <a:cubicBezTo>
                      <a:pt x="7" y="3"/>
                      <a:pt x="9" y="4"/>
                      <a:pt x="9" y="5"/>
                    </a:cubicBezTo>
                    <a:cubicBezTo>
                      <a:pt x="9" y="6"/>
                      <a:pt x="9" y="6"/>
                      <a:pt x="9" y="6"/>
                    </a:cubicBezTo>
                    <a:cubicBezTo>
                      <a:pt x="8" y="6"/>
                      <a:pt x="7" y="6"/>
                      <a:pt x="6" y="6"/>
                    </a:cubicBezTo>
                    <a:cubicBezTo>
                      <a:pt x="5" y="6"/>
                      <a:pt x="4" y="6"/>
                      <a:pt x="3" y="6"/>
                    </a:cubicBezTo>
                    <a:cubicBezTo>
                      <a:pt x="2" y="6"/>
                      <a:pt x="2" y="6"/>
                      <a:pt x="2" y="5"/>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8" name="Freeform 13"/>
              <p:cNvSpPr>
                <a:spLocks noEditPoints="1"/>
              </p:cNvSpPr>
              <p:nvPr/>
            </p:nvSpPr>
            <p:spPr bwMode="auto">
              <a:xfrm>
                <a:off x="6843174" y="4497797"/>
                <a:ext cx="20703" cy="22706"/>
              </a:xfrm>
              <a:custGeom>
                <a:avLst/>
                <a:gdLst>
                  <a:gd name="T0" fmla="*/ 13 w 13"/>
                  <a:gd name="T1" fmla="*/ 7 h 14"/>
                  <a:gd name="T2" fmla="*/ 13 w 13"/>
                  <a:gd name="T3" fmla="*/ 2 h 14"/>
                  <a:gd name="T4" fmla="*/ 12 w 13"/>
                  <a:gd name="T5" fmla="*/ 1 h 14"/>
                  <a:gd name="T6" fmla="*/ 11 w 13"/>
                  <a:gd name="T7" fmla="*/ 1 h 14"/>
                  <a:gd name="T8" fmla="*/ 10 w 13"/>
                  <a:gd name="T9" fmla="*/ 2 h 14"/>
                  <a:gd name="T10" fmla="*/ 5 w 13"/>
                  <a:gd name="T11" fmla="*/ 1 h 14"/>
                  <a:gd name="T12" fmla="*/ 0 w 13"/>
                  <a:gd name="T13" fmla="*/ 6 h 14"/>
                  <a:gd name="T14" fmla="*/ 3 w 13"/>
                  <a:gd name="T15" fmla="*/ 12 h 14"/>
                  <a:gd name="T16" fmla="*/ 10 w 13"/>
                  <a:gd name="T17" fmla="*/ 13 h 14"/>
                  <a:gd name="T18" fmla="*/ 11 w 13"/>
                  <a:gd name="T19" fmla="*/ 13 h 14"/>
                  <a:gd name="T20" fmla="*/ 12 w 13"/>
                  <a:gd name="T21" fmla="*/ 13 h 14"/>
                  <a:gd name="T22" fmla="*/ 13 w 13"/>
                  <a:gd name="T23" fmla="*/ 12 h 14"/>
                  <a:gd name="T24" fmla="*/ 13 w 13"/>
                  <a:gd name="T25" fmla="*/ 7 h 14"/>
                  <a:gd name="T26" fmla="*/ 6 w 13"/>
                  <a:gd name="T27" fmla="*/ 11 h 14"/>
                  <a:gd name="T28" fmla="*/ 3 w 13"/>
                  <a:gd name="T29" fmla="*/ 7 h 14"/>
                  <a:gd name="T30" fmla="*/ 6 w 13"/>
                  <a:gd name="T31" fmla="*/ 3 h 14"/>
                  <a:gd name="T32" fmla="*/ 10 w 13"/>
                  <a:gd name="T33" fmla="*/ 7 h 14"/>
                  <a:gd name="T34" fmla="*/ 6 w 13"/>
                  <a:gd name="T3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4">
                    <a:moveTo>
                      <a:pt x="13" y="7"/>
                    </a:moveTo>
                    <a:cubicBezTo>
                      <a:pt x="13" y="5"/>
                      <a:pt x="13" y="4"/>
                      <a:pt x="13" y="2"/>
                    </a:cubicBezTo>
                    <a:cubicBezTo>
                      <a:pt x="13" y="2"/>
                      <a:pt x="13" y="1"/>
                      <a:pt x="12" y="1"/>
                    </a:cubicBezTo>
                    <a:cubicBezTo>
                      <a:pt x="11" y="1"/>
                      <a:pt x="11" y="1"/>
                      <a:pt x="11" y="1"/>
                    </a:cubicBezTo>
                    <a:cubicBezTo>
                      <a:pt x="10" y="2"/>
                      <a:pt x="10" y="2"/>
                      <a:pt x="10" y="2"/>
                    </a:cubicBezTo>
                    <a:cubicBezTo>
                      <a:pt x="8" y="1"/>
                      <a:pt x="7" y="0"/>
                      <a:pt x="5" y="1"/>
                    </a:cubicBezTo>
                    <a:cubicBezTo>
                      <a:pt x="2" y="1"/>
                      <a:pt x="1" y="3"/>
                      <a:pt x="0" y="6"/>
                    </a:cubicBezTo>
                    <a:cubicBezTo>
                      <a:pt x="0" y="9"/>
                      <a:pt x="1" y="11"/>
                      <a:pt x="3" y="12"/>
                    </a:cubicBezTo>
                    <a:cubicBezTo>
                      <a:pt x="5" y="14"/>
                      <a:pt x="7" y="14"/>
                      <a:pt x="10" y="13"/>
                    </a:cubicBezTo>
                    <a:cubicBezTo>
                      <a:pt x="10" y="12"/>
                      <a:pt x="10" y="12"/>
                      <a:pt x="11" y="13"/>
                    </a:cubicBezTo>
                    <a:cubicBezTo>
                      <a:pt x="11" y="13"/>
                      <a:pt x="11" y="13"/>
                      <a:pt x="12" y="13"/>
                    </a:cubicBezTo>
                    <a:cubicBezTo>
                      <a:pt x="13" y="13"/>
                      <a:pt x="13" y="12"/>
                      <a:pt x="13" y="12"/>
                    </a:cubicBezTo>
                    <a:cubicBezTo>
                      <a:pt x="13" y="10"/>
                      <a:pt x="13" y="9"/>
                      <a:pt x="13" y="7"/>
                    </a:cubicBezTo>
                    <a:close/>
                    <a:moveTo>
                      <a:pt x="6" y="11"/>
                    </a:moveTo>
                    <a:cubicBezTo>
                      <a:pt x="4" y="11"/>
                      <a:pt x="3" y="9"/>
                      <a:pt x="3" y="7"/>
                    </a:cubicBezTo>
                    <a:cubicBezTo>
                      <a:pt x="3" y="5"/>
                      <a:pt x="4" y="3"/>
                      <a:pt x="6" y="3"/>
                    </a:cubicBezTo>
                    <a:cubicBezTo>
                      <a:pt x="9" y="3"/>
                      <a:pt x="10" y="5"/>
                      <a:pt x="10" y="7"/>
                    </a:cubicBezTo>
                    <a:cubicBezTo>
                      <a:pt x="10" y="10"/>
                      <a:pt x="9" y="11"/>
                      <a:pt x="6" y="11"/>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9" name="Freeform 14"/>
              <p:cNvSpPr>
                <a:spLocks noEditPoints="1"/>
              </p:cNvSpPr>
              <p:nvPr/>
            </p:nvSpPr>
            <p:spPr bwMode="auto">
              <a:xfrm>
                <a:off x="6739663" y="4499800"/>
                <a:ext cx="20703" cy="20703"/>
              </a:xfrm>
              <a:custGeom>
                <a:avLst/>
                <a:gdLst>
                  <a:gd name="T0" fmla="*/ 7 w 13"/>
                  <a:gd name="T1" fmla="*/ 0 h 13"/>
                  <a:gd name="T2" fmla="*/ 0 w 13"/>
                  <a:gd name="T3" fmla="*/ 6 h 13"/>
                  <a:gd name="T4" fmla="*/ 7 w 13"/>
                  <a:gd name="T5" fmla="*/ 13 h 13"/>
                  <a:gd name="T6" fmla="*/ 13 w 13"/>
                  <a:gd name="T7" fmla="*/ 6 h 13"/>
                  <a:gd name="T8" fmla="*/ 7 w 13"/>
                  <a:gd name="T9" fmla="*/ 0 h 13"/>
                  <a:gd name="T10" fmla="*/ 7 w 13"/>
                  <a:gd name="T11" fmla="*/ 10 h 13"/>
                  <a:gd name="T12" fmla="*/ 3 w 13"/>
                  <a:gd name="T13" fmla="*/ 6 h 13"/>
                  <a:gd name="T14" fmla="*/ 7 w 13"/>
                  <a:gd name="T15" fmla="*/ 2 h 13"/>
                  <a:gd name="T16" fmla="*/ 10 w 13"/>
                  <a:gd name="T17" fmla="*/ 6 h 13"/>
                  <a:gd name="T18" fmla="*/ 7 w 13"/>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7" y="0"/>
                    </a:moveTo>
                    <a:cubicBezTo>
                      <a:pt x="3" y="0"/>
                      <a:pt x="1" y="2"/>
                      <a:pt x="0" y="6"/>
                    </a:cubicBezTo>
                    <a:cubicBezTo>
                      <a:pt x="0" y="10"/>
                      <a:pt x="3" y="13"/>
                      <a:pt x="7" y="13"/>
                    </a:cubicBezTo>
                    <a:cubicBezTo>
                      <a:pt x="10" y="13"/>
                      <a:pt x="13" y="10"/>
                      <a:pt x="13" y="6"/>
                    </a:cubicBezTo>
                    <a:cubicBezTo>
                      <a:pt x="13" y="2"/>
                      <a:pt x="10" y="0"/>
                      <a:pt x="7" y="0"/>
                    </a:cubicBezTo>
                    <a:close/>
                    <a:moveTo>
                      <a:pt x="7" y="10"/>
                    </a:moveTo>
                    <a:cubicBezTo>
                      <a:pt x="4" y="10"/>
                      <a:pt x="3" y="8"/>
                      <a:pt x="3" y="6"/>
                    </a:cubicBezTo>
                    <a:cubicBezTo>
                      <a:pt x="3" y="4"/>
                      <a:pt x="5" y="2"/>
                      <a:pt x="7" y="2"/>
                    </a:cubicBezTo>
                    <a:cubicBezTo>
                      <a:pt x="9" y="2"/>
                      <a:pt x="10" y="4"/>
                      <a:pt x="10" y="6"/>
                    </a:cubicBezTo>
                    <a:cubicBezTo>
                      <a:pt x="10" y="8"/>
                      <a:pt x="9" y="10"/>
                      <a:pt x="7" y="10"/>
                    </a:cubicBezTo>
                    <a:close/>
                  </a:path>
                </a:pathLst>
              </a:custGeom>
              <a:solidFill>
                <a:schemeClr val="accent1">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20" name="Freeform 15"/>
              <p:cNvSpPr>
                <a:spLocks/>
              </p:cNvSpPr>
              <p:nvPr/>
            </p:nvSpPr>
            <p:spPr bwMode="auto">
              <a:xfrm>
                <a:off x="6721631" y="4306800"/>
                <a:ext cx="174301" cy="173633"/>
              </a:xfrm>
              <a:custGeom>
                <a:avLst/>
                <a:gdLst>
                  <a:gd name="T0" fmla="*/ 0 w 108"/>
                  <a:gd name="T1" fmla="*/ 53 h 107"/>
                  <a:gd name="T2" fmla="*/ 54 w 108"/>
                  <a:gd name="T3" fmla="*/ 0 h 107"/>
                  <a:gd name="T4" fmla="*/ 108 w 108"/>
                  <a:gd name="T5" fmla="*/ 53 h 107"/>
                  <a:gd name="T6" fmla="*/ 54 w 108"/>
                  <a:gd name="T7" fmla="*/ 107 h 107"/>
                  <a:gd name="T8" fmla="*/ 0 w 108"/>
                  <a:gd name="T9" fmla="*/ 53 h 107"/>
                </a:gdLst>
                <a:ahLst/>
                <a:cxnLst>
                  <a:cxn ang="0">
                    <a:pos x="T0" y="T1"/>
                  </a:cxn>
                  <a:cxn ang="0">
                    <a:pos x="T2" y="T3"/>
                  </a:cxn>
                  <a:cxn ang="0">
                    <a:pos x="T4" y="T5"/>
                  </a:cxn>
                  <a:cxn ang="0">
                    <a:pos x="T6" y="T7"/>
                  </a:cxn>
                  <a:cxn ang="0">
                    <a:pos x="T8" y="T9"/>
                  </a:cxn>
                </a:cxnLst>
                <a:rect l="0" t="0" r="r" b="b"/>
                <a:pathLst>
                  <a:path w="108" h="107">
                    <a:moveTo>
                      <a:pt x="0" y="53"/>
                    </a:moveTo>
                    <a:cubicBezTo>
                      <a:pt x="0" y="23"/>
                      <a:pt x="24" y="0"/>
                      <a:pt x="54" y="0"/>
                    </a:cubicBezTo>
                    <a:cubicBezTo>
                      <a:pt x="84" y="0"/>
                      <a:pt x="108" y="24"/>
                      <a:pt x="108" y="53"/>
                    </a:cubicBezTo>
                    <a:cubicBezTo>
                      <a:pt x="108" y="83"/>
                      <a:pt x="83" y="107"/>
                      <a:pt x="54" y="107"/>
                    </a:cubicBezTo>
                    <a:cubicBezTo>
                      <a:pt x="24" y="107"/>
                      <a:pt x="0" y="83"/>
                      <a:pt x="0" y="53"/>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21" name="Freeform 16"/>
              <p:cNvSpPr>
                <a:spLocks/>
              </p:cNvSpPr>
              <p:nvPr/>
            </p:nvSpPr>
            <p:spPr bwMode="auto">
              <a:xfrm>
                <a:off x="6743002" y="4354215"/>
                <a:ext cx="130893" cy="70789"/>
              </a:xfrm>
              <a:custGeom>
                <a:avLst/>
                <a:gdLst>
                  <a:gd name="T0" fmla="*/ 39 w 81"/>
                  <a:gd name="T1" fmla="*/ 44 h 44"/>
                  <a:gd name="T2" fmla="*/ 12 w 81"/>
                  <a:gd name="T3" fmla="*/ 44 h 44"/>
                  <a:gd name="T4" fmla="*/ 1 w 81"/>
                  <a:gd name="T5" fmla="*/ 35 h 44"/>
                  <a:gd name="T6" fmla="*/ 11 w 81"/>
                  <a:gd name="T7" fmla="*/ 23 h 44"/>
                  <a:gd name="T8" fmla="*/ 12 w 81"/>
                  <a:gd name="T9" fmla="*/ 21 h 44"/>
                  <a:gd name="T10" fmla="*/ 31 w 81"/>
                  <a:gd name="T11" fmla="*/ 9 h 44"/>
                  <a:gd name="T12" fmla="*/ 32 w 81"/>
                  <a:gd name="T13" fmla="*/ 9 h 44"/>
                  <a:gd name="T14" fmla="*/ 51 w 81"/>
                  <a:gd name="T15" fmla="*/ 1 h 44"/>
                  <a:gd name="T16" fmla="*/ 66 w 81"/>
                  <a:gd name="T17" fmla="*/ 16 h 44"/>
                  <a:gd name="T18" fmla="*/ 67 w 81"/>
                  <a:gd name="T19" fmla="*/ 17 h 44"/>
                  <a:gd name="T20" fmla="*/ 81 w 81"/>
                  <a:gd name="T21" fmla="*/ 31 h 44"/>
                  <a:gd name="T22" fmla="*/ 67 w 81"/>
                  <a:gd name="T23" fmla="*/ 44 h 44"/>
                  <a:gd name="T24" fmla="*/ 39 w 81"/>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44">
                    <a:moveTo>
                      <a:pt x="39" y="44"/>
                    </a:moveTo>
                    <a:cubicBezTo>
                      <a:pt x="30" y="44"/>
                      <a:pt x="21" y="44"/>
                      <a:pt x="12" y="44"/>
                    </a:cubicBezTo>
                    <a:cubicBezTo>
                      <a:pt x="6" y="44"/>
                      <a:pt x="1" y="40"/>
                      <a:pt x="1" y="35"/>
                    </a:cubicBezTo>
                    <a:cubicBezTo>
                      <a:pt x="0" y="29"/>
                      <a:pt x="4" y="23"/>
                      <a:pt x="11" y="23"/>
                    </a:cubicBezTo>
                    <a:cubicBezTo>
                      <a:pt x="12" y="22"/>
                      <a:pt x="12" y="22"/>
                      <a:pt x="12" y="21"/>
                    </a:cubicBezTo>
                    <a:cubicBezTo>
                      <a:pt x="14" y="13"/>
                      <a:pt x="22" y="7"/>
                      <a:pt x="31" y="9"/>
                    </a:cubicBezTo>
                    <a:cubicBezTo>
                      <a:pt x="31" y="9"/>
                      <a:pt x="32" y="9"/>
                      <a:pt x="32" y="9"/>
                    </a:cubicBezTo>
                    <a:cubicBezTo>
                      <a:pt x="37" y="2"/>
                      <a:pt x="44" y="0"/>
                      <a:pt x="51" y="1"/>
                    </a:cubicBezTo>
                    <a:cubicBezTo>
                      <a:pt x="59" y="3"/>
                      <a:pt x="64" y="8"/>
                      <a:pt x="66" y="16"/>
                    </a:cubicBezTo>
                    <a:cubicBezTo>
                      <a:pt x="66" y="17"/>
                      <a:pt x="66" y="17"/>
                      <a:pt x="67" y="17"/>
                    </a:cubicBezTo>
                    <a:cubicBezTo>
                      <a:pt x="75" y="17"/>
                      <a:pt x="81" y="23"/>
                      <a:pt x="81" y="31"/>
                    </a:cubicBezTo>
                    <a:cubicBezTo>
                      <a:pt x="81" y="38"/>
                      <a:pt x="75" y="44"/>
                      <a:pt x="67" y="44"/>
                    </a:cubicBezTo>
                    <a:cubicBezTo>
                      <a:pt x="58" y="44"/>
                      <a:pt x="48" y="44"/>
                      <a:pt x="39" y="44"/>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22" name="Freeform 17"/>
              <p:cNvSpPr>
                <a:spLocks/>
              </p:cNvSpPr>
              <p:nvPr/>
            </p:nvSpPr>
            <p:spPr bwMode="auto">
              <a:xfrm>
                <a:off x="6779732" y="4382932"/>
                <a:ext cx="58100" cy="27381"/>
              </a:xfrm>
              <a:custGeom>
                <a:avLst/>
                <a:gdLst>
                  <a:gd name="T0" fmla="*/ 8 w 36"/>
                  <a:gd name="T1" fmla="*/ 1 h 17"/>
                  <a:gd name="T2" fmla="*/ 14 w 36"/>
                  <a:gd name="T3" fmla="*/ 3 h 17"/>
                  <a:gd name="T4" fmla="*/ 17 w 36"/>
                  <a:gd name="T5" fmla="*/ 6 h 17"/>
                  <a:gd name="T6" fmla="*/ 19 w 36"/>
                  <a:gd name="T7" fmla="*/ 6 h 17"/>
                  <a:gd name="T8" fmla="*/ 23 w 36"/>
                  <a:gd name="T9" fmla="*/ 2 h 17"/>
                  <a:gd name="T10" fmla="*/ 33 w 36"/>
                  <a:gd name="T11" fmla="*/ 4 h 17"/>
                  <a:gd name="T12" fmla="*/ 33 w 36"/>
                  <a:gd name="T13" fmla="*/ 13 h 17"/>
                  <a:gd name="T14" fmla="*/ 23 w 36"/>
                  <a:gd name="T15" fmla="*/ 16 h 17"/>
                  <a:gd name="T16" fmla="*/ 19 w 36"/>
                  <a:gd name="T17" fmla="*/ 12 h 17"/>
                  <a:gd name="T18" fmla="*/ 17 w 36"/>
                  <a:gd name="T19" fmla="*/ 12 h 17"/>
                  <a:gd name="T20" fmla="*/ 13 w 36"/>
                  <a:gd name="T21" fmla="*/ 15 h 17"/>
                  <a:gd name="T22" fmla="*/ 9 w 36"/>
                  <a:gd name="T23" fmla="*/ 16 h 17"/>
                  <a:gd name="T24" fmla="*/ 0 w 36"/>
                  <a:gd name="T25" fmla="*/ 9 h 17"/>
                  <a:gd name="T26" fmla="*/ 8 w 36"/>
                  <a:gd name="T2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7">
                    <a:moveTo>
                      <a:pt x="8" y="1"/>
                    </a:moveTo>
                    <a:cubicBezTo>
                      <a:pt x="11" y="1"/>
                      <a:pt x="13" y="2"/>
                      <a:pt x="14" y="3"/>
                    </a:cubicBezTo>
                    <a:cubicBezTo>
                      <a:pt x="15" y="4"/>
                      <a:pt x="16" y="5"/>
                      <a:pt x="17" y="6"/>
                    </a:cubicBezTo>
                    <a:cubicBezTo>
                      <a:pt x="17" y="6"/>
                      <a:pt x="18" y="7"/>
                      <a:pt x="19" y="6"/>
                    </a:cubicBezTo>
                    <a:cubicBezTo>
                      <a:pt x="20" y="4"/>
                      <a:pt x="21" y="3"/>
                      <a:pt x="23" y="2"/>
                    </a:cubicBezTo>
                    <a:cubicBezTo>
                      <a:pt x="26" y="0"/>
                      <a:pt x="31" y="1"/>
                      <a:pt x="33" y="4"/>
                    </a:cubicBezTo>
                    <a:cubicBezTo>
                      <a:pt x="36" y="6"/>
                      <a:pt x="36" y="11"/>
                      <a:pt x="33" y="13"/>
                    </a:cubicBezTo>
                    <a:cubicBezTo>
                      <a:pt x="31" y="16"/>
                      <a:pt x="27" y="17"/>
                      <a:pt x="23" y="16"/>
                    </a:cubicBezTo>
                    <a:cubicBezTo>
                      <a:pt x="22" y="15"/>
                      <a:pt x="20" y="13"/>
                      <a:pt x="19" y="12"/>
                    </a:cubicBezTo>
                    <a:cubicBezTo>
                      <a:pt x="18" y="11"/>
                      <a:pt x="18" y="11"/>
                      <a:pt x="17" y="12"/>
                    </a:cubicBezTo>
                    <a:cubicBezTo>
                      <a:pt x="16" y="13"/>
                      <a:pt x="14" y="14"/>
                      <a:pt x="13" y="15"/>
                    </a:cubicBezTo>
                    <a:cubicBezTo>
                      <a:pt x="12" y="16"/>
                      <a:pt x="11" y="16"/>
                      <a:pt x="9" y="16"/>
                    </a:cubicBezTo>
                    <a:cubicBezTo>
                      <a:pt x="4" y="17"/>
                      <a:pt x="1" y="14"/>
                      <a:pt x="0" y="9"/>
                    </a:cubicBezTo>
                    <a:cubicBezTo>
                      <a:pt x="0" y="5"/>
                      <a:pt x="4" y="1"/>
                      <a:pt x="8" y="1"/>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23" name="Freeform 18"/>
              <p:cNvSpPr>
                <a:spLocks/>
              </p:cNvSpPr>
              <p:nvPr/>
            </p:nvSpPr>
            <p:spPr bwMode="auto">
              <a:xfrm>
                <a:off x="6785074" y="4389610"/>
                <a:ext cx="20703" cy="16028"/>
              </a:xfrm>
              <a:custGeom>
                <a:avLst/>
                <a:gdLst>
                  <a:gd name="T0" fmla="*/ 5 w 13"/>
                  <a:gd name="T1" fmla="*/ 0 h 10"/>
                  <a:gd name="T2" fmla="*/ 9 w 13"/>
                  <a:gd name="T3" fmla="*/ 1 h 10"/>
                  <a:gd name="T4" fmla="*/ 12 w 13"/>
                  <a:gd name="T5" fmla="*/ 4 h 10"/>
                  <a:gd name="T6" fmla="*/ 12 w 13"/>
                  <a:gd name="T7" fmla="*/ 5 h 10"/>
                  <a:gd name="T8" fmla="*/ 6 w 13"/>
                  <a:gd name="T9" fmla="*/ 9 h 10"/>
                  <a:gd name="T10" fmla="*/ 1 w 13"/>
                  <a:gd name="T11" fmla="*/ 7 h 10"/>
                  <a:gd name="T12" fmla="*/ 3 w 13"/>
                  <a:gd name="T13" fmla="*/ 1 h 10"/>
                  <a:gd name="T14" fmla="*/ 5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5" y="0"/>
                    </a:moveTo>
                    <a:cubicBezTo>
                      <a:pt x="7" y="0"/>
                      <a:pt x="8" y="1"/>
                      <a:pt x="9" y="1"/>
                    </a:cubicBezTo>
                    <a:cubicBezTo>
                      <a:pt x="10" y="2"/>
                      <a:pt x="11" y="3"/>
                      <a:pt x="12" y="4"/>
                    </a:cubicBezTo>
                    <a:cubicBezTo>
                      <a:pt x="12" y="5"/>
                      <a:pt x="13" y="5"/>
                      <a:pt x="12" y="5"/>
                    </a:cubicBezTo>
                    <a:cubicBezTo>
                      <a:pt x="11" y="7"/>
                      <a:pt x="9" y="9"/>
                      <a:pt x="6" y="9"/>
                    </a:cubicBezTo>
                    <a:cubicBezTo>
                      <a:pt x="4" y="10"/>
                      <a:pt x="2" y="9"/>
                      <a:pt x="1" y="7"/>
                    </a:cubicBezTo>
                    <a:cubicBezTo>
                      <a:pt x="0" y="4"/>
                      <a:pt x="1" y="2"/>
                      <a:pt x="3" y="1"/>
                    </a:cubicBezTo>
                    <a:cubicBezTo>
                      <a:pt x="4" y="0"/>
                      <a:pt x="4" y="0"/>
                      <a:pt x="5" y="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24" name="Freeform 19"/>
              <p:cNvSpPr>
                <a:spLocks/>
              </p:cNvSpPr>
              <p:nvPr/>
            </p:nvSpPr>
            <p:spPr bwMode="auto">
              <a:xfrm>
                <a:off x="6812455" y="4389610"/>
                <a:ext cx="19367" cy="14692"/>
              </a:xfrm>
              <a:custGeom>
                <a:avLst/>
                <a:gdLst>
                  <a:gd name="T0" fmla="*/ 7 w 12"/>
                  <a:gd name="T1" fmla="*/ 9 h 9"/>
                  <a:gd name="T2" fmla="*/ 3 w 12"/>
                  <a:gd name="T3" fmla="*/ 7 h 9"/>
                  <a:gd name="T4" fmla="*/ 3 w 12"/>
                  <a:gd name="T5" fmla="*/ 2 h 9"/>
                  <a:gd name="T6" fmla="*/ 7 w 12"/>
                  <a:gd name="T7" fmla="*/ 0 h 9"/>
                  <a:gd name="T8" fmla="*/ 12 w 12"/>
                  <a:gd name="T9" fmla="*/ 5 h 9"/>
                  <a:gd name="T10" fmla="*/ 7 w 12"/>
                  <a:gd name="T11" fmla="*/ 9 h 9"/>
                </a:gdLst>
                <a:ahLst/>
                <a:cxnLst>
                  <a:cxn ang="0">
                    <a:pos x="T0" y="T1"/>
                  </a:cxn>
                  <a:cxn ang="0">
                    <a:pos x="T2" y="T3"/>
                  </a:cxn>
                  <a:cxn ang="0">
                    <a:pos x="T4" y="T5"/>
                  </a:cxn>
                  <a:cxn ang="0">
                    <a:pos x="T6" y="T7"/>
                  </a:cxn>
                  <a:cxn ang="0">
                    <a:pos x="T8" y="T9"/>
                  </a:cxn>
                  <a:cxn ang="0">
                    <a:pos x="T10" y="T11"/>
                  </a:cxn>
                </a:cxnLst>
                <a:rect l="0" t="0" r="r" b="b"/>
                <a:pathLst>
                  <a:path w="12" h="9">
                    <a:moveTo>
                      <a:pt x="7" y="9"/>
                    </a:moveTo>
                    <a:cubicBezTo>
                      <a:pt x="5" y="9"/>
                      <a:pt x="4" y="8"/>
                      <a:pt x="3" y="7"/>
                    </a:cubicBezTo>
                    <a:cubicBezTo>
                      <a:pt x="0" y="5"/>
                      <a:pt x="0" y="5"/>
                      <a:pt x="3" y="2"/>
                    </a:cubicBezTo>
                    <a:cubicBezTo>
                      <a:pt x="4" y="1"/>
                      <a:pt x="5" y="0"/>
                      <a:pt x="7" y="0"/>
                    </a:cubicBezTo>
                    <a:cubicBezTo>
                      <a:pt x="10" y="0"/>
                      <a:pt x="12" y="2"/>
                      <a:pt x="12" y="5"/>
                    </a:cubicBezTo>
                    <a:cubicBezTo>
                      <a:pt x="12" y="7"/>
                      <a:pt x="10" y="9"/>
                      <a:pt x="7" y="9"/>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latin typeface="+mn-lt"/>
                </a:endParaRPr>
              </a:p>
            </p:txBody>
          </p:sp>
        </p:grpSp>
      </p:grpSp>
      <p:sp>
        <p:nvSpPr>
          <p:cNvPr id="133" name="TextBox 132"/>
          <p:cNvSpPr txBox="1"/>
          <p:nvPr/>
        </p:nvSpPr>
        <p:spPr>
          <a:xfrm>
            <a:off x="5591304" y="3015879"/>
            <a:ext cx="1471448" cy="338554"/>
          </a:xfrm>
          <a:prstGeom prst="rect">
            <a:avLst/>
          </a:prstGeom>
          <a:noFill/>
        </p:spPr>
        <p:txBody>
          <a:bodyPr wrap="square" rtlCol="0">
            <a:spAutoFit/>
          </a:bodyPr>
          <a:lstStyle/>
          <a:p>
            <a:pPr algn="ctr"/>
            <a:r>
              <a:rPr lang="en-US" sz="1600" b="1" dirty="0">
                <a:solidFill>
                  <a:schemeClr val="bg1"/>
                </a:solidFill>
                <a:latin typeface="+mn-lt"/>
                <a:ea typeface="Arial" charset="0"/>
              </a:rPr>
              <a:t>UADP 2.0</a:t>
            </a:r>
          </a:p>
        </p:txBody>
      </p:sp>
      <p:sp>
        <p:nvSpPr>
          <p:cNvPr id="138" name="TextBox 137"/>
          <p:cNvSpPr txBox="1"/>
          <p:nvPr/>
        </p:nvSpPr>
        <p:spPr>
          <a:xfrm>
            <a:off x="4390349" y="2213594"/>
            <a:ext cx="3055528" cy="338554"/>
          </a:xfrm>
          <a:prstGeom prst="rect">
            <a:avLst/>
          </a:prstGeom>
          <a:noFill/>
        </p:spPr>
        <p:txBody>
          <a:bodyPr wrap="square" rtlCol="0">
            <a:spAutoFit/>
          </a:bodyPr>
          <a:lstStyle/>
          <a:p>
            <a:r>
              <a:rPr lang="en-US" sz="1600" b="1" dirty="0">
                <a:solidFill>
                  <a:schemeClr val="bg1"/>
                </a:solidFill>
                <a:latin typeface="+mn-lt"/>
                <a:ea typeface="Arial" charset="0"/>
              </a:rPr>
              <a:t>Open Cisco IOS® XE</a:t>
            </a:r>
          </a:p>
        </p:txBody>
      </p:sp>
      <p:grpSp>
        <p:nvGrpSpPr>
          <p:cNvPr id="140" name="Group 139"/>
          <p:cNvGrpSpPr/>
          <p:nvPr/>
        </p:nvGrpSpPr>
        <p:grpSpPr>
          <a:xfrm>
            <a:off x="3824243" y="2093459"/>
            <a:ext cx="609600" cy="609600"/>
            <a:chOff x="3686175" y="1838325"/>
            <a:chExt cx="550989" cy="550989"/>
          </a:xfrm>
        </p:grpSpPr>
        <p:sp>
          <p:nvSpPr>
            <p:cNvPr id="129" name="Oval 128"/>
            <p:cNvSpPr/>
            <p:nvPr/>
          </p:nvSpPr>
          <p:spPr>
            <a:xfrm>
              <a:off x="3686175" y="1838325"/>
              <a:ext cx="550989" cy="550989"/>
            </a:xfrm>
            <a:prstGeom prst="ellipse">
              <a:avLst/>
            </a:prstGeom>
            <a:solidFill>
              <a:schemeClr val="accent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9" name="Picture 1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8444" y="1910594"/>
              <a:ext cx="406450" cy="406450"/>
            </a:xfrm>
            <a:prstGeom prst="rect">
              <a:avLst/>
            </a:prstGeom>
          </p:spPr>
        </p:pic>
      </p:grpSp>
      <p:grpSp>
        <p:nvGrpSpPr>
          <p:cNvPr id="145" name="Group 144"/>
          <p:cNvGrpSpPr/>
          <p:nvPr/>
        </p:nvGrpSpPr>
        <p:grpSpPr>
          <a:xfrm>
            <a:off x="5164300" y="2861275"/>
            <a:ext cx="609600" cy="609600"/>
            <a:chOff x="4478057" y="1838325"/>
            <a:chExt cx="550989" cy="550989"/>
          </a:xfrm>
        </p:grpSpPr>
        <p:sp>
          <p:nvSpPr>
            <p:cNvPr id="142" name="Oval 141"/>
            <p:cNvSpPr/>
            <p:nvPr/>
          </p:nvSpPr>
          <p:spPr>
            <a:xfrm>
              <a:off x="4478057" y="1838325"/>
              <a:ext cx="550989" cy="550989"/>
            </a:xfrm>
            <a:prstGeom prst="ellipse">
              <a:avLst/>
            </a:prstGeom>
            <a:solidFill>
              <a:schemeClr val="accent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4" name="Picture 143" descr="doppler.jpg"/>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607494" y="1967801"/>
              <a:ext cx="292114" cy="292037"/>
            </a:xfrm>
            <a:prstGeom prst="rect">
              <a:avLst/>
            </a:prstGeom>
            <a:noFill/>
            <a:ln>
              <a:noFill/>
            </a:ln>
          </p:spPr>
        </p:pic>
      </p:grpSp>
    </p:spTree>
    <p:extLst>
      <p:ext uri="{BB962C8B-B14F-4D97-AF65-F5344CB8AC3E}">
        <p14:creationId xmlns:p14="http://schemas.microsoft.com/office/powerpoint/2010/main" val="300249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178" name="think-cell Slide" r:id="rId5" imgW="360" imgH="360" progId="TCLayout.ActiveDocument.1">
                  <p:embed/>
                </p:oleObj>
              </mc:Choice>
              <mc:Fallback>
                <p:oleObj name="think-cell Slide" r:id="rId5" imgW="360" imgH="360" progId="TCLayout.ActiveDocument.1">
                  <p:embed/>
                  <p:pic>
                    <p:nvPicPr>
                      <p:cNvPr id="32" name="Object 3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9" name="Group 68"/>
          <p:cNvGrpSpPr/>
          <p:nvPr/>
        </p:nvGrpSpPr>
        <p:grpSpPr>
          <a:xfrm>
            <a:off x="2235087" y="2235201"/>
            <a:ext cx="7379448" cy="2965153"/>
            <a:chOff x="1146132" y="1800225"/>
            <a:chExt cx="6867032" cy="2223865"/>
          </a:xfrm>
        </p:grpSpPr>
        <p:sp>
          <p:nvSpPr>
            <p:cNvPr id="6" name="Pentagon 5"/>
            <p:cNvSpPr>
              <a:spLocks/>
            </p:cNvSpPr>
            <p:nvPr/>
          </p:nvSpPr>
          <p:spPr bwMode="auto">
            <a:xfrm rot="16200000" flipV="1">
              <a:off x="2613448" y="2743864"/>
              <a:ext cx="1118791" cy="1425263"/>
            </a:xfrm>
            <a:prstGeom prst="homePlate">
              <a:avLst>
                <a:gd name="adj" fmla="val 15595"/>
              </a:avLst>
            </a:prstGeom>
            <a:solidFill>
              <a:schemeClr val="bg2">
                <a:lumMod val="95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7" name="Rectangle 6"/>
            <p:cNvSpPr>
              <a:spLocks/>
            </p:cNvSpPr>
            <p:nvPr/>
          </p:nvSpPr>
          <p:spPr bwMode="auto">
            <a:xfrm>
              <a:off x="3879518" y="1800225"/>
              <a:ext cx="1388139" cy="2189297"/>
            </a:xfrm>
            <a:prstGeom prst="rect">
              <a:avLst/>
            </a:prstGeom>
            <a:solidFill>
              <a:schemeClr val="accent1">
                <a:lumMod val="20000"/>
                <a:lumOff val="80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8" name="Pentagon 7"/>
            <p:cNvSpPr>
              <a:spLocks/>
            </p:cNvSpPr>
            <p:nvPr/>
          </p:nvSpPr>
          <p:spPr bwMode="auto">
            <a:xfrm rot="16200000">
              <a:off x="5430347" y="2733625"/>
              <a:ext cx="1120359" cy="1445738"/>
            </a:xfrm>
            <a:prstGeom prst="homePlate">
              <a:avLst>
                <a:gd name="adj" fmla="val 20422"/>
              </a:avLst>
            </a:prstGeom>
            <a:solidFill>
              <a:schemeClr val="bg2">
                <a:lumMod val="95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9" name="Pentagon 8"/>
            <p:cNvSpPr>
              <a:spLocks/>
            </p:cNvSpPr>
            <p:nvPr/>
          </p:nvSpPr>
          <p:spPr bwMode="auto">
            <a:xfrm rot="16200000">
              <a:off x="1243776" y="2807655"/>
              <a:ext cx="1118791" cy="1314080"/>
            </a:xfrm>
            <a:prstGeom prst="homePlate">
              <a:avLst>
                <a:gd name="adj" fmla="val 15847"/>
              </a:avLst>
            </a:prstGeom>
            <a:solidFill>
              <a:schemeClr val="accent1">
                <a:lumMod val="20000"/>
                <a:lumOff val="80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0" name="Pentagon 9"/>
            <p:cNvSpPr>
              <a:spLocks/>
            </p:cNvSpPr>
            <p:nvPr/>
          </p:nvSpPr>
          <p:spPr bwMode="auto">
            <a:xfrm rot="16200000">
              <a:off x="6792415" y="2795143"/>
              <a:ext cx="1118791" cy="1322706"/>
            </a:xfrm>
            <a:prstGeom prst="homePlate">
              <a:avLst>
                <a:gd name="adj" fmla="val 19784"/>
              </a:avLst>
            </a:prstGeom>
            <a:solidFill>
              <a:schemeClr val="accent1">
                <a:lumMod val="20000"/>
                <a:lumOff val="80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grpSp>
      <p:sp>
        <p:nvSpPr>
          <p:cNvPr id="11" name="Freeform 10"/>
          <p:cNvSpPr>
            <a:spLocks/>
          </p:cNvSpPr>
          <p:nvPr/>
        </p:nvSpPr>
        <p:spPr bwMode="auto">
          <a:xfrm>
            <a:off x="-115966" y="5100181"/>
            <a:ext cx="4043313" cy="568648"/>
          </a:xfrm>
          <a:custGeom>
            <a:avLst/>
            <a:gdLst>
              <a:gd name="T0" fmla="*/ 1178 w 1892"/>
              <a:gd name="T1" fmla="*/ 0 h 286"/>
              <a:gd name="T2" fmla="*/ 0 w 1892"/>
              <a:gd name="T3" fmla="*/ 286 h 286"/>
              <a:gd name="T4" fmla="*/ 1185 w 1892"/>
              <a:gd name="T5" fmla="*/ 286 h 286"/>
              <a:gd name="T6" fmla="*/ 1892 w 1892"/>
              <a:gd name="T7" fmla="*/ 0 h 286"/>
              <a:gd name="T8" fmla="*/ 1178 w 1892"/>
              <a:gd name="T9" fmla="*/ 0 h 286"/>
            </a:gdLst>
            <a:ahLst/>
            <a:cxnLst>
              <a:cxn ang="0">
                <a:pos x="T0" y="T1"/>
              </a:cxn>
              <a:cxn ang="0">
                <a:pos x="T2" y="T3"/>
              </a:cxn>
              <a:cxn ang="0">
                <a:pos x="T4" y="T5"/>
              </a:cxn>
              <a:cxn ang="0">
                <a:pos x="T6" y="T7"/>
              </a:cxn>
              <a:cxn ang="0">
                <a:pos x="T8" y="T9"/>
              </a:cxn>
            </a:cxnLst>
            <a:rect l="0" t="0" r="r" b="b"/>
            <a:pathLst>
              <a:path w="1892" h="286">
                <a:moveTo>
                  <a:pt x="1178" y="0"/>
                </a:moveTo>
                <a:lnTo>
                  <a:pt x="0" y="286"/>
                </a:lnTo>
                <a:lnTo>
                  <a:pt x="1185" y="286"/>
                </a:lnTo>
                <a:lnTo>
                  <a:pt x="1892" y="0"/>
                </a:lnTo>
                <a:lnTo>
                  <a:pt x="1178" y="0"/>
                </a:lnTo>
                <a:close/>
              </a:path>
            </a:pathLst>
          </a:custGeom>
          <a:solidFill>
            <a:schemeClr val="accent1">
              <a:lumMod val="20000"/>
              <a:lumOff val="80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2" name="Freeform 11"/>
          <p:cNvSpPr>
            <a:spLocks/>
          </p:cNvSpPr>
          <p:nvPr/>
        </p:nvSpPr>
        <p:spPr bwMode="auto">
          <a:xfrm>
            <a:off x="2048180" y="5154262"/>
            <a:ext cx="3168361" cy="514567"/>
          </a:xfrm>
          <a:custGeom>
            <a:avLst/>
            <a:gdLst>
              <a:gd name="T0" fmla="*/ 1185 w 1421"/>
              <a:gd name="T1" fmla="*/ 286 h 286"/>
              <a:gd name="T2" fmla="*/ 1421 w 1421"/>
              <a:gd name="T3" fmla="*/ 0 h 286"/>
              <a:gd name="T4" fmla="*/ 707 w 1421"/>
              <a:gd name="T5" fmla="*/ 0 h 286"/>
              <a:gd name="T6" fmla="*/ 0 w 1421"/>
              <a:gd name="T7" fmla="*/ 286 h 286"/>
              <a:gd name="T8" fmla="*/ 1185 w 1421"/>
              <a:gd name="T9" fmla="*/ 286 h 286"/>
            </a:gdLst>
            <a:ahLst/>
            <a:cxnLst>
              <a:cxn ang="0">
                <a:pos x="T0" y="T1"/>
              </a:cxn>
              <a:cxn ang="0">
                <a:pos x="T2" y="T3"/>
              </a:cxn>
              <a:cxn ang="0">
                <a:pos x="T4" y="T5"/>
              </a:cxn>
              <a:cxn ang="0">
                <a:pos x="T6" y="T7"/>
              </a:cxn>
              <a:cxn ang="0">
                <a:pos x="T8" y="T9"/>
              </a:cxn>
            </a:cxnLst>
            <a:rect l="0" t="0" r="r" b="b"/>
            <a:pathLst>
              <a:path w="1421" h="286">
                <a:moveTo>
                  <a:pt x="1185" y="286"/>
                </a:moveTo>
                <a:lnTo>
                  <a:pt x="1421" y="0"/>
                </a:lnTo>
                <a:lnTo>
                  <a:pt x="707" y="0"/>
                </a:lnTo>
                <a:lnTo>
                  <a:pt x="0" y="286"/>
                </a:lnTo>
                <a:lnTo>
                  <a:pt x="1185" y="286"/>
                </a:lnTo>
                <a:close/>
              </a:path>
            </a:pathLst>
          </a:custGeom>
          <a:solidFill>
            <a:schemeClr val="bg2">
              <a:lumMod val="95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3" name="Freeform 12"/>
          <p:cNvSpPr>
            <a:spLocks/>
          </p:cNvSpPr>
          <p:nvPr/>
        </p:nvSpPr>
        <p:spPr bwMode="auto">
          <a:xfrm>
            <a:off x="4699302" y="5154264"/>
            <a:ext cx="2469281" cy="514565"/>
          </a:xfrm>
          <a:custGeom>
            <a:avLst/>
            <a:gdLst>
              <a:gd name="T0" fmla="*/ 950 w 1187"/>
              <a:gd name="T1" fmla="*/ 0 h 286"/>
              <a:gd name="T2" fmla="*/ 236 w 1187"/>
              <a:gd name="T3" fmla="*/ 0 h 286"/>
              <a:gd name="T4" fmla="*/ 0 w 1187"/>
              <a:gd name="T5" fmla="*/ 286 h 286"/>
              <a:gd name="T6" fmla="*/ 1187 w 1187"/>
              <a:gd name="T7" fmla="*/ 286 h 286"/>
              <a:gd name="T8" fmla="*/ 950 w 1187"/>
              <a:gd name="T9" fmla="*/ 0 h 286"/>
            </a:gdLst>
            <a:ahLst/>
            <a:cxnLst>
              <a:cxn ang="0">
                <a:pos x="T0" y="T1"/>
              </a:cxn>
              <a:cxn ang="0">
                <a:pos x="T2" y="T3"/>
              </a:cxn>
              <a:cxn ang="0">
                <a:pos x="T4" y="T5"/>
              </a:cxn>
              <a:cxn ang="0">
                <a:pos x="T6" y="T7"/>
              </a:cxn>
              <a:cxn ang="0">
                <a:pos x="T8" y="T9"/>
              </a:cxn>
            </a:cxnLst>
            <a:rect l="0" t="0" r="r" b="b"/>
            <a:pathLst>
              <a:path w="1187" h="286">
                <a:moveTo>
                  <a:pt x="950" y="0"/>
                </a:moveTo>
                <a:lnTo>
                  <a:pt x="236" y="0"/>
                </a:lnTo>
                <a:lnTo>
                  <a:pt x="0" y="286"/>
                </a:lnTo>
                <a:lnTo>
                  <a:pt x="1187" y="286"/>
                </a:lnTo>
                <a:lnTo>
                  <a:pt x="950" y="0"/>
                </a:lnTo>
                <a:close/>
              </a:path>
            </a:pathLst>
          </a:custGeom>
          <a:solidFill>
            <a:schemeClr val="accent1">
              <a:lumMod val="40000"/>
              <a:lumOff val="60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4" name="Freeform 13"/>
          <p:cNvSpPr>
            <a:spLocks/>
          </p:cNvSpPr>
          <p:nvPr/>
        </p:nvSpPr>
        <p:spPr bwMode="auto">
          <a:xfrm>
            <a:off x="6681605" y="5154264"/>
            <a:ext cx="2968087" cy="514565"/>
          </a:xfrm>
          <a:custGeom>
            <a:avLst/>
            <a:gdLst>
              <a:gd name="T0" fmla="*/ 715 w 1422"/>
              <a:gd name="T1" fmla="*/ 0 h 286"/>
              <a:gd name="T2" fmla="*/ 0 w 1422"/>
              <a:gd name="T3" fmla="*/ 0 h 286"/>
              <a:gd name="T4" fmla="*/ 237 w 1422"/>
              <a:gd name="T5" fmla="*/ 286 h 286"/>
              <a:gd name="T6" fmla="*/ 1422 w 1422"/>
              <a:gd name="T7" fmla="*/ 286 h 286"/>
              <a:gd name="T8" fmla="*/ 715 w 1422"/>
              <a:gd name="T9" fmla="*/ 0 h 286"/>
            </a:gdLst>
            <a:ahLst/>
            <a:cxnLst>
              <a:cxn ang="0">
                <a:pos x="T0" y="T1"/>
              </a:cxn>
              <a:cxn ang="0">
                <a:pos x="T2" y="T3"/>
              </a:cxn>
              <a:cxn ang="0">
                <a:pos x="T4" y="T5"/>
              </a:cxn>
              <a:cxn ang="0">
                <a:pos x="T6" y="T7"/>
              </a:cxn>
              <a:cxn ang="0">
                <a:pos x="T8" y="T9"/>
              </a:cxn>
            </a:cxnLst>
            <a:rect l="0" t="0" r="r" b="b"/>
            <a:pathLst>
              <a:path w="1422" h="286">
                <a:moveTo>
                  <a:pt x="715" y="0"/>
                </a:moveTo>
                <a:lnTo>
                  <a:pt x="0" y="0"/>
                </a:lnTo>
                <a:lnTo>
                  <a:pt x="237" y="286"/>
                </a:lnTo>
                <a:lnTo>
                  <a:pt x="1422" y="286"/>
                </a:lnTo>
                <a:lnTo>
                  <a:pt x="715" y="0"/>
                </a:lnTo>
                <a:close/>
              </a:path>
            </a:pathLst>
          </a:custGeom>
          <a:solidFill>
            <a:schemeClr val="bg2">
              <a:lumMod val="95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5" name="Freeform 14"/>
          <p:cNvSpPr>
            <a:spLocks/>
          </p:cNvSpPr>
          <p:nvPr/>
        </p:nvSpPr>
        <p:spPr bwMode="auto">
          <a:xfrm>
            <a:off x="8138792" y="5154264"/>
            <a:ext cx="4041176" cy="514565"/>
          </a:xfrm>
          <a:custGeom>
            <a:avLst/>
            <a:gdLst>
              <a:gd name="T0" fmla="*/ 714 w 1891"/>
              <a:gd name="T1" fmla="*/ 0 h 286"/>
              <a:gd name="T2" fmla="*/ 0 w 1891"/>
              <a:gd name="T3" fmla="*/ 0 h 286"/>
              <a:gd name="T4" fmla="*/ 707 w 1891"/>
              <a:gd name="T5" fmla="*/ 286 h 286"/>
              <a:gd name="T6" fmla="*/ 1891 w 1891"/>
              <a:gd name="T7" fmla="*/ 286 h 286"/>
              <a:gd name="T8" fmla="*/ 714 w 1891"/>
              <a:gd name="T9" fmla="*/ 0 h 286"/>
            </a:gdLst>
            <a:ahLst/>
            <a:cxnLst>
              <a:cxn ang="0">
                <a:pos x="T0" y="T1"/>
              </a:cxn>
              <a:cxn ang="0">
                <a:pos x="T2" y="T3"/>
              </a:cxn>
              <a:cxn ang="0">
                <a:pos x="T4" y="T5"/>
              </a:cxn>
              <a:cxn ang="0">
                <a:pos x="T6" y="T7"/>
              </a:cxn>
              <a:cxn ang="0">
                <a:pos x="T8" y="T9"/>
              </a:cxn>
            </a:cxnLst>
            <a:rect l="0" t="0" r="r" b="b"/>
            <a:pathLst>
              <a:path w="1891" h="286">
                <a:moveTo>
                  <a:pt x="714" y="0"/>
                </a:moveTo>
                <a:lnTo>
                  <a:pt x="0" y="0"/>
                </a:lnTo>
                <a:lnTo>
                  <a:pt x="707" y="286"/>
                </a:lnTo>
                <a:lnTo>
                  <a:pt x="1891" y="286"/>
                </a:lnTo>
                <a:lnTo>
                  <a:pt x="714" y="0"/>
                </a:lnTo>
                <a:close/>
              </a:path>
            </a:pathLst>
          </a:custGeom>
          <a:solidFill>
            <a:schemeClr val="accent1">
              <a:lumMod val="20000"/>
              <a:lumOff val="80000"/>
            </a:schemeClr>
          </a:solidFill>
          <a:ln w="28575">
            <a:solidFill>
              <a:schemeClr val="bg2"/>
            </a:solidFill>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2" name="Title 1"/>
          <p:cNvSpPr>
            <a:spLocks noGrp="1"/>
          </p:cNvSpPr>
          <p:nvPr>
            <p:ph type="title" idx="4294967295"/>
          </p:nvPr>
        </p:nvSpPr>
        <p:spPr>
          <a:xfrm>
            <a:off x="555620" y="216155"/>
            <a:ext cx="11126788" cy="855663"/>
          </a:xfrm>
          <a:prstGeom prst="rect">
            <a:avLst/>
          </a:prstGeom>
        </p:spPr>
        <p:txBody>
          <a:bodyPr/>
          <a:lstStyle/>
          <a:p>
            <a:r>
              <a:rPr lang="en-US" sz="4400" dirty="0">
                <a:latin typeface="+mn-lt"/>
              </a:rPr>
              <a:t>Cisco Catalyst 9000 platform transitions</a:t>
            </a:r>
          </a:p>
        </p:txBody>
      </p:sp>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9301" y="1295400"/>
            <a:ext cx="2839427" cy="1297299"/>
          </a:xfrm>
          <a:prstGeom prst="rect">
            <a:avLst/>
          </a:prstGeom>
          <a:noFill/>
          <a:ln>
            <a:noFill/>
          </a:ln>
        </p:spPr>
      </p:pic>
      <p:pic>
        <p:nvPicPr>
          <p:cNvPr id="23" name="Picture 2" descr="\\.PSF\.Mac\Volumes\16GB_FLASH\KM79307_Retouch_Comp1a copy.pn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202725" y="4621687"/>
            <a:ext cx="934803" cy="601148"/>
          </a:xfrm>
          <a:prstGeom prst="rect">
            <a:avLst/>
          </a:prstGeom>
          <a:noFill/>
          <a:ln>
            <a:noFill/>
          </a:ln>
        </p:spPr>
      </p:pic>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43190" y="4432429"/>
            <a:ext cx="1435037" cy="883131"/>
          </a:xfrm>
          <a:prstGeom prst="rect">
            <a:avLst/>
          </a:prstGeom>
          <a:noFill/>
          <a:ln>
            <a:noFill/>
          </a:ln>
        </p:spPr>
      </p:pic>
      <p:sp>
        <p:nvSpPr>
          <p:cNvPr id="45" name="Rectangle 44"/>
          <p:cNvSpPr/>
          <p:nvPr/>
        </p:nvSpPr>
        <p:spPr>
          <a:xfrm>
            <a:off x="5216540" y="2739817"/>
            <a:ext cx="1447619" cy="1077218"/>
          </a:xfrm>
          <a:prstGeom prst="rect">
            <a:avLst/>
          </a:prstGeom>
        </p:spPr>
        <p:txBody>
          <a:bodyPr wrap="square">
            <a:spAutoFit/>
          </a:bodyPr>
          <a:lstStyle/>
          <a:p>
            <a:pPr algn="ctr"/>
            <a:r>
              <a:rPr lang="en-US" sz="1600" b="1" dirty="0">
                <a:solidFill>
                  <a:schemeClr val="bg1"/>
                </a:solidFill>
                <a:latin typeface="+mn-lt"/>
                <a:ea typeface="Arial" charset="0"/>
              </a:rPr>
              <a:t>Cisco Catalyst </a:t>
            </a:r>
            <a:br>
              <a:rPr lang="en-US" sz="1600" b="1" dirty="0">
                <a:solidFill>
                  <a:schemeClr val="bg1"/>
                </a:solidFill>
                <a:latin typeface="+mn-lt"/>
                <a:ea typeface="Arial" charset="0"/>
              </a:rPr>
            </a:br>
            <a:r>
              <a:rPr lang="en-US" sz="1600" b="1" dirty="0">
                <a:solidFill>
                  <a:schemeClr val="bg1"/>
                </a:solidFill>
                <a:latin typeface="+mn-lt"/>
                <a:ea typeface="Arial" charset="0"/>
              </a:rPr>
              <a:t>9000</a:t>
            </a:r>
            <a:br>
              <a:rPr lang="en-US" sz="1600" b="1" dirty="0">
                <a:solidFill>
                  <a:schemeClr val="bg1"/>
                </a:solidFill>
                <a:latin typeface="+mn-lt"/>
                <a:ea typeface="Arial" charset="0"/>
              </a:rPr>
            </a:br>
            <a:r>
              <a:rPr lang="en-US" sz="1600" b="1" dirty="0">
                <a:solidFill>
                  <a:schemeClr val="bg1"/>
                </a:solidFill>
                <a:latin typeface="+mn-lt"/>
                <a:ea typeface="Arial" charset="0"/>
              </a:rPr>
              <a:t>switch platform</a:t>
            </a:r>
          </a:p>
        </p:txBody>
      </p:sp>
      <p:sp>
        <p:nvSpPr>
          <p:cNvPr id="49" name="Rounded Rectangle 48"/>
          <p:cNvSpPr/>
          <p:nvPr/>
        </p:nvSpPr>
        <p:spPr>
          <a:xfrm>
            <a:off x="3549896" y="2584194"/>
            <a:ext cx="1791963" cy="620881"/>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en-US" sz="1333" b="1" dirty="0">
                <a:solidFill>
                  <a:schemeClr val="tx1"/>
                </a:solidFill>
              </a:rPr>
              <a:t>Cisco Catalyst </a:t>
            </a:r>
            <a:br>
              <a:rPr lang="en-US" sz="1333" b="1" dirty="0">
                <a:solidFill>
                  <a:schemeClr val="tx1"/>
                </a:solidFill>
              </a:rPr>
            </a:br>
            <a:r>
              <a:rPr lang="en-US" sz="1333" b="1" dirty="0">
                <a:solidFill>
                  <a:schemeClr val="tx1"/>
                </a:solidFill>
              </a:rPr>
              <a:t>9400 Series</a:t>
            </a:r>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70083" y="3084394"/>
            <a:ext cx="1108144" cy="987903"/>
          </a:xfrm>
          <a:prstGeom prst="rect">
            <a:avLst/>
          </a:prstGeom>
          <a:noFill/>
          <a:ln>
            <a:noFill/>
          </a:ln>
        </p:spPr>
      </p:pic>
      <p:sp>
        <p:nvSpPr>
          <p:cNvPr id="50" name="Rounded Rectangle 49"/>
          <p:cNvSpPr/>
          <p:nvPr/>
        </p:nvSpPr>
        <p:spPr>
          <a:xfrm>
            <a:off x="1751856" y="2980710"/>
            <a:ext cx="2251688" cy="620881"/>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en-US" sz="1333" b="1" dirty="0">
                <a:solidFill>
                  <a:schemeClr val="tx1"/>
                </a:solidFill>
              </a:rPr>
              <a:t>Cisco® Catalyst® </a:t>
            </a:r>
            <a:br>
              <a:rPr lang="en-US" sz="1333" b="1" dirty="0">
                <a:solidFill>
                  <a:schemeClr val="tx1"/>
                </a:solidFill>
              </a:rPr>
            </a:br>
            <a:r>
              <a:rPr lang="en-US" sz="1333" b="1" dirty="0">
                <a:solidFill>
                  <a:schemeClr val="tx1"/>
                </a:solidFill>
              </a:rPr>
              <a:t>9300 Series</a:t>
            </a:r>
          </a:p>
        </p:txBody>
      </p:sp>
      <p:pic>
        <p:nvPicPr>
          <p:cNvPr id="51" name="Picture 5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226174" y="3420238"/>
            <a:ext cx="1421047" cy="550036"/>
          </a:xfrm>
          <a:prstGeom prst="rect">
            <a:avLst/>
          </a:prstGeom>
          <a:noFill/>
          <a:ln>
            <a:noFill/>
          </a:ln>
        </p:spPr>
      </p:pic>
      <p:sp>
        <p:nvSpPr>
          <p:cNvPr id="52" name="Rounded Rectangle 51"/>
          <p:cNvSpPr/>
          <p:nvPr/>
        </p:nvSpPr>
        <p:spPr>
          <a:xfrm>
            <a:off x="6966035" y="2980710"/>
            <a:ext cx="2407813" cy="620881"/>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en-US" sz="1333" b="1" dirty="0">
                <a:solidFill>
                  <a:schemeClr val="tx1"/>
                </a:solidFill>
              </a:rPr>
              <a:t>Cisco Catalyst </a:t>
            </a:r>
            <a:br>
              <a:rPr lang="en-US" sz="1333" b="1" dirty="0">
                <a:solidFill>
                  <a:schemeClr val="tx1"/>
                </a:solidFill>
              </a:rPr>
            </a:br>
            <a:r>
              <a:rPr lang="en-US" sz="1333" b="1" dirty="0">
                <a:solidFill>
                  <a:schemeClr val="tx1"/>
                </a:solidFill>
              </a:rPr>
              <a:t>9500 Series</a:t>
            </a:r>
          </a:p>
        </p:txBody>
      </p:sp>
      <p:sp>
        <p:nvSpPr>
          <p:cNvPr id="55" name="Rectangle 54"/>
          <p:cNvSpPr/>
          <p:nvPr/>
        </p:nvSpPr>
        <p:spPr>
          <a:xfrm>
            <a:off x="1265317" y="5248064"/>
            <a:ext cx="1568753" cy="3734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en-US" sz="1200" b="1" dirty="0">
                <a:solidFill>
                  <a:schemeClr val="tx1"/>
                </a:solidFill>
              </a:rPr>
              <a:t>Cisco Catalyst</a:t>
            </a:r>
            <a:br>
              <a:rPr lang="en-US" sz="1200" b="1" dirty="0">
                <a:solidFill>
                  <a:schemeClr val="tx1"/>
                </a:solidFill>
              </a:rPr>
            </a:br>
            <a:r>
              <a:rPr lang="en-US" sz="1200" b="1" dirty="0">
                <a:solidFill>
                  <a:schemeClr val="tx1"/>
                </a:solidFill>
              </a:rPr>
              <a:t>3850 copper</a:t>
            </a:r>
          </a:p>
        </p:txBody>
      </p:sp>
      <p:sp>
        <p:nvSpPr>
          <p:cNvPr id="56" name="Rectangle 55"/>
          <p:cNvSpPr/>
          <p:nvPr/>
        </p:nvSpPr>
        <p:spPr>
          <a:xfrm>
            <a:off x="3137529" y="5248063"/>
            <a:ext cx="1720273" cy="4145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en-US" sz="1200" b="1" dirty="0">
                <a:solidFill>
                  <a:schemeClr val="tx1"/>
                </a:solidFill>
              </a:rPr>
              <a:t>Cisco Catalyst</a:t>
            </a:r>
            <a:br>
              <a:rPr lang="en-US" sz="1200" b="1" dirty="0">
                <a:solidFill>
                  <a:schemeClr val="tx1"/>
                </a:solidFill>
              </a:rPr>
            </a:br>
            <a:r>
              <a:rPr lang="en-US" sz="1200" b="1" dirty="0">
                <a:solidFill>
                  <a:schemeClr val="tx1"/>
                </a:solidFill>
              </a:rPr>
              <a:t>4500E Series</a:t>
            </a:r>
          </a:p>
        </p:txBody>
      </p:sp>
      <p:sp>
        <p:nvSpPr>
          <p:cNvPr id="57" name="Rectangle 56"/>
          <p:cNvSpPr/>
          <p:nvPr/>
        </p:nvSpPr>
        <p:spPr>
          <a:xfrm>
            <a:off x="6838625" y="5255561"/>
            <a:ext cx="2065207" cy="4192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en-US" sz="1200" b="1" dirty="0">
                <a:solidFill>
                  <a:schemeClr val="tx1"/>
                </a:solidFill>
              </a:rPr>
              <a:t>Cisco Catalyst </a:t>
            </a:r>
            <a:br>
              <a:rPr lang="en-US" sz="1200" b="1" dirty="0">
                <a:solidFill>
                  <a:schemeClr val="tx1"/>
                </a:solidFill>
              </a:rPr>
            </a:br>
            <a:r>
              <a:rPr lang="en-US" sz="1200" b="1" dirty="0">
                <a:solidFill>
                  <a:schemeClr val="tx1"/>
                </a:solidFill>
              </a:rPr>
              <a:t>3850F/4500-X</a:t>
            </a:r>
          </a:p>
        </p:txBody>
      </p:sp>
      <p:sp>
        <p:nvSpPr>
          <p:cNvPr id="58" name="Rectangle 57"/>
          <p:cNvSpPr/>
          <p:nvPr/>
        </p:nvSpPr>
        <p:spPr>
          <a:xfrm>
            <a:off x="9189639" y="5255561"/>
            <a:ext cx="1971507" cy="4192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5344" rtlCol="0" anchor="ctr"/>
          <a:lstStyle/>
          <a:p>
            <a:pPr algn="ctr"/>
            <a:r>
              <a:rPr lang="fr-FR" sz="1200" b="1" dirty="0">
                <a:solidFill>
                  <a:schemeClr val="tx1"/>
                </a:solidFill>
              </a:rPr>
              <a:t>Cisco </a:t>
            </a:r>
            <a:r>
              <a:rPr lang="fr-FR" sz="1200" b="1" dirty="0" err="1">
                <a:solidFill>
                  <a:schemeClr val="tx1"/>
                </a:solidFill>
              </a:rPr>
              <a:t>Catalyst</a:t>
            </a:r>
            <a:r>
              <a:rPr lang="fr-FR" sz="1200" b="1" dirty="0">
                <a:solidFill>
                  <a:schemeClr val="tx1"/>
                </a:solidFill>
              </a:rPr>
              <a:t> </a:t>
            </a:r>
            <a:br>
              <a:rPr lang="fr-FR" sz="1200" b="1" dirty="0">
                <a:solidFill>
                  <a:schemeClr val="tx1"/>
                </a:solidFill>
              </a:rPr>
            </a:br>
            <a:r>
              <a:rPr lang="fr-FR" sz="1200" b="1" dirty="0">
                <a:solidFill>
                  <a:schemeClr val="tx1"/>
                </a:solidFill>
              </a:rPr>
              <a:t>6840-X/ 6880-X</a:t>
            </a:r>
          </a:p>
        </p:txBody>
      </p:sp>
      <p:sp>
        <p:nvSpPr>
          <p:cNvPr id="61" name="Richtungspfeil 65"/>
          <p:cNvSpPr/>
          <p:nvPr/>
        </p:nvSpPr>
        <p:spPr bwMode="auto">
          <a:xfrm>
            <a:off x="914785" y="5664482"/>
            <a:ext cx="3413760" cy="373463"/>
          </a:xfrm>
          <a:prstGeom prst="roundRect">
            <a:avLst>
              <a:gd name="adj" fmla="val 50000"/>
            </a:avLst>
          </a:prstGeom>
          <a:solidFill>
            <a:schemeClr val="tx2"/>
          </a:solidFill>
          <a:ln w="12700">
            <a:noFill/>
            <a:miter lim="800000"/>
            <a:headEnd/>
            <a:tailEnd/>
          </a:ln>
          <a:effectLst/>
        </p:spPr>
        <p:txBody>
          <a:bodyPr lIns="0" tIns="0" rIns="0" bIns="0" anchor="ctr" anchorCtr="0"/>
          <a:lstStyle/>
          <a:p>
            <a:pPr algn="ctr" defTabSz="914309"/>
            <a:r>
              <a:rPr lang="en-US" sz="1867" b="1" spc="80" dirty="0">
                <a:solidFill>
                  <a:schemeClr val="bg2"/>
                </a:solidFill>
                <a:latin typeface="+mn-lt"/>
                <a:ea typeface="Arial" charset="0"/>
              </a:rPr>
              <a:t>Access switching </a:t>
            </a:r>
          </a:p>
        </p:txBody>
      </p:sp>
      <p:sp>
        <p:nvSpPr>
          <p:cNvPr id="70" name="Richtungspfeil 65"/>
          <p:cNvSpPr/>
          <p:nvPr/>
        </p:nvSpPr>
        <p:spPr bwMode="auto">
          <a:xfrm>
            <a:off x="7747384" y="5664482"/>
            <a:ext cx="3413760" cy="373463"/>
          </a:xfrm>
          <a:prstGeom prst="roundRect">
            <a:avLst>
              <a:gd name="adj" fmla="val 50000"/>
            </a:avLst>
          </a:prstGeom>
          <a:solidFill>
            <a:schemeClr val="tx2"/>
          </a:solidFill>
          <a:ln w="12700">
            <a:noFill/>
            <a:miter lim="800000"/>
            <a:headEnd/>
            <a:tailEnd/>
          </a:ln>
          <a:effectLst/>
        </p:spPr>
        <p:txBody>
          <a:bodyPr lIns="0" tIns="0" rIns="0" bIns="0" anchor="ctr" anchorCtr="0"/>
          <a:lstStyle/>
          <a:p>
            <a:pPr algn="ctr">
              <a:spcBef>
                <a:spcPts val="0"/>
              </a:spcBef>
              <a:spcAft>
                <a:spcPts val="0"/>
              </a:spcAft>
            </a:pPr>
            <a:r>
              <a:rPr lang="en-US" sz="1867" spc="107" dirty="0">
                <a:solidFill>
                  <a:schemeClr val="bg2"/>
                </a:solidFill>
                <a:latin typeface="+mn-lt"/>
                <a:ea typeface="Arial" panose="020B0604020202020204" pitchFamily="34" charset="0"/>
                <a:cs typeface="Arial" panose="020B0604020202020204" pitchFamily="34" charset="0"/>
              </a:rPr>
              <a:t>Backbone switching </a:t>
            </a:r>
            <a:endParaRPr lang="en-US" sz="1867" dirty="0">
              <a:solidFill>
                <a:schemeClr val="bg2"/>
              </a:solidFill>
              <a:latin typeface="+mn-lt"/>
            </a:endParaRPr>
          </a:p>
        </p:txBody>
      </p:sp>
      <p:sp>
        <p:nvSpPr>
          <p:cNvPr id="75" name="Rectangle 74"/>
          <p:cNvSpPr/>
          <p:nvPr/>
        </p:nvSpPr>
        <p:spPr>
          <a:xfrm>
            <a:off x="7188287" y="5565141"/>
            <a:ext cx="0" cy="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Elbow Connector 76"/>
          <p:cNvCxnSpPr>
            <a:stCxn id="70" idx="1"/>
            <a:endCxn id="75" idx="2"/>
          </p:cNvCxnSpPr>
          <p:nvPr/>
        </p:nvCxnSpPr>
        <p:spPr>
          <a:xfrm rot="10800000">
            <a:off x="7188288" y="5565145"/>
            <a:ext cx="559096" cy="286071"/>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1759227" y="5565141"/>
            <a:ext cx="0" cy="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Elbow Connector 79"/>
          <p:cNvCxnSpPr>
            <a:stCxn id="70" idx="3"/>
            <a:endCxn id="79" idx="2"/>
          </p:cNvCxnSpPr>
          <p:nvPr/>
        </p:nvCxnSpPr>
        <p:spPr>
          <a:xfrm flipV="1">
            <a:off x="11161145" y="5565143"/>
            <a:ext cx="598084" cy="286071"/>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Elbow Connector 82"/>
          <p:cNvCxnSpPr/>
          <p:nvPr/>
        </p:nvCxnSpPr>
        <p:spPr>
          <a:xfrm rot="10800000">
            <a:off x="487178" y="5565145"/>
            <a:ext cx="467124" cy="286071"/>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flipV="1">
            <a:off x="4313507" y="5565143"/>
            <a:ext cx="385795" cy="286071"/>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5432" y="4601235"/>
            <a:ext cx="1267305" cy="587584"/>
          </a:xfrm>
          <a:prstGeom prst="rect">
            <a:avLst/>
          </a:prstGeom>
          <a:noFill/>
          <a:ln>
            <a:noFill/>
          </a:ln>
        </p:spPr>
      </p:pic>
      <p:grpSp>
        <p:nvGrpSpPr>
          <p:cNvPr id="40" name="Group 39"/>
          <p:cNvGrpSpPr>
            <a:grpSpLocks noChangeAspect="1"/>
          </p:cNvGrpSpPr>
          <p:nvPr/>
        </p:nvGrpSpPr>
        <p:grpSpPr>
          <a:xfrm>
            <a:off x="8294309" y="4621577"/>
            <a:ext cx="1205440" cy="484603"/>
            <a:chOff x="8425617" y="4966310"/>
            <a:chExt cx="1093937" cy="439777"/>
          </a:xfrm>
        </p:grpSpPr>
        <p:pic>
          <p:nvPicPr>
            <p:cNvPr id="41" name="Picture 4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25617" y="5173198"/>
              <a:ext cx="1093937" cy="232889"/>
            </a:xfrm>
            <a:prstGeom prst="rect">
              <a:avLst/>
            </a:prstGeom>
          </p:spPr>
        </p:pic>
        <p:pic>
          <p:nvPicPr>
            <p:cNvPr id="42" name="Picture 41"/>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7000"/>
                      </a14:imgEffect>
                    </a14:imgLayer>
                  </a14:imgProps>
                </a:ext>
                <a:ext uri="{28A0092B-C50C-407E-A947-70E740481C1C}">
                  <a14:useLocalDpi xmlns:a14="http://schemas.microsoft.com/office/drawing/2010/main"/>
                </a:ext>
              </a:extLst>
            </a:blip>
            <a:srcRect b="-1"/>
            <a:stretch/>
          </p:blipFill>
          <p:spPr>
            <a:xfrm>
              <a:off x="8425617" y="4966310"/>
              <a:ext cx="1067444" cy="222079"/>
            </a:xfrm>
            <a:prstGeom prst="rect">
              <a:avLst/>
            </a:prstGeom>
          </p:spPr>
        </p:pic>
      </p:grpSp>
      <p:pic>
        <p:nvPicPr>
          <p:cNvPr id="43" name="Picture 42"/>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24142" b="84668" l="0" r="100000">
                        <a14:foregroundMark x1="57589" y1="71739" x2="57589" y2="71739"/>
                        <a14:foregroundMark x1="53362" y1="55549" x2="53362" y2="55549"/>
                        <a14:foregroundMark x1="9445" y1="80320" x2="9445" y2="80320"/>
                        <a14:foregroundMark x1="67484" y1="35469" x2="67484" y2="35469"/>
                        <a14:foregroundMark x1="64538" y1="76030" x2="64538" y2="76030"/>
                        <a14:foregroundMark x1="74747" y1="77174" x2="74747" y2="77174"/>
                        <a14:foregroundMark x1="70272" y1="77174" x2="70272" y2="77174"/>
                        <a14:foregroundMark x1="82483" y1="78776" x2="82483" y2="78776"/>
                        <a14:foregroundMark x1="85901" y1="78776" x2="85901" y2="78776"/>
                        <a14:foregroundMark x1="67484" y1="76373" x2="67484" y2="76373"/>
                        <a14:foregroundMark x1="45964" y1="70080" x2="45964" y2="70080"/>
                        <a14:foregroundMark x1="46121" y1="63043" x2="46121" y2="63043"/>
                        <a14:foregroundMark x1="61907" y1="35069" x2="61907" y2="35069"/>
                        <a14:foregroundMark x1="77850" y1="77975" x2="77850" y2="77975"/>
                        <a14:foregroundMark x1="84034" y1="77975" x2="84034" y2="77975"/>
                        <a14:foregroundMark x1="72588" y1="77174" x2="72588" y2="77174"/>
                        <a14:foregroundMark x1="65617" y1="76773" x2="65617" y2="76773"/>
                        <a14:backgroundMark x1="46278" y1="59497" x2="46278" y2="59497"/>
                        <a14:backgroundMark x1="45964" y1="74828" x2="45964" y2="74828"/>
                      </a14:backgroundRemoval>
                    </a14:imgEffect>
                  </a14:imgLayer>
                </a14:imgProps>
              </a:ext>
              <a:ext uri="{28A0092B-C50C-407E-A947-70E740481C1C}">
                <a14:useLocalDpi xmlns:a14="http://schemas.microsoft.com/office/drawing/2010/main"/>
              </a:ext>
            </a:extLst>
          </a:blip>
          <a:srcRect t="17355" b="14182"/>
          <a:stretch/>
        </p:blipFill>
        <p:spPr>
          <a:xfrm>
            <a:off x="6861840" y="3420238"/>
            <a:ext cx="2638193" cy="709972"/>
          </a:xfrm>
          <a:prstGeom prst="rect">
            <a:avLst/>
          </a:prstGeom>
        </p:spPr>
      </p:pic>
    </p:spTree>
    <p:extLst>
      <p:ext uri="{BB962C8B-B14F-4D97-AF65-F5344CB8AC3E}">
        <p14:creationId xmlns:p14="http://schemas.microsoft.com/office/powerpoint/2010/main" val="367159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 name="Object 165"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1321" name="think-cell Slide" r:id="rId5" imgW="216" imgH="216" progId="TCLayout.ActiveDocument.1">
                  <p:embed/>
                </p:oleObj>
              </mc:Choice>
              <mc:Fallback>
                <p:oleObj name="think-cell Slide" r:id="rId5" imgW="216" imgH="216" progId="TCLayout.ActiveDocument.1">
                  <p:embed/>
                  <p:pic>
                    <p:nvPicPr>
                      <p:cNvPr id="166" name="Object 165"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idx="4294967295"/>
          </p:nvPr>
        </p:nvSpPr>
        <p:spPr>
          <a:xfrm>
            <a:off x="452849" y="133602"/>
            <a:ext cx="11126787" cy="974725"/>
          </a:xfrm>
          <a:prstGeom prst="rect">
            <a:avLst/>
          </a:prstGeom>
        </p:spPr>
        <p:txBody>
          <a:bodyPr/>
          <a:lstStyle/>
          <a:p>
            <a:r>
              <a:rPr lang="en-US" dirty="0"/>
              <a:t>What is new with the Cisco Catalyst 9300 Series</a:t>
            </a:r>
            <a:br>
              <a:rPr lang="en-US" dirty="0"/>
            </a:br>
            <a:r>
              <a:rPr lang="en-US" sz="2400" dirty="0"/>
              <a:t>New generation of fixed access</a:t>
            </a:r>
            <a:endParaRPr lang="en-US" dirty="0"/>
          </a:p>
        </p:txBody>
      </p:sp>
      <p:sp>
        <p:nvSpPr>
          <p:cNvPr id="73" name="Rounded Rectangle 72"/>
          <p:cNvSpPr/>
          <p:nvPr/>
        </p:nvSpPr>
        <p:spPr>
          <a:xfrm>
            <a:off x="516700" y="4305750"/>
            <a:ext cx="1702975" cy="633015"/>
          </a:xfrm>
          <a:prstGeom prst="roundRect">
            <a:avLst>
              <a:gd name="adj" fmla="val 50000"/>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Ins="609600" rtlCol="0" anchor="ctr"/>
          <a:lstStyle/>
          <a:p>
            <a:pPr algn="ctr"/>
            <a:r>
              <a:rPr lang="en-US" sz="1600" dirty="0">
                <a:latin typeface="+mj-lt"/>
              </a:rPr>
              <a:t>Modular</a:t>
            </a:r>
            <a:br>
              <a:rPr lang="en-US" sz="1600" dirty="0">
                <a:latin typeface="+mj-lt"/>
              </a:rPr>
            </a:br>
            <a:r>
              <a:rPr lang="en-US" sz="1600" dirty="0">
                <a:latin typeface="+mj-lt"/>
              </a:rPr>
              <a:t>fans</a:t>
            </a:r>
          </a:p>
        </p:txBody>
      </p:sp>
      <p:sp>
        <p:nvSpPr>
          <p:cNvPr id="74" name="Rounded Rectangle 73"/>
          <p:cNvSpPr/>
          <p:nvPr/>
        </p:nvSpPr>
        <p:spPr>
          <a:xfrm>
            <a:off x="1601288" y="4305750"/>
            <a:ext cx="4731468" cy="633015"/>
          </a:xfrm>
          <a:prstGeom prst="roundRect">
            <a:avLst>
              <a:gd name="adj" fmla="val 50000"/>
            </a:avLst>
          </a:prstGeom>
          <a:solidFill>
            <a:schemeClr val="tx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mj-lt"/>
              </a:rPr>
              <a:t>Modular uplinks</a:t>
            </a:r>
          </a:p>
        </p:txBody>
      </p:sp>
      <p:sp>
        <p:nvSpPr>
          <p:cNvPr id="77" name="Oval 76"/>
          <p:cNvSpPr>
            <a:spLocks noChangeAspect="1"/>
          </p:cNvSpPr>
          <p:nvPr/>
        </p:nvSpPr>
        <p:spPr>
          <a:xfrm>
            <a:off x="1601286" y="4305750"/>
            <a:ext cx="633015" cy="633015"/>
          </a:xfrm>
          <a:prstGeom prst="ellipse">
            <a:avLst/>
          </a:prstGeom>
          <a:solidFill>
            <a:schemeClr val="accent1">
              <a:lumMod val="75000"/>
            </a:schemeClr>
          </a:solidFill>
          <a:ln w="9525">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9" name="Rounded Rectangle 78"/>
          <p:cNvSpPr/>
          <p:nvPr/>
        </p:nvSpPr>
        <p:spPr>
          <a:xfrm>
            <a:off x="5699736" y="4305750"/>
            <a:ext cx="4226863" cy="648837"/>
          </a:xfrm>
          <a:prstGeom prst="roundRect">
            <a:avLst>
              <a:gd name="adj" fmla="val 50000"/>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algn="ctr"/>
            <a:r>
              <a:rPr lang="en-US" sz="1600" dirty="0">
                <a:latin typeface="+mj-lt"/>
              </a:rPr>
              <a:t>Higher-efficiency AC and </a:t>
            </a:r>
            <a:br>
              <a:rPr lang="en-US" sz="1600" dirty="0">
                <a:latin typeface="+mj-lt"/>
              </a:rPr>
            </a:br>
            <a:r>
              <a:rPr lang="en-US" sz="1600" dirty="0">
                <a:latin typeface="+mj-lt"/>
              </a:rPr>
              <a:t>DC power supplies</a:t>
            </a:r>
          </a:p>
        </p:txBody>
      </p:sp>
      <p:sp>
        <p:nvSpPr>
          <p:cNvPr id="88" name="Oval 87"/>
          <p:cNvSpPr>
            <a:spLocks noChangeAspect="1"/>
          </p:cNvSpPr>
          <p:nvPr/>
        </p:nvSpPr>
        <p:spPr>
          <a:xfrm>
            <a:off x="5699737" y="4312437"/>
            <a:ext cx="633015" cy="633015"/>
          </a:xfrm>
          <a:prstGeom prst="ellipse">
            <a:avLst/>
          </a:prstGeom>
          <a:solidFill>
            <a:schemeClr val="accent2">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91" name="Picture 9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1707" y="5154771"/>
            <a:ext cx="602608" cy="738771"/>
          </a:xfrm>
          <a:prstGeom prst="rect">
            <a:avLst/>
          </a:prstGeom>
        </p:spPr>
      </p:pic>
      <p:pic>
        <p:nvPicPr>
          <p:cNvPr id="92" name="Picture 9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80669" y="5248536"/>
            <a:ext cx="704852" cy="604699"/>
          </a:xfrm>
          <a:prstGeom prst="rect">
            <a:avLst/>
          </a:prstGeom>
        </p:spPr>
      </p:pic>
      <p:sp>
        <p:nvSpPr>
          <p:cNvPr id="98" name="TextBox 97"/>
          <p:cNvSpPr txBox="1"/>
          <p:nvPr/>
        </p:nvSpPr>
        <p:spPr>
          <a:xfrm>
            <a:off x="2166382" y="5866451"/>
            <a:ext cx="333425" cy="143565"/>
          </a:xfrm>
          <a:prstGeom prst="rect">
            <a:avLst/>
          </a:prstGeom>
          <a:noFill/>
        </p:spPr>
        <p:txBody>
          <a:bodyPr wrap="none" lIns="0" tIns="0" rIns="0" bIns="0" rtlCol="0" anchor="ctr" anchorCtr="0">
            <a:spAutoFit/>
          </a:bodyPr>
          <a:lstStyle/>
          <a:p>
            <a:pPr algn="ctr"/>
            <a:r>
              <a:rPr lang="en-US" sz="933" dirty="0">
                <a:latin typeface="+mj-lt"/>
                <a:ea typeface="Arial" charset="0"/>
              </a:rPr>
              <a:t>8x 10G</a:t>
            </a:r>
          </a:p>
        </p:txBody>
      </p:sp>
      <p:pic>
        <p:nvPicPr>
          <p:cNvPr id="93" name="Picture 9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1480000">
            <a:off x="2774916" y="5297352"/>
            <a:ext cx="703252" cy="543776"/>
          </a:xfrm>
          <a:prstGeom prst="rect">
            <a:avLst/>
          </a:prstGeom>
        </p:spPr>
      </p:pic>
      <p:sp>
        <p:nvSpPr>
          <p:cNvPr id="99" name="TextBox 98"/>
          <p:cNvSpPr txBox="1"/>
          <p:nvPr/>
        </p:nvSpPr>
        <p:spPr>
          <a:xfrm>
            <a:off x="2955020" y="5866451"/>
            <a:ext cx="343043" cy="143565"/>
          </a:xfrm>
          <a:prstGeom prst="rect">
            <a:avLst/>
          </a:prstGeom>
          <a:noFill/>
        </p:spPr>
        <p:txBody>
          <a:bodyPr wrap="none" lIns="0" tIns="0" rIns="0" bIns="0" rtlCol="0" anchor="ctr" anchorCtr="0">
            <a:spAutoFit/>
          </a:bodyPr>
          <a:lstStyle/>
          <a:p>
            <a:pPr algn="ctr"/>
            <a:r>
              <a:rPr lang="en-US" sz="933" dirty="0">
                <a:latin typeface="+mj-lt"/>
                <a:ea typeface="Arial" charset="0"/>
              </a:rPr>
              <a:t>2x 40G</a:t>
            </a:r>
          </a:p>
        </p:txBody>
      </p:sp>
      <p:pic>
        <p:nvPicPr>
          <p:cNvPr id="94" name="Picture 9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67562" y="5439571"/>
            <a:ext cx="897179" cy="413665"/>
          </a:xfrm>
          <a:prstGeom prst="rect">
            <a:avLst/>
          </a:prstGeom>
        </p:spPr>
      </p:pic>
      <p:sp>
        <p:nvSpPr>
          <p:cNvPr id="100" name="TextBox 99"/>
          <p:cNvSpPr txBox="1"/>
          <p:nvPr/>
        </p:nvSpPr>
        <p:spPr>
          <a:xfrm>
            <a:off x="3643454" y="5866451"/>
            <a:ext cx="745397" cy="143565"/>
          </a:xfrm>
          <a:prstGeom prst="rect">
            <a:avLst/>
          </a:prstGeom>
          <a:noFill/>
        </p:spPr>
        <p:txBody>
          <a:bodyPr wrap="none" lIns="0" tIns="0" rIns="0" bIns="0" rtlCol="0" anchor="ctr" anchorCtr="0">
            <a:spAutoFit/>
          </a:bodyPr>
          <a:lstStyle/>
          <a:p>
            <a:pPr algn="ctr"/>
            <a:r>
              <a:rPr lang="en-US" sz="933" dirty="0">
                <a:latin typeface="+mj-lt"/>
                <a:ea typeface="Arial" charset="0"/>
              </a:rPr>
              <a:t>4x Multigigabit</a:t>
            </a:r>
          </a:p>
        </p:txBody>
      </p:sp>
      <p:pic>
        <p:nvPicPr>
          <p:cNvPr id="96" name="Picture 9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54136" y="5377694"/>
            <a:ext cx="568580" cy="475541"/>
          </a:xfrm>
          <a:prstGeom prst="rect">
            <a:avLst/>
          </a:prstGeom>
        </p:spPr>
      </p:pic>
      <p:sp>
        <p:nvSpPr>
          <p:cNvPr id="101" name="TextBox 100"/>
          <p:cNvSpPr txBox="1"/>
          <p:nvPr/>
        </p:nvSpPr>
        <p:spPr>
          <a:xfrm>
            <a:off x="4701368" y="5866452"/>
            <a:ext cx="274113" cy="143565"/>
          </a:xfrm>
          <a:prstGeom prst="rect">
            <a:avLst/>
          </a:prstGeom>
          <a:noFill/>
        </p:spPr>
        <p:txBody>
          <a:bodyPr wrap="none" lIns="0" tIns="0" rIns="0" bIns="0" rtlCol="0" anchor="ctr" anchorCtr="0">
            <a:spAutoFit/>
          </a:bodyPr>
          <a:lstStyle/>
          <a:p>
            <a:pPr algn="ctr"/>
            <a:r>
              <a:rPr lang="en-US" sz="933" dirty="0">
                <a:latin typeface="+mj-lt"/>
                <a:ea typeface="Arial" charset="0"/>
              </a:rPr>
              <a:t>4x 1G</a:t>
            </a:r>
          </a:p>
        </p:txBody>
      </p:sp>
      <p:pic>
        <p:nvPicPr>
          <p:cNvPr id="95" name="Picture 9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21480000">
            <a:off x="5212110" y="5266856"/>
            <a:ext cx="741835" cy="573608"/>
          </a:xfrm>
          <a:prstGeom prst="rect">
            <a:avLst/>
          </a:prstGeom>
        </p:spPr>
      </p:pic>
      <p:sp>
        <p:nvSpPr>
          <p:cNvPr id="102" name="TextBox 101"/>
          <p:cNvSpPr txBox="1"/>
          <p:nvPr/>
        </p:nvSpPr>
        <p:spPr>
          <a:xfrm>
            <a:off x="5413911" y="5866451"/>
            <a:ext cx="338234" cy="143565"/>
          </a:xfrm>
          <a:prstGeom prst="rect">
            <a:avLst/>
          </a:prstGeom>
          <a:noFill/>
        </p:spPr>
        <p:txBody>
          <a:bodyPr wrap="none" lIns="0" tIns="0" rIns="0" bIns="0" rtlCol="0" anchor="ctr" anchorCtr="0">
            <a:spAutoFit/>
          </a:bodyPr>
          <a:lstStyle/>
          <a:p>
            <a:pPr algn="ctr"/>
            <a:r>
              <a:rPr lang="en-US" sz="933" dirty="0">
                <a:latin typeface="+mj-lt"/>
                <a:ea typeface="Arial" charset="0"/>
              </a:rPr>
              <a:t>2x 25G</a:t>
            </a:r>
          </a:p>
        </p:txBody>
      </p:sp>
      <p:pic>
        <p:nvPicPr>
          <p:cNvPr id="114" name="Picture 26"/>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74960" y="5120457"/>
            <a:ext cx="723839" cy="75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114"/>
          <p:cNvSpPr txBox="1"/>
          <p:nvPr/>
        </p:nvSpPr>
        <p:spPr>
          <a:xfrm>
            <a:off x="6464073" y="5867297"/>
            <a:ext cx="440825" cy="143565"/>
          </a:xfrm>
          <a:prstGeom prst="rect">
            <a:avLst/>
          </a:prstGeom>
          <a:noFill/>
        </p:spPr>
        <p:txBody>
          <a:bodyPr wrap="none" lIns="0" tIns="0" rIns="0" bIns="0" rtlCol="0" anchor="ctr" anchorCtr="0">
            <a:spAutoFit/>
          </a:bodyPr>
          <a:lstStyle/>
          <a:p>
            <a:pPr algn="ctr"/>
            <a:r>
              <a:rPr lang="en-US" sz="933" dirty="0">
                <a:latin typeface="+mj-lt"/>
                <a:ea typeface="Arial" charset="0"/>
              </a:rPr>
              <a:t>315W AC</a:t>
            </a:r>
          </a:p>
        </p:txBody>
      </p:sp>
      <p:pic>
        <p:nvPicPr>
          <p:cNvPr id="110" name="Picture 25"/>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048780" y="5080556"/>
            <a:ext cx="758427" cy="79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0"/>
          <p:cNvSpPr txBox="1"/>
          <p:nvPr/>
        </p:nvSpPr>
        <p:spPr>
          <a:xfrm>
            <a:off x="9046279" y="5867297"/>
            <a:ext cx="503343" cy="143565"/>
          </a:xfrm>
          <a:prstGeom prst="rect">
            <a:avLst/>
          </a:prstGeom>
          <a:noFill/>
        </p:spPr>
        <p:txBody>
          <a:bodyPr wrap="none" lIns="0" tIns="0" rIns="0" bIns="0" rtlCol="0" anchor="ctr" anchorCtr="0">
            <a:spAutoFit/>
          </a:bodyPr>
          <a:lstStyle/>
          <a:p>
            <a:pPr algn="ctr"/>
            <a:r>
              <a:rPr lang="en-US" sz="933" dirty="0">
                <a:latin typeface="+mj-lt"/>
                <a:ea typeface="Arial" charset="0"/>
              </a:rPr>
              <a:t>1100W AC</a:t>
            </a:r>
          </a:p>
        </p:txBody>
      </p:sp>
      <p:pic>
        <p:nvPicPr>
          <p:cNvPr id="120" name="Picture 119"/>
          <p:cNvPicPr>
            <a:picLocks noChangeAspect="1"/>
          </p:cNvPicPr>
          <p:nvPr/>
        </p:nvPicPr>
        <p:blipFill rotWithShape="1">
          <a:blip r:embed="rId15" cstate="screen">
            <a:extLst>
              <a:ext uri="{28A0092B-C50C-407E-A947-70E740481C1C}">
                <a14:useLocalDpi xmlns:a14="http://schemas.microsoft.com/office/drawing/2010/main"/>
              </a:ext>
            </a:extLst>
          </a:blip>
          <a:srcRect t="14108"/>
          <a:stretch/>
        </p:blipFill>
        <p:spPr>
          <a:xfrm>
            <a:off x="547290" y="1996843"/>
            <a:ext cx="3501400" cy="1301155"/>
          </a:xfrm>
          <a:prstGeom prst="rect">
            <a:avLst/>
          </a:prstGeom>
        </p:spPr>
      </p:pic>
      <p:graphicFrame>
        <p:nvGraphicFramePr>
          <p:cNvPr id="121" name="Table 120"/>
          <p:cNvGraphicFramePr>
            <a:graphicFrameLocks noGrp="1"/>
          </p:cNvGraphicFramePr>
          <p:nvPr>
            <p:extLst>
              <p:ext uri="{D42A27DB-BD31-4B8C-83A1-F6EECF244321}">
                <p14:modId xmlns:p14="http://schemas.microsoft.com/office/powerpoint/2010/main" val="2577761773"/>
              </p:ext>
            </p:extLst>
          </p:nvPr>
        </p:nvGraphicFramePr>
        <p:xfrm>
          <a:off x="8960262" y="1216537"/>
          <a:ext cx="2649125" cy="2986209"/>
        </p:xfrm>
        <a:graphic>
          <a:graphicData uri="http://schemas.openxmlformats.org/drawingml/2006/table">
            <a:tbl>
              <a:tblPr firstRow="1" bandRow="1">
                <a:tableStyleId>{C083E6E3-FA7D-4D7B-A595-EF9225AFEA82}</a:tableStyleId>
              </a:tblPr>
              <a:tblGrid>
                <a:gridCol w="2649125">
                  <a:extLst>
                    <a:ext uri="{9D8B030D-6E8A-4147-A177-3AD203B41FA5}">
                      <a16:colId xmlns:a16="http://schemas.microsoft.com/office/drawing/2014/main" val="20000"/>
                    </a:ext>
                  </a:extLst>
                </a:gridCol>
              </a:tblGrid>
              <a:tr h="363673">
                <a:tc>
                  <a:txBody>
                    <a:bodyPr/>
                    <a:lstStyle/>
                    <a:p>
                      <a:r>
                        <a:rPr lang="en-US" sz="1200" b="1" dirty="0">
                          <a:latin typeface="+mj-lt"/>
                          <a:ea typeface="Arial" charset="0"/>
                          <a:cs typeface="Arial" charset="0"/>
                        </a:rPr>
                        <a:t>Cisco Catalyst 9000 leadership</a:t>
                      </a:r>
                      <a:endParaRPr lang="en-US" sz="1200" b="1" dirty="0">
                        <a:latin typeface="+mj-lt"/>
                      </a:endParaRPr>
                    </a:p>
                  </a:txBody>
                  <a:tcPr marL="162560" marR="162560" marT="81280" marB="8128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UADP 2.0</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2">
                        <a:lumMod val="65000"/>
                        <a:alpha val="20000"/>
                      </a:schemeClr>
                    </a:solidFill>
                  </a:tcPr>
                </a:tc>
                <a:extLst>
                  <a:ext uri="{0D108BD9-81ED-4DB2-BD59-A6C34878D82A}">
                    <a16:rowId xmlns:a16="http://schemas.microsoft.com/office/drawing/2014/main" val="10001"/>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Cisco IOS® XE Software</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SD-Access</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accent4">
                        <a:lumMod val="40000"/>
                        <a:lumOff val="60000"/>
                        <a:alpha val="20000"/>
                      </a:schemeClr>
                    </a:solidFill>
                  </a:tcPr>
                </a:tc>
                <a:extLst>
                  <a:ext uri="{0D108BD9-81ED-4DB2-BD59-A6C34878D82A}">
                    <a16:rowId xmlns:a16="http://schemas.microsoft.com/office/drawing/2014/main" val="10003"/>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x86 CPU and containers</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Encrypted Traffic Analytics (ETA)</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accent4">
                        <a:lumMod val="40000"/>
                        <a:lumOff val="60000"/>
                        <a:alpha val="20000"/>
                      </a:schemeClr>
                    </a:solidFill>
                  </a:tcPr>
                </a:tc>
                <a:extLst>
                  <a:ext uri="{0D108BD9-81ED-4DB2-BD59-A6C34878D82A}">
                    <a16:rowId xmlns:a16="http://schemas.microsoft.com/office/drawing/2014/main" val="10005"/>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AES-256/MACsec-256</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6"/>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Trustworthy systems</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accent4">
                        <a:lumMod val="40000"/>
                        <a:lumOff val="60000"/>
                        <a:alpha val="20000"/>
                      </a:schemeClr>
                    </a:solidFill>
                  </a:tcPr>
                </a:tc>
                <a:extLst>
                  <a:ext uri="{0D108BD9-81ED-4DB2-BD59-A6C34878D82A}">
                    <a16:rowId xmlns:a16="http://schemas.microsoft.com/office/drawing/2014/main" val="10007"/>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Cisco StackWise® Virtual</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8"/>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IEEE1588 and AVB</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accent4">
                        <a:lumMod val="40000"/>
                        <a:lumOff val="60000"/>
                        <a:alpha val="20000"/>
                      </a:schemeClr>
                    </a:solidFill>
                  </a:tcPr>
                </a:tc>
                <a:extLst>
                  <a:ext uri="{0D108BD9-81ED-4DB2-BD59-A6C34878D82A}">
                    <a16:rowId xmlns:a16="http://schemas.microsoft.com/office/drawing/2014/main" val="10009"/>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NBAR2</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10"/>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Perpetual/Fast PoE</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accent4">
                        <a:lumMod val="40000"/>
                        <a:lumOff val="60000"/>
                        <a:alpha val="20000"/>
                      </a:schemeClr>
                    </a:solidFill>
                  </a:tcPr>
                </a:tc>
                <a:extLst>
                  <a:ext uri="{0D108BD9-81ED-4DB2-BD59-A6C34878D82A}">
                    <a16:rowId xmlns:a16="http://schemas.microsoft.com/office/drawing/2014/main" val="10011"/>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Model-driven programmability</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12"/>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Patching/GIR</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accent4">
                        <a:lumMod val="40000"/>
                        <a:lumOff val="60000"/>
                        <a:alpha val="20000"/>
                      </a:schemeClr>
                    </a:solidFill>
                  </a:tcPr>
                </a:tc>
                <a:extLst>
                  <a:ext uri="{0D108BD9-81ED-4DB2-BD59-A6C34878D82A}">
                    <a16:rowId xmlns:a16="http://schemas.microsoft.com/office/drawing/2014/main" val="10013"/>
                  </a:ext>
                </a:extLst>
              </a:tr>
              <a:tr h="187324">
                <a:tc>
                  <a:txBody>
                    <a:bodyPr/>
                    <a:lstStyle/>
                    <a:p>
                      <a:pPr algn="l" rtl="0" fontAlgn="ctr">
                        <a:buClr>
                          <a:srgbClr val="000000"/>
                        </a:buClr>
                        <a:buSzPts val="900"/>
                        <a:buFont typeface="Arial" panose="020B0604020202020204" pitchFamily="34" charset="0"/>
                        <a:buNone/>
                      </a:pPr>
                      <a:r>
                        <a:rPr lang="en-US" sz="900" b="0" i="0" u="none" strike="noStrike" dirty="0">
                          <a:solidFill>
                            <a:srgbClr val="005073"/>
                          </a:solidFill>
                          <a:effectLst/>
                          <a:latin typeface="+mj-lt"/>
                        </a:rPr>
                        <a:t>Streaming telemetry</a:t>
                      </a:r>
                      <a:endParaRPr lang="en-US" sz="900" b="0" i="0" u="none" strike="noStrike" dirty="0">
                        <a:solidFill>
                          <a:srgbClr val="000000"/>
                        </a:solidFill>
                        <a:effectLst/>
                        <a:latin typeface="+mj-lt"/>
                      </a:endParaRPr>
                    </a:p>
                  </a:txBody>
                  <a:tcPr marL="152400" marR="16933" marT="16933"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135" name="Rounded Rectangle 134"/>
          <p:cNvSpPr/>
          <p:nvPr/>
        </p:nvSpPr>
        <p:spPr>
          <a:xfrm>
            <a:off x="4263707" y="1704659"/>
            <a:ext cx="4602480" cy="2518408"/>
          </a:xfrm>
          <a:prstGeom prst="roundRect">
            <a:avLst>
              <a:gd name="adj" fmla="val 9964"/>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67" dirty="0">
              <a:solidFill>
                <a:schemeClr val="tx1"/>
              </a:solidFill>
              <a:latin typeface="+mj-lt"/>
            </a:endParaRPr>
          </a:p>
        </p:txBody>
      </p:sp>
      <p:sp>
        <p:nvSpPr>
          <p:cNvPr id="158" name="Rectangle 157"/>
          <p:cNvSpPr/>
          <p:nvPr/>
        </p:nvSpPr>
        <p:spPr>
          <a:xfrm>
            <a:off x="7334437" y="2045061"/>
            <a:ext cx="1175002" cy="295594"/>
          </a:xfrm>
          <a:prstGeom prst="rect">
            <a:avLst/>
          </a:prstGeom>
        </p:spPr>
        <p:txBody>
          <a:bodyPr wrap="none" lIns="0" tIns="0" rIns="0" bIns="0">
            <a:spAutoFit/>
          </a:bodyPr>
          <a:lstStyle/>
          <a:p>
            <a:pPr>
              <a:lnSpc>
                <a:spcPct val="90000"/>
              </a:lnSpc>
            </a:pPr>
            <a:r>
              <a:rPr lang="fr-FR" sz="1067" dirty="0">
                <a:latin typeface="+mj-lt"/>
                <a:ea typeface="Arial" charset="0"/>
              </a:rPr>
              <a:t>12 ports </a:t>
            </a:r>
            <a:r>
              <a:rPr lang="fr-FR" sz="1067" dirty="0" err="1">
                <a:latin typeface="+mj-lt"/>
                <a:ea typeface="Arial" charset="0"/>
              </a:rPr>
              <a:t>Multigigabit</a:t>
            </a:r>
            <a:br>
              <a:rPr lang="fr-FR" sz="1067" dirty="0">
                <a:latin typeface="+mj-lt"/>
                <a:ea typeface="Arial" charset="0"/>
              </a:rPr>
            </a:br>
            <a:r>
              <a:rPr lang="fr-FR" sz="1067" dirty="0">
                <a:latin typeface="+mj-lt"/>
                <a:ea typeface="Arial" charset="0"/>
              </a:rPr>
              <a:t>+ 36 ports 2.5G</a:t>
            </a:r>
          </a:p>
        </p:txBody>
      </p:sp>
      <p:sp>
        <p:nvSpPr>
          <p:cNvPr id="155" name="TextBox 154"/>
          <p:cNvSpPr txBox="1"/>
          <p:nvPr/>
        </p:nvSpPr>
        <p:spPr>
          <a:xfrm>
            <a:off x="5449902" y="1897509"/>
            <a:ext cx="1208664" cy="166199"/>
          </a:xfrm>
          <a:prstGeom prst="rect">
            <a:avLst/>
          </a:prstGeom>
        </p:spPr>
        <p:txBody>
          <a:bodyPr wrap="none" lIns="0" tIns="0" rIns="0" bIns="0" rtlCol="0">
            <a:spAutoFit/>
          </a:bodyPr>
          <a:lstStyle/>
          <a:p>
            <a:pPr defTabSz="1624991">
              <a:lnSpc>
                <a:spcPct val="90000"/>
              </a:lnSpc>
            </a:pPr>
            <a:r>
              <a:rPr lang="en-US" sz="1200" dirty="0" err="1">
                <a:latin typeface="+mj-lt"/>
                <a:ea typeface="Arial" charset="0"/>
              </a:rPr>
              <a:t>Multigigabit</a:t>
            </a:r>
            <a:r>
              <a:rPr lang="en-US" sz="1200" dirty="0">
                <a:latin typeface="+mj-lt"/>
                <a:ea typeface="Arial" charset="0"/>
              </a:rPr>
              <a:t> + 2.5G</a:t>
            </a:r>
          </a:p>
        </p:txBody>
      </p:sp>
      <p:pic>
        <p:nvPicPr>
          <p:cNvPr id="159" name="Picture 158"/>
          <p:cNvPicPr>
            <a:picLocks noChangeAspect="1"/>
          </p:cNvPicPr>
          <p:nvPr/>
        </p:nvPicPr>
        <p:blipFill rotWithShape="1">
          <a:blip r:embed="rId16" cstate="screen">
            <a:extLst>
              <a:ext uri="{28A0092B-C50C-407E-A947-70E740481C1C}">
                <a14:useLocalDpi xmlns:a14="http://schemas.microsoft.com/office/drawing/2010/main"/>
              </a:ext>
            </a:extLst>
          </a:blip>
          <a:srcRect t="14543" r="3189" b="9556"/>
          <a:stretch/>
        </p:blipFill>
        <p:spPr>
          <a:xfrm>
            <a:off x="5009852" y="2090801"/>
            <a:ext cx="2194560" cy="293351"/>
          </a:xfrm>
          <a:prstGeom prst="rect">
            <a:avLst/>
          </a:prstGeom>
        </p:spPr>
      </p:pic>
      <p:sp>
        <p:nvSpPr>
          <p:cNvPr id="160" name="TextBox 159"/>
          <p:cNvSpPr txBox="1"/>
          <p:nvPr/>
        </p:nvSpPr>
        <p:spPr>
          <a:xfrm>
            <a:off x="5831417" y="2504082"/>
            <a:ext cx="487313" cy="166199"/>
          </a:xfrm>
          <a:prstGeom prst="rect">
            <a:avLst/>
          </a:prstGeom>
        </p:spPr>
        <p:txBody>
          <a:bodyPr wrap="none" lIns="0" tIns="0" rIns="0" bIns="0" rtlCol="0">
            <a:spAutoFit/>
          </a:bodyPr>
          <a:lstStyle/>
          <a:p>
            <a:pPr defTabSz="1624991">
              <a:lnSpc>
                <a:spcPct val="90000"/>
              </a:lnSpc>
            </a:pPr>
            <a:r>
              <a:rPr lang="en-US" sz="1200" dirty="0">
                <a:latin typeface="+mj-lt"/>
                <a:ea typeface="Arial" charset="0"/>
              </a:rPr>
              <a:t>1G data</a:t>
            </a:r>
          </a:p>
        </p:txBody>
      </p:sp>
      <p:pic>
        <p:nvPicPr>
          <p:cNvPr id="167" name="Picture 166"/>
          <p:cNvPicPr>
            <a:picLocks noChangeAspect="1"/>
          </p:cNvPicPr>
          <p:nvPr/>
        </p:nvPicPr>
        <p:blipFill rotWithShape="1">
          <a:blip r:embed="rId17" cstate="screen">
            <a:extLst>
              <a:ext uri="{28A0092B-C50C-407E-A947-70E740481C1C}">
                <a14:useLocalDpi xmlns:a14="http://schemas.microsoft.com/office/drawing/2010/main"/>
              </a:ext>
            </a:extLst>
          </a:blip>
          <a:srcRect l="2026" t="12819" r="2039" b="12819"/>
          <a:stretch/>
        </p:blipFill>
        <p:spPr>
          <a:xfrm>
            <a:off x="5009852" y="2678418"/>
            <a:ext cx="2194560" cy="299611"/>
          </a:xfrm>
          <a:prstGeom prst="rect">
            <a:avLst/>
          </a:prstGeom>
        </p:spPr>
      </p:pic>
      <p:sp>
        <p:nvSpPr>
          <p:cNvPr id="168" name="Rectangle 167"/>
          <p:cNvSpPr/>
          <p:nvPr/>
        </p:nvSpPr>
        <p:spPr>
          <a:xfrm>
            <a:off x="7334437" y="2747513"/>
            <a:ext cx="644407" cy="147797"/>
          </a:xfrm>
          <a:prstGeom prst="rect">
            <a:avLst/>
          </a:prstGeom>
        </p:spPr>
        <p:txBody>
          <a:bodyPr wrap="none" lIns="0" tIns="0" rIns="0" bIns="0">
            <a:spAutoFit/>
          </a:bodyPr>
          <a:lstStyle/>
          <a:p>
            <a:pPr>
              <a:lnSpc>
                <a:spcPct val="90000"/>
              </a:lnSpc>
            </a:pPr>
            <a:r>
              <a:rPr lang="fr-FR" sz="1067" dirty="0">
                <a:latin typeface="+mj-lt"/>
                <a:ea typeface="Arial" charset="0"/>
              </a:rPr>
              <a:t>24 ports 1G</a:t>
            </a:r>
          </a:p>
        </p:txBody>
      </p:sp>
      <p:sp>
        <p:nvSpPr>
          <p:cNvPr id="169" name="Rectangle 168"/>
          <p:cNvSpPr/>
          <p:nvPr/>
        </p:nvSpPr>
        <p:spPr>
          <a:xfrm>
            <a:off x="7334437" y="3306313"/>
            <a:ext cx="644407" cy="147797"/>
          </a:xfrm>
          <a:prstGeom prst="rect">
            <a:avLst/>
          </a:prstGeom>
        </p:spPr>
        <p:txBody>
          <a:bodyPr wrap="none" lIns="0" tIns="0" rIns="0" bIns="0">
            <a:spAutoFit/>
          </a:bodyPr>
          <a:lstStyle/>
          <a:p>
            <a:pPr>
              <a:lnSpc>
                <a:spcPct val="90000"/>
              </a:lnSpc>
            </a:pPr>
            <a:r>
              <a:rPr lang="fr-FR" sz="1067" dirty="0">
                <a:latin typeface="+mj-lt"/>
                <a:ea typeface="Arial" charset="0"/>
              </a:rPr>
              <a:t>48 ports 1G</a:t>
            </a:r>
          </a:p>
        </p:txBody>
      </p:sp>
      <p:sp>
        <p:nvSpPr>
          <p:cNvPr id="170" name="Rectangle 169"/>
          <p:cNvSpPr/>
          <p:nvPr/>
        </p:nvSpPr>
        <p:spPr>
          <a:xfrm>
            <a:off x="7334437" y="3804153"/>
            <a:ext cx="692497" cy="295594"/>
          </a:xfrm>
          <a:prstGeom prst="rect">
            <a:avLst/>
          </a:prstGeom>
        </p:spPr>
        <p:txBody>
          <a:bodyPr wrap="none" lIns="0" tIns="0" rIns="0" bIns="0">
            <a:spAutoFit/>
          </a:bodyPr>
          <a:lstStyle/>
          <a:p>
            <a:pPr>
              <a:lnSpc>
                <a:spcPct val="90000"/>
              </a:lnSpc>
            </a:pPr>
            <a:r>
              <a:rPr lang="fr-FR" sz="1067" dirty="0">
                <a:latin typeface="+mj-lt"/>
                <a:ea typeface="Arial" charset="0"/>
              </a:rPr>
              <a:t>48 ports </a:t>
            </a:r>
            <a:br>
              <a:rPr lang="fr-FR" sz="1067" dirty="0">
                <a:latin typeface="+mj-lt"/>
                <a:ea typeface="Arial" charset="0"/>
              </a:rPr>
            </a:br>
            <a:r>
              <a:rPr lang="fr-FR" sz="1067" dirty="0" err="1">
                <a:latin typeface="+mj-lt"/>
                <a:ea typeface="Arial" charset="0"/>
              </a:rPr>
              <a:t>Multigigabit</a:t>
            </a:r>
            <a:endParaRPr lang="fr-FR" sz="1067" dirty="0">
              <a:latin typeface="+mj-lt"/>
              <a:ea typeface="Arial" charset="0"/>
            </a:endParaRPr>
          </a:p>
        </p:txBody>
      </p:sp>
      <p:sp>
        <p:nvSpPr>
          <p:cNvPr id="162" name="TextBox 161"/>
          <p:cNvSpPr txBox="1"/>
          <p:nvPr/>
        </p:nvSpPr>
        <p:spPr>
          <a:xfrm>
            <a:off x="5348378" y="3097228"/>
            <a:ext cx="1316451" cy="166199"/>
          </a:xfrm>
          <a:prstGeom prst="rect">
            <a:avLst/>
          </a:prstGeom>
        </p:spPr>
        <p:txBody>
          <a:bodyPr wrap="none" lIns="0" tIns="0" rIns="0" bIns="0" rtlCol="0">
            <a:spAutoFit/>
          </a:bodyPr>
          <a:lstStyle/>
          <a:p>
            <a:pPr defTabSz="1624991">
              <a:lnSpc>
                <a:spcPct val="90000"/>
              </a:lnSpc>
            </a:pPr>
            <a:r>
              <a:rPr lang="en-US" sz="1200" dirty="0">
                <a:latin typeface="+mj-lt"/>
                <a:ea typeface="Arial" charset="0"/>
              </a:rPr>
              <a:t>1G Cisco UPOE/</a:t>
            </a:r>
            <a:r>
              <a:rPr lang="en-US" sz="1200" dirty="0" err="1">
                <a:latin typeface="+mj-lt"/>
                <a:ea typeface="Arial" charset="0"/>
              </a:rPr>
              <a:t>PoE</a:t>
            </a:r>
            <a:r>
              <a:rPr lang="en-US" sz="1200" dirty="0">
                <a:latin typeface="+mj-lt"/>
                <a:ea typeface="Arial" charset="0"/>
              </a:rPr>
              <a:t>+</a:t>
            </a:r>
          </a:p>
        </p:txBody>
      </p:sp>
      <p:pic>
        <p:nvPicPr>
          <p:cNvPr id="171" name="Picture 170"/>
          <p:cNvPicPr>
            <a:picLocks noChangeAspect="1"/>
          </p:cNvPicPr>
          <p:nvPr/>
        </p:nvPicPr>
        <p:blipFill rotWithShape="1">
          <a:blip r:embed="rId18" cstate="screen">
            <a:extLst>
              <a:ext uri="{28A0092B-C50C-407E-A947-70E740481C1C}">
                <a14:useLocalDpi xmlns:a14="http://schemas.microsoft.com/office/drawing/2010/main"/>
              </a:ext>
            </a:extLst>
          </a:blip>
          <a:srcRect t="17547" r="1900" b="13527"/>
          <a:stretch/>
        </p:blipFill>
        <p:spPr>
          <a:xfrm>
            <a:off x="5009852" y="3256656"/>
            <a:ext cx="2194560" cy="284751"/>
          </a:xfrm>
          <a:prstGeom prst="rect">
            <a:avLst/>
          </a:prstGeom>
        </p:spPr>
      </p:pic>
      <p:sp>
        <p:nvSpPr>
          <p:cNvPr id="164" name="TextBox 163"/>
          <p:cNvSpPr txBox="1"/>
          <p:nvPr/>
        </p:nvSpPr>
        <p:spPr>
          <a:xfrm>
            <a:off x="5267160" y="3662337"/>
            <a:ext cx="1550809" cy="166199"/>
          </a:xfrm>
          <a:prstGeom prst="rect">
            <a:avLst/>
          </a:prstGeom>
        </p:spPr>
        <p:txBody>
          <a:bodyPr wrap="none" lIns="0" tIns="0" rIns="0" bIns="0" rtlCol="0">
            <a:spAutoFit/>
          </a:bodyPr>
          <a:lstStyle/>
          <a:p>
            <a:pPr defTabSz="1624991">
              <a:lnSpc>
                <a:spcPct val="90000"/>
              </a:lnSpc>
            </a:pPr>
            <a:r>
              <a:rPr lang="en-US" sz="1200" dirty="0" err="1">
                <a:latin typeface="+mj-lt"/>
                <a:ea typeface="Arial" charset="0"/>
              </a:rPr>
              <a:t>Multigigabit</a:t>
            </a:r>
            <a:r>
              <a:rPr lang="en-US" sz="1200" dirty="0">
                <a:latin typeface="+mj-lt"/>
                <a:ea typeface="Arial" charset="0"/>
              </a:rPr>
              <a:t> Cisco UPOE</a:t>
            </a:r>
          </a:p>
        </p:txBody>
      </p:sp>
      <p:pic>
        <p:nvPicPr>
          <p:cNvPr id="172" name="Picture 171"/>
          <p:cNvPicPr>
            <a:picLocks noChangeAspect="1"/>
          </p:cNvPicPr>
          <p:nvPr/>
        </p:nvPicPr>
        <p:blipFill rotWithShape="1">
          <a:blip r:embed="rId19" cstate="screen">
            <a:extLst>
              <a:ext uri="{28A0092B-C50C-407E-A947-70E740481C1C}">
                <a14:useLocalDpi xmlns:a14="http://schemas.microsoft.com/office/drawing/2010/main"/>
              </a:ext>
            </a:extLst>
          </a:blip>
          <a:srcRect l="-1" t="13077" r="3175" b="7384"/>
          <a:stretch/>
        </p:blipFill>
        <p:spPr>
          <a:xfrm>
            <a:off x="5009852" y="3824471"/>
            <a:ext cx="2194560" cy="307371"/>
          </a:xfrm>
          <a:prstGeom prst="rect">
            <a:avLst/>
          </a:prstGeom>
        </p:spPr>
      </p:pic>
      <p:sp>
        <p:nvSpPr>
          <p:cNvPr id="80" name="32-Point Star 79"/>
          <p:cNvSpPr/>
          <p:nvPr/>
        </p:nvSpPr>
        <p:spPr>
          <a:xfrm>
            <a:off x="9926598" y="4501907"/>
            <a:ext cx="1440981" cy="1440981"/>
          </a:xfrm>
          <a:prstGeom prst="star32">
            <a:avLst>
              <a:gd name="adj" fmla="val 47561"/>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3" dirty="0">
                <a:solidFill>
                  <a:schemeClr val="tx1"/>
                </a:solidFill>
                <a:latin typeface="+mj-lt"/>
              </a:rPr>
              <a:t>New Platinum rated</a:t>
            </a:r>
          </a:p>
        </p:txBody>
      </p:sp>
      <p:sp>
        <p:nvSpPr>
          <p:cNvPr id="83" name="32-Point Star 82"/>
          <p:cNvSpPr>
            <a:spLocks noChangeAspect="1"/>
          </p:cNvSpPr>
          <p:nvPr/>
        </p:nvSpPr>
        <p:spPr>
          <a:xfrm>
            <a:off x="5040652" y="4944893"/>
            <a:ext cx="436033" cy="436033"/>
          </a:xfrm>
          <a:prstGeom prst="star32">
            <a:avLst>
              <a:gd name="adj" fmla="val 4756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latin typeface="+mj-lt"/>
              </a:rPr>
              <a:t>NEW</a:t>
            </a:r>
          </a:p>
        </p:txBody>
      </p:sp>
      <p:sp>
        <p:nvSpPr>
          <p:cNvPr id="84" name="32-Point Star 83"/>
          <p:cNvSpPr>
            <a:spLocks noChangeAspect="1"/>
          </p:cNvSpPr>
          <p:nvPr/>
        </p:nvSpPr>
        <p:spPr>
          <a:xfrm>
            <a:off x="6290511" y="4971987"/>
            <a:ext cx="436033" cy="436033"/>
          </a:xfrm>
          <a:prstGeom prst="star32">
            <a:avLst>
              <a:gd name="adj" fmla="val 4756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latin typeface="+mj-lt"/>
              </a:rPr>
              <a:t>NEW</a:t>
            </a:r>
          </a:p>
        </p:txBody>
      </p:sp>
      <p:grpSp>
        <p:nvGrpSpPr>
          <p:cNvPr id="18" name="Group 17"/>
          <p:cNvGrpSpPr/>
          <p:nvPr/>
        </p:nvGrpSpPr>
        <p:grpSpPr>
          <a:xfrm>
            <a:off x="7560077" y="4971986"/>
            <a:ext cx="932543" cy="1038876"/>
            <a:chOff x="5870797" y="3899249"/>
            <a:chExt cx="699407" cy="779157"/>
          </a:xfrm>
        </p:grpSpPr>
        <p:pic>
          <p:nvPicPr>
            <p:cNvPr id="112" name="Picture 28"/>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027325" y="4010602"/>
              <a:ext cx="542879" cy="56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TextBox 112"/>
            <p:cNvSpPr txBox="1"/>
            <p:nvPr/>
          </p:nvSpPr>
          <p:spPr>
            <a:xfrm>
              <a:off x="6053891" y="4570732"/>
              <a:ext cx="328214" cy="107674"/>
            </a:xfrm>
            <a:prstGeom prst="rect">
              <a:avLst/>
            </a:prstGeom>
            <a:noFill/>
          </p:spPr>
          <p:txBody>
            <a:bodyPr wrap="none" lIns="0" tIns="0" rIns="0" bIns="0" rtlCol="0" anchor="ctr" anchorCtr="0">
              <a:spAutoFit/>
            </a:bodyPr>
            <a:lstStyle/>
            <a:p>
              <a:pPr algn="ctr"/>
              <a:r>
                <a:rPr lang="en-US" sz="933" dirty="0">
                  <a:latin typeface="+mj-lt"/>
                  <a:ea typeface="Arial" charset="0"/>
                </a:rPr>
                <a:t>715W AC</a:t>
              </a:r>
            </a:p>
          </p:txBody>
        </p:sp>
        <p:sp>
          <p:nvSpPr>
            <p:cNvPr id="85" name="32-Point Star 84"/>
            <p:cNvSpPr>
              <a:spLocks noChangeAspect="1"/>
            </p:cNvSpPr>
            <p:nvPr/>
          </p:nvSpPr>
          <p:spPr>
            <a:xfrm>
              <a:off x="5870797" y="3899249"/>
              <a:ext cx="327025" cy="327025"/>
            </a:xfrm>
            <a:prstGeom prst="star32">
              <a:avLst>
                <a:gd name="adj" fmla="val 4756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latin typeface="+mj-lt"/>
                </a:rPr>
                <a:t>NEW</a:t>
              </a:r>
            </a:p>
          </p:txBody>
        </p:sp>
      </p:grpSp>
      <p:sp>
        <p:nvSpPr>
          <p:cNvPr id="86" name="32-Point Star 85"/>
          <p:cNvSpPr>
            <a:spLocks noChangeAspect="1"/>
          </p:cNvSpPr>
          <p:nvPr/>
        </p:nvSpPr>
        <p:spPr>
          <a:xfrm>
            <a:off x="8864971" y="4971987"/>
            <a:ext cx="436033" cy="436033"/>
          </a:xfrm>
          <a:prstGeom prst="star32">
            <a:avLst>
              <a:gd name="adj" fmla="val 4756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latin typeface="+mj-lt"/>
              </a:rPr>
              <a:t>NEW</a:t>
            </a:r>
          </a:p>
        </p:txBody>
      </p:sp>
      <p:cxnSp>
        <p:nvCxnSpPr>
          <p:cNvPr id="11" name="Straight Connector 10"/>
          <p:cNvCxnSpPr/>
          <p:nvPr/>
        </p:nvCxnSpPr>
        <p:spPr>
          <a:xfrm>
            <a:off x="1917792" y="5044462"/>
            <a:ext cx="0" cy="923239"/>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016243" y="5044462"/>
            <a:ext cx="0" cy="923239"/>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247120" y="1401683"/>
            <a:ext cx="1219200" cy="1219200"/>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800"/>
              </a:spcAft>
              <a:buClr>
                <a:schemeClr val="tx1"/>
              </a:buClr>
            </a:pPr>
            <a:r>
              <a:rPr lang="en-US" sz="1067" b="1" dirty="0">
                <a:solidFill>
                  <a:schemeClr val="tx2"/>
                </a:solidFill>
                <a:latin typeface="+mj-lt"/>
              </a:rPr>
              <a:t>2.5G at the price of 1G</a:t>
            </a:r>
          </a:p>
          <a:p>
            <a:pPr algn="ctr">
              <a:spcAft>
                <a:spcPts val="800"/>
              </a:spcAft>
              <a:buClr>
                <a:schemeClr val="tx1"/>
              </a:buClr>
            </a:pPr>
            <a:r>
              <a:rPr lang="en-US" sz="1067" b="1" dirty="0">
                <a:solidFill>
                  <a:schemeClr val="tx2"/>
                </a:solidFill>
                <a:latin typeface="+mj-lt"/>
              </a:rPr>
              <a:t>40G at the price of 10G</a:t>
            </a:r>
          </a:p>
        </p:txBody>
      </p:sp>
      <p:sp>
        <p:nvSpPr>
          <p:cNvPr id="60" name="Rounded Rectangle 59"/>
          <p:cNvSpPr/>
          <p:nvPr/>
        </p:nvSpPr>
        <p:spPr>
          <a:xfrm>
            <a:off x="1232382" y="2863231"/>
            <a:ext cx="1219200" cy="1219200"/>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800"/>
              </a:spcAft>
              <a:buClr>
                <a:schemeClr val="tx1"/>
              </a:buClr>
            </a:pPr>
            <a:r>
              <a:rPr lang="en-US" sz="1067" b="1" dirty="0">
                <a:solidFill>
                  <a:schemeClr val="tx2"/>
                </a:solidFill>
                <a:latin typeface="+mj-lt"/>
              </a:rPr>
              <a:t>Only stackable switch with 8x 10G </a:t>
            </a:r>
            <a:br>
              <a:rPr lang="en-US" sz="1067" b="1" dirty="0">
                <a:solidFill>
                  <a:schemeClr val="tx2"/>
                </a:solidFill>
                <a:latin typeface="+mj-lt"/>
              </a:rPr>
            </a:br>
            <a:r>
              <a:rPr lang="en-US" sz="1067" b="1" dirty="0">
                <a:solidFill>
                  <a:schemeClr val="tx2"/>
                </a:solidFill>
                <a:latin typeface="+mj-lt"/>
              </a:rPr>
              <a:t>and 2x 25G uplinks</a:t>
            </a:r>
          </a:p>
        </p:txBody>
      </p:sp>
      <p:sp>
        <p:nvSpPr>
          <p:cNvPr id="61" name="Rounded Rectangle 60"/>
          <p:cNvSpPr/>
          <p:nvPr/>
        </p:nvSpPr>
        <p:spPr>
          <a:xfrm>
            <a:off x="2753252" y="1508638"/>
            <a:ext cx="1219200" cy="1219200"/>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800"/>
              </a:spcAft>
              <a:buClr>
                <a:schemeClr val="tx1"/>
              </a:buClr>
            </a:pPr>
            <a:r>
              <a:rPr lang="en-US" sz="1067" b="1" dirty="0">
                <a:solidFill>
                  <a:schemeClr val="tx2"/>
                </a:solidFill>
                <a:latin typeface="+mj-lt"/>
              </a:rPr>
              <a:t>Highest </a:t>
            </a:r>
            <a:br>
              <a:rPr lang="en-US" sz="1067" b="1" dirty="0">
                <a:solidFill>
                  <a:schemeClr val="tx2"/>
                </a:solidFill>
                <a:latin typeface="+mj-lt"/>
              </a:rPr>
            </a:br>
            <a:r>
              <a:rPr lang="en-US" sz="1067" b="1" dirty="0">
                <a:solidFill>
                  <a:schemeClr val="tx2"/>
                </a:solidFill>
                <a:latin typeface="+mj-lt"/>
              </a:rPr>
              <a:t>2.5G, 5G, </a:t>
            </a:r>
            <a:r>
              <a:rPr lang="en-US" sz="1067" b="1" dirty="0" err="1">
                <a:solidFill>
                  <a:schemeClr val="tx2"/>
                </a:solidFill>
                <a:latin typeface="+mj-lt"/>
              </a:rPr>
              <a:t>Multigigabit</a:t>
            </a:r>
            <a:r>
              <a:rPr lang="en-US" sz="1067" b="1" dirty="0">
                <a:solidFill>
                  <a:schemeClr val="tx2"/>
                </a:solidFill>
                <a:latin typeface="+mj-lt"/>
              </a:rPr>
              <a:t> density in </a:t>
            </a:r>
            <a:br>
              <a:rPr lang="en-US" sz="1067" b="1" dirty="0">
                <a:solidFill>
                  <a:schemeClr val="tx2"/>
                </a:solidFill>
                <a:latin typeface="+mj-lt"/>
              </a:rPr>
            </a:br>
            <a:r>
              <a:rPr lang="en-US" sz="1067" b="1" dirty="0">
                <a:solidFill>
                  <a:schemeClr val="tx2"/>
                </a:solidFill>
                <a:latin typeface="+mj-lt"/>
              </a:rPr>
              <a:t>the industry</a:t>
            </a:r>
          </a:p>
        </p:txBody>
      </p:sp>
    </p:spTree>
    <p:extLst>
      <p:ext uri="{BB962C8B-B14F-4D97-AF65-F5344CB8AC3E}">
        <p14:creationId xmlns:p14="http://schemas.microsoft.com/office/powerpoint/2010/main" val="364994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p:cNvGraphicFramePr>
            <a:graphicFrameLocks noChangeAspect="1"/>
          </p:cNvGraphicFramePr>
          <p:nvPr>
            <p:custDataLst>
              <p:tags r:id="rId2"/>
            </p:custDataLst>
            <p:extLst/>
          </p:nvPr>
        </p:nvGraphicFramePr>
        <p:xfrm>
          <a:off x="2117" y="2118"/>
          <a:ext cx="2116" cy="2116"/>
        </p:xfrm>
        <a:graphic>
          <a:graphicData uri="http://schemas.openxmlformats.org/presentationml/2006/ole">
            <mc:AlternateContent xmlns:mc="http://schemas.openxmlformats.org/markup-compatibility/2006">
              <mc:Choice xmlns:v="urn:schemas-microsoft-com:vml" Requires="v">
                <p:oleObj spid="_x0000_s12345" name="think-cell Slide" r:id="rId17" imgW="476" imgH="357" progId="TCLayout.ActiveDocument.1">
                  <p:embed/>
                </p:oleObj>
              </mc:Choice>
              <mc:Fallback>
                <p:oleObj name="think-cell Slide" r:id="rId17" imgW="476" imgH="357" progId="TCLayout.ActiveDocument.1">
                  <p:embed/>
                  <p:pic>
                    <p:nvPicPr>
                      <p:cNvPr id="28" name="Object 27"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17"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4011" y="1203854"/>
            <a:ext cx="12187768" cy="485986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26479" y="144704"/>
            <a:ext cx="11126787" cy="974725"/>
          </a:xfrm>
          <a:prstGeom prst="rect">
            <a:avLst/>
          </a:prstGeom>
        </p:spPr>
        <p:txBody>
          <a:bodyPr/>
          <a:lstStyle/>
          <a:p>
            <a:r>
              <a:rPr lang="en-US" dirty="0">
                <a:latin typeface="+mn-lt"/>
              </a:rPr>
              <a:t>Cisco Catalyst 9300 innovations and benefits</a:t>
            </a:r>
          </a:p>
        </p:txBody>
      </p:sp>
      <p:grpSp>
        <p:nvGrpSpPr>
          <p:cNvPr id="3" name="Group 2"/>
          <p:cNvGrpSpPr/>
          <p:nvPr/>
        </p:nvGrpSpPr>
        <p:grpSpPr>
          <a:xfrm>
            <a:off x="1593009" y="2075878"/>
            <a:ext cx="6678083" cy="3194996"/>
            <a:chOff x="550863" y="1447807"/>
            <a:chExt cx="6256338" cy="2993221"/>
          </a:xfrm>
        </p:grpSpPr>
        <p:pic>
          <p:nvPicPr>
            <p:cNvPr id="5" name="Picture 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50863" y="2425333"/>
              <a:ext cx="6256338" cy="2015695"/>
            </a:xfrm>
            <a:prstGeom prst="rect">
              <a:avLst/>
            </a:prstGeom>
          </p:spPr>
        </p:pic>
        <p:pic>
          <p:nvPicPr>
            <p:cNvPr id="6" name="Picture 5"/>
            <p:cNvPicPr>
              <a:picLocks noChangeAspect="1"/>
            </p:cNvPicPr>
            <p:nvPr/>
          </p:nvPicPr>
          <p:blipFill rotWithShape="1">
            <a:blip r:embed="rId20" cstate="screen">
              <a:extLst>
                <a:ext uri="{28A0092B-C50C-407E-A947-70E740481C1C}">
                  <a14:useLocalDpi xmlns:a14="http://schemas.microsoft.com/office/drawing/2010/main"/>
                </a:ext>
              </a:extLst>
            </a:blip>
            <a:stretch/>
          </p:blipFill>
          <p:spPr>
            <a:xfrm>
              <a:off x="745295" y="1447807"/>
              <a:ext cx="5867475" cy="1356357"/>
            </a:xfrm>
            <a:prstGeom prst="rect">
              <a:avLst/>
            </a:prstGeom>
          </p:spPr>
        </p:pic>
      </p:grpSp>
      <p:sp>
        <p:nvSpPr>
          <p:cNvPr id="15" name="Oval 7"/>
          <p:cNvSpPr>
            <a:spLocks noChangeArrowheads="1"/>
          </p:cNvSpPr>
          <p:nvPr/>
        </p:nvSpPr>
        <p:spPr bwMode="auto">
          <a:xfrm>
            <a:off x="2023757" y="4374874"/>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14" name="Line 8"/>
          <p:cNvSpPr>
            <a:spLocks noChangeShapeType="1"/>
          </p:cNvSpPr>
          <p:nvPr/>
        </p:nvSpPr>
        <p:spPr bwMode="auto">
          <a:xfrm flipV="1">
            <a:off x="1365233" y="4416045"/>
            <a:ext cx="0" cy="725829"/>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29" name="TextBox 28"/>
          <p:cNvSpPr txBox="1"/>
          <p:nvPr>
            <p:custDataLst>
              <p:tags r:id="rId3"/>
            </p:custDataLst>
          </p:nvPr>
        </p:nvSpPr>
        <p:spPr>
          <a:xfrm>
            <a:off x="730117" y="5150486"/>
            <a:ext cx="1293640" cy="495154"/>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Local storage</a:t>
            </a:r>
          </a:p>
          <a:p>
            <a:pPr marL="158747" indent="-158747">
              <a:lnSpc>
                <a:spcPct val="90000"/>
              </a:lnSpc>
              <a:spcAft>
                <a:spcPts val="400"/>
              </a:spcAft>
              <a:buClr>
                <a:schemeClr val="tx1"/>
              </a:buClr>
              <a:buFont typeface="Arial" charset="0"/>
              <a:buChar char="•"/>
            </a:pPr>
            <a:r>
              <a:rPr lang="en-US" sz="1067" dirty="0">
                <a:solidFill>
                  <a:schemeClr val="tx2"/>
                </a:solidFill>
                <a:latin typeface="+mn-lt"/>
                <a:ea typeface="Arial" charset="0"/>
              </a:rPr>
              <a:t>Removable storage (120GB)</a:t>
            </a:r>
          </a:p>
        </p:txBody>
      </p:sp>
      <p:sp>
        <p:nvSpPr>
          <p:cNvPr id="31" name="Oval 7"/>
          <p:cNvSpPr>
            <a:spLocks noChangeArrowheads="1"/>
          </p:cNvSpPr>
          <p:nvPr/>
        </p:nvSpPr>
        <p:spPr bwMode="auto">
          <a:xfrm>
            <a:off x="2998409" y="4678178"/>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32" name="Line 8"/>
          <p:cNvSpPr>
            <a:spLocks noChangeShapeType="1"/>
          </p:cNvSpPr>
          <p:nvPr/>
        </p:nvSpPr>
        <p:spPr bwMode="auto">
          <a:xfrm flipV="1">
            <a:off x="3047178" y="4747593"/>
            <a:ext cx="0" cy="408969"/>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33" name="TextBox 32"/>
          <p:cNvSpPr txBox="1"/>
          <p:nvPr>
            <p:custDataLst>
              <p:tags r:id="rId4"/>
            </p:custDataLst>
          </p:nvPr>
        </p:nvSpPr>
        <p:spPr>
          <a:xfrm>
            <a:off x="2127117" y="5150486"/>
            <a:ext cx="1775885" cy="790747"/>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Most flexible stacking</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Front* and back stacking</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Multiple cabling types – copper and fiber</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Best HA – NSF/SSO</a:t>
            </a:r>
          </a:p>
        </p:txBody>
      </p:sp>
      <p:sp>
        <p:nvSpPr>
          <p:cNvPr id="35" name="Oval 7"/>
          <p:cNvSpPr>
            <a:spLocks noChangeArrowheads="1"/>
          </p:cNvSpPr>
          <p:nvPr/>
        </p:nvSpPr>
        <p:spPr bwMode="auto">
          <a:xfrm>
            <a:off x="4346881" y="4689142"/>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36" name="Line 8"/>
          <p:cNvSpPr>
            <a:spLocks noChangeShapeType="1"/>
          </p:cNvSpPr>
          <p:nvPr/>
        </p:nvSpPr>
        <p:spPr bwMode="auto">
          <a:xfrm flipV="1">
            <a:off x="4394234" y="4758747"/>
            <a:ext cx="0" cy="40516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37" name="TextBox 36"/>
          <p:cNvSpPr txBox="1"/>
          <p:nvPr>
            <p:custDataLst>
              <p:tags r:id="rId5"/>
            </p:custDataLst>
          </p:nvPr>
        </p:nvSpPr>
        <p:spPr>
          <a:xfrm>
            <a:off x="3805990" y="5150486"/>
            <a:ext cx="1062567" cy="186736"/>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Redundant fans</a:t>
            </a:r>
          </a:p>
        </p:txBody>
      </p:sp>
      <p:sp>
        <p:nvSpPr>
          <p:cNvPr id="38" name="Oval 7"/>
          <p:cNvSpPr>
            <a:spLocks noChangeArrowheads="1"/>
          </p:cNvSpPr>
          <p:nvPr/>
        </p:nvSpPr>
        <p:spPr bwMode="auto">
          <a:xfrm>
            <a:off x="5204526" y="4810040"/>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39" name="Line 8"/>
          <p:cNvSpPr>
            <a:spLocks noChangeShapeType="1"/>
          </p:cNvSpPr>
          <p:nvPr/>
        </p:nvSpPr>
        <p:spPr bwMode="auto">
          <a:xfrm flipV="1">
            <a:off x="5253296" y="4878082"/>
            <a:ext cx="0" cy="271136"/>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40" name="TextBox 39"/>
          <p:cNvSpPr txBox="1"/>
          <p:nvPr>
            <p:custDataLst>
              <p:tags r:id="rId6"/>
            </p:custDataLst>
          </p:nvPr>
        </p:nvSpPr>
        <p:spPr>
          <a:xfrm>
            <a:off x="5050959" y="5150486"/>
            <a:ext cx="1469300" cy="507978"/>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Intelligent power </a:t>
            </a:r>
          </a:p>
          <a:p>
            <a:pPr>
              <a:lnSpc>
                <a:spcPct val="90000"/>
              </a:lnSpc>
              <a:spcAft>
                <a:spcPts val="133"/>
              </a:spcAft>
            </a:pPr>
            <a:r>
              <a:rPr lang="en-US" sz="1067" dirty="0">
                <a:latin typeface="+mn-lt"/>
                <a:ea typeface="Arial" charset="0"/>
              </a:rPr>
              <a:t>management</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Cisco </a:t>
            </a:r>
            <a:r>
              <a:rPr lang="en-US" sz="1067" dirty="0" err="1">
                <a:solidFill>
                  <a:schemeClr val="tx2"/>
                </a:solidFill>
                <a:latin typeface="+mn-lt"/>
                <a:ea typeface="Arial" charset="0"/>
              </a:rPr>
              <a:t>StackPower</a:t>
            </a:r>
            <a:r>
              <a:rPr lang="en-US" sz="1067" dirty="0">
                <a:solidFill>
                  <a:schemeClr val="tx2"/>
                </a:solidFill>
                <a:latin typeface="+mn-lt"/>
                <a:ea typeface="Arial" charset="0"/>
              </a:rPr>
              <a:t>®</a:t>
            </a:r>
          </a:p>
        </p:txBody>
      </p:sp>
      <p:sp>
        <p:nvSpPr>
          <p:cNvPr id="41" name="Oval 7"/>
          <p:cNvSpPr>
            <a:spLocks noChangeArrowheads="1"/>
          </p:cNvSpPr>
          <p:nvPr/>
        </p:nvSpPr>
        <p:spPr bwMode="auto">
          <a:xfrm>
            <a:off x="6231632" y="4763967"/>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42" name="Line 8"/>
          <p:cNvSpPr>
            <a:spLocks noChangeShapeType="1"/>
          </p:cNvSpPr>
          <p:nvPr/>
        </p:nvSpPr>
        <p:spPr bwMode="auto">
          <a:xfrm flipV="1">
            <a:off x="6280400" y="4830208"/>
            <a:ext cx="0" cy="22353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43" name="TextBox 42"/>
          <p:cNvSpPr txBox="1"/>
          <p:nvPr>
            <p:custDataLst>
              <p:tags r:id="rId7"/>
            </p:custDataLst>
          </p:nvPr>
        </p:nvSpPr>
        <p:spPr>
          <a:xfrm>
            <a:off x="6524692" y="5150486"/>
            <a:ext cx="1228004" cy="642950"/>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Optional power supplies</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Power supplies (AC)</a:t>
            </a:r>
          </a:p>
        </p:txBody>
      </p:sp>
      <p:sp>
        <p:nvSpPr>
          <p:cNvPr id="46" name="TextBox 45"/>
          <p:cNvSpPr txBox="1"/>
          <p:nvPr>
            <p:custDataLst>
              <p:tags r:id="rId8"/>
            </p:custDataLst>
          </p:nvPr>
        </p:nvSpPr>
        <p:spPr>
          <a:xfrm>
            <a:off x="8087666" y="5150486"/>
            <a:ext cx="2128551" cy="347356"/>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High-efficiency power supplies</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Power supplies (AC)</a:t>
            </a:r>
          </a:p>
        </p:txBody>
      </p:sp>
      <p:sp>
        <p:nvSpPr>
          <p:cNvPr id="47" name="Oval 7"/>
          <p:cNvSpPr>
            <a:spLocks noChangeArrowheads="1"/>
          </p:cNvSpPr>
          <p:nvPr/>
        </p:nvSpPr>
        <p:spPr bwMode="auto">
          <a:xfrm>
            <a:off x="1926221" y="2282362"/>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48" name="Line 8"/>
          <p:cNvSpPr>
            <a:spLocks noChangeShapeType="1"/>
          </p:cNvSpPr>
          <p:nvPr/>
        </p:nvSpPr>
        <p:spPr bwMode="auto">
          <a:xfrm flipV="1">
            <a:off x="1161673" y="1693801"/>
            <a:ext cx="0" cy="652567"/>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49" name="TextBox 48"/>
          <p:cNvSpPr txBox="1"/>
          <p:nvPr>
            <p:custDataLst>
              <p:tags r:id="rId9"/>
            </p:custDataLst>
          </p:nvPr>
        </p:nvSpPr>
        <p:spPr>
          <a:xfrm>
            <a:off x="730118" y="1306784"/>
            <a:ext cx="1192039" cy="347356"/>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Flexible ASIC</a:t>
            </a:r>
          </a:p>
          <a:p>
            <a:pPr marL="158747" indent="-158747">
              <a:lnSpc>
                <a:spcPct val="90000"/>
              </a:lnSpc>
              <a:spcAft>
                <a:spcPts val="400"/>
              </a:spcAft>
              <a:buClr>
                <a:schemeClr val="tx1"/>
              </a:buClr>
              <a:buFont typeface="Arial" charset="0"/>
              <a:buChar char="•"/>
            </a:pPr>
            <a:r>
              <a:rPr lang="en-US" sz="1067" dirty="0">
                <a:solidFill>
                  <a:schemeClr val="tx2"/>
                </a:solidFill>
                <a:latin typeface="+mn-lt"/>
                <a:ea typeface="Arial" charset="0"/>
              </a:rPr>
              <a:t>UADP 2.0</a:t>
            </a:r>
          </a:p>
        </p:txBody>
      </p:sp>
      <p:sp>
        <p:nvSpPr>
          <p:cNvPr id="51" name="Line 8"/>
          <p:cNvSpPr>
            <a:spLocks noChangeShapeType="1"/>
          </p:cNvSpPr>
          <p:nvPr/>
        </p:nvSpPr>
        <p:spPr bwMode="auto">
          <a:xfrm flipV="1">
            <a:off x="2430157" y="1831536"/>
            <a:ext cx="0" cy="488708"/>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52" name="TextBox 51"/>
          <p:cNvSpPr txBox="1"/>
          <p:nvPr>
            <p:custDataLst>
              <p:tags r:id="rId10"/>
            </p:custDataLst>
          </p:nvPr>
        </p:nvSpPr>
        <p:spPr>
          <a:xfrm>
            <a:off x="1922156" y="1306784"/>
            <a:ext cx="1317707" cy="507978"/>
          </a:xfrm>
          <a:prstGeom prst="rect">
            <a:avLst/>
          </a:prstGeom>
          <a:noFill/>
        </p:spPr>
        <p:txBody>
          <a:bodyPr wrap="square" lIns="38563" tIns="19281" rIns="38563" bIns="19281" rtlCol="0">
            <a:spAutoFit/>
          </a:bodyPr>
          <a:lstStyle/>
          <a:p>
            <a:pPr>
              <a:lnSpc>
                <a:spcPct val="90000"/>
              </a:lnSpc>
              <a:spcAft>
                <a:spcPts val="133"/>
              </a:spcAft>
            </a:pPr>
            <a:r>
              <a:rPr lang="en-US" sz="1067" dirty="0">
                <a:latin typeface="+mn-lt"/>
                <a:ea typeface="Arial" charset="0"/>
              </a:rPr>
              <a:t>Optional </a:t>
            </a:r>
            <a:r>
              <a:rPr lang="en-US" sz="1067" dirty="0" err="1">
                <a:latin typeface="+mn-lt"/>
                <a:ea typeface="Arial" charset="0"/>
              </a:rPr>
              <a:t>bluetooth</a:t>
            </a:r>
            <a:r>
              <a:rPr lang="en-US" sz="1067" dirty="0">
                <a:latin typeface="+mn-lt"/>
                <a:ea typeface="Arial" charset="0"/>
              </a:rPr>
              <a:t> </a:t>
            </a:r>
          </a:p>
          <a:p>
            <a:pPr>
              <a:lnSpc>
                <a:spcPct val="90000"/>
              </a:lnSpc>
              <a:spcAft>
                <a:spcPts val="133"/>
              </a:spcAft>
            </a:pPr>
            <a:r>
              <a:rPr lang="en-US" sz="1067" dirty="0">
                <a:latin typeface="+mn-lt"/>
                <a:ea typeface="Arial" charset="0"/>
              </a:rPr>
              <a:t>management</a:t>
            </a:r>
          </a:p>
          <a:p>
            <a:pPr marL="158747" indent="-158747">
              <a:lnSpc>
                <a:spcPct val="90000"/>
              </a:lnSpc>
              <a:spcAft>
                <a:spcPts val="400"/>
              </a:spcAft>
              <a:buClr>
                <a:schemeClr val="tx1"/>
              </a:buClr>
              <a:buFont typeface="Arial" charset="0"/>
              <a:buChar char="•"/>
            </a:pPr>
            <a:r>
              <a:rPr lang="en-US" sz="1067" dirty="0">
                <a:solidFill>
                  <a:schemeClr val="tx2"/>
                </a:solidFill>
                <a:latin typeface="+mn-lt"/>
                <a:ea typeface="Arial" charset="0"/>
              </a:rPr>
              <a:t>USB 2.0</a:t>
            </a:r>
          </a:p>
        </p:txBody>
      </p:sp>
      <p:grpSp>
        <p:nvGrpSpPr>
          <p:cNvPr id="4" name="Group 3"/>
          <p:cNvGrpSpPr/>
          <p:nvPr/>
        </p:nvGrpSpPr>
        <p:grpSpPr>
          <a:xfrm>
            <a:off x="3903002" y="2076405"/>
            <a:ext cx="97536" cy="211183"/>
            <a:chOff x="2933434" y="1727563"/>
            <a:chExt cx="73152" cy="158387"/>
          </a:xfrm>
        </p:grpSpPr>
        <p:sp>
          <p:nvSpPr>
            <p:cNvPr id="55" name="Oval 7"/>
            <p:cNvSpPr>
              <a:spLocks noChangeArrowheads="1"/>
            </p:cNvSpPr>
            <p:nvPr/>
          </p:nvSpPr>
          <p:spPr bwMode="auto">
            <a:xfrm>
              <a:off x="2933434" y="1812798"/>
              <a:ext cx="73152" cy="73152"/>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56" name="Line 8"/>
            <p:cNvSpPr>
              <a:spLocks noChangeShapeType="1"/>
            </p:cNvSpPr>
            <p:nvPr/>
          </p:nvSpPr>
          <p:spPr bwMode="auto">
            <a:xfrm flipV="1">
              <a:off x="2970010" y="1727563"/>
              <a:ext cx="0" cy="117252"/>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grpSp>
      <p:sp>
        <p:nvSpPr>
          <p:cNvPr id="58" name="Oval 7"/>
          <p:cNvSpPr>
            <a:spLocks noChangeArrowheads="1"/>
          </p:cNvSpPr>
          <p:nvPr/>
        </p:nvSpPr>
        <p:spPr bwMode="auto">
          <a:xfrm>
            <a:off x="5306080" y="2307748"/>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60" name="TextBox 59"/>
          <p:cNvSpPr txBox="1"/>
          <p:nvPr>
            <p:custDataLst>
              <p:tags r:id="rId11"/>
            </p:custDataLst>
          </p:nvPr>
        </p:nvSpPr>
        <p:spPr>
          <a:xfrm>
            <a:off x="4846304" y="1306785"/>
            <a:ext cx="1206149" cy="630126"/>
          </a:xfrm>
          <a:prstGeom prst="rect">
            <a:avLst/>
          </a:prstGeom>
          <a:noFill/>
        </p:spPr>
        <p:txBody>
          <a:bodyPr wrap="square" lIns="38563" tIns="19281" rIns="38563" bIns="19281" rtlCol="0">
            <a:spAutoFit/>
          </a:bodyPr>
          <a:lstStyle/>
          <a:p>
            <a:pPr>
              <a:lnSpc>
                <a:spcPct val="90000"/>
              </a:lnSpc>
              <a:spcAft>
                <a:spcPts val="0"/>
              </a:spcAft>
            </a:pPr>
            <a:r>
              <a:rPr lang="en-US" sz="1067" dirty="0">
                <a:latin typeface="+mn-lt"/>
                <a:ea typeface="Arial" charset="0"/>
              </a:rPr>
              <a:t>Wireless scale</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48x Wave 2 access points </a:t>
            </a:r>
            <a:br>
              <a:rPr lang="en-US" sz="1067" dirty="0">
                <a:solidFill>
                  <a:schemeClr val="tx2"/>
                </a:solidFill>
                <a:latin typeface="+mn-lt"/>
                <a:ea typeface="Arial" charset="0"/>
              </a:rPr>
            </a:br>
            <a:r>
              <a:rPr lang="en-US" sz="1067" dirty="0">
                <a:solidFill>
                  <a:schemeClr val="tx2"/>
                </a:solidFill>
                <a:latin typeface="+mn-lt"/>
                <a:ea typeface="Arial" charset="0"/>
              </a:rPr>
              <a:t>in 1RU</a:t>
            </a:r>
          </a:p>
        </p:txBody>
      </p:sp>
      <p:sp>
        <p:nvSpPr>
          <p:cNvPr id="61" name="Oval 7"/>
          <p:cNvSpPr>
            <a:spLocks noChangeArrowheads="1"/>
          </p:cNvSpPr>
          <p:nvPr/>
        </p:nvSpPr>
        <p:spPr bwMode="auto">
          <a:xfrm>
            <a:off x="6323166" y="2300583"/>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grpSp>
        <p:nvGrpSpPr>
          <p:cNvPr id="7" name="Group 6"/>
          <p:cNvGrpSpPr/>
          <p:nvPr/>
        </p:nvGrpSpPr>
        <p:grpSpPr>
          <a:xfrm>
            <a:off x="5350494" y="1940454"/>
            <a:ext cx="1021441" cy="396923"/>
            <a:chOff x="4019052" y="1525531"/>
            <a:chExt cx="766081" cy="397761"/>
          </a:xfrm>
        </p:grpSpPr>
        <p:sp>
          <p:nvSpPr>
            <p:cNvPr id="59" name="Line 8"/>
            <p:cNvSpPr>
              <a:spLocks noChangeShapeType="1"/>
            </p:cNvSpPr>
            <p:nvPr/>
          </p:nvSpPr>
          <p:spPr bwMode="auto">
            <a:xfrm flipV="1">
              <a:off x="4019052" y="1525532"/>
              <a:ext cx="0" cy="39776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62" name="Line 8"/>
            <p:cNvSpPr>
              <a:spLocks noChangeShapeType="1"/>
            </p:cNvSpPr>
            <p:nvPr/>
          </p:nvSpPr>
          <p:spPr bwMode="auto">
            <a:xfrm flipV="1">
              <a:off x="4785133" y="1525531"/>
              <a:ext cx="0" cy="39565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grpSp>
      <p:sp>
        <p:nvSpPr>
          <p:cNvPr id="63" name="TextBox 62"/>
          <p:cNvSpPr txBox="1"/>
          <p:nvPr>
            <p:custDataLst>
              <p:tags r:id="rId12"/>
            </p:custDataLst>
          </p:nvPr>
        </p:nvSpPr>
        <p:spPr>
          <a:xfrm>
            <a:off x="5966042" y="1306784"/>
            <a:ext cx="1544116" cy="630126"/>
          </a:xfrm>
          <a:prstGeom prst="rect">
            <a:avLst/>
          </a:prstGeom>
          <a:noFill/>
        </p:spPr>
        <p:txBody>
          <a:bodyPr wrap="square" lIns="38563" tIns="19281" rIns="38563" bIns="19281" rtlCol="0">
            <a:spAutoFit/>
          </a:bodyPr>
          <a:lstStyle/>
          <a:p>
            <a:pPr>
              <a:lnSpc>
                <a:spcPct val="90000"/>
              </a:lnSpc>
              <a:spcAft>
                <a:spcPts val="0"/>
              </a:spcAft>
            </a:pPr>
            <a:r>
              <a:rPr lang="en-US" sz="1067" dirty="0">
                <a:latin typeface="+mn-lt"/>
                <a:ea typeface="Arial" charset="0"/>
              </a:rPr>
              <a:t>Most dense and flexible uplink offering</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8x 10G, </a:t>
            </a:r>
            <a:br>
              <a:rPr lang="en-US" sz="1067" dirty="0">
                <a:solidFill>
                  <a:schemeClr val="tx2"/>
                </a:solidFill>
                <a:latin typeface="+mn-lt"/>
                <a:ea typeface="Arial" charset="0"/>
              </a:rPr>
            </a:br>
            <a:r>
              <a:rPr lang="en-US" sz="1067" dirty="0" err="1">
                <a:solidFill>
                  <a:schemeClr val="tx2"/>
                </a:solidFill>
                <a:latin typeface="+mn-lt"/>
                <a:ea typeface="Arial" charset="0"/>
              </a:rPr>
              <a:t>Multigigabit</a:t>
            </a:r>
            <a:r>
              <a:rPr lang="en-US" sz="1067" dirty="0">
                <a:solidFill>
                  <a:schemeClr val="tx2"/>
                </a:solidFill>
                <a:latin typeface="+mn-lt"/>
                <a:ea typeface="Arial" charset="0"/>
              </a:rPr>
              <a:t>, 25G</a:t>
            </a:r>
          </a:p>
        </p:txBody>
      </p:sp>
      <p:sp>
        <p:nvSpPr>
          <p:cNvPr id="64" name="Oval 7"/>
          <p:cNvSpPr>
            <a:spLocks noChangeArrowheads="1"/>
          </p:cNvSpPr>
          <p:nvPr/>
        </p:nvSpPr>
        <p:spPr bwMode="auto">
          <a:xfrm>
            <a:off x="7408557" y="2291051"/>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65" name="Line 8"/>
          <p:cNvSpPr>
            <a:spLocks noChangeShapeType="1"/>
          </p:cNvSpPr>
          <p:nvPr/>
        </p:nvSpPr>
        <p:spPr bwMode="auto">
          <a:xfrm flipV="1">
            <a:off x="7455092" y="2148776"/>
            <a:ext cx="0" cy="16629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66" name="TextBox 65"/>
          <p:cNvSpPr txBox="1"/>
          <p:nvPr>
            <p:custDataLst>
              <p:tags r:id="rId13"/>
            </p:custDataLst>
          </p:nvPr>
        </p:nvSpPr>
        <p:spPr>
          <a:xfrm>
            <a:off x="7599757" y="1306785"/>
            <a:ext cx="1820480" cy="630126"/>
          </a:xfrm>
          <a:prstGeom prst="rect">
            <a:avLst/>
          </a:prstGeom>
          <a:noFill/>
        </p:spPr>
        <p:txBody>
          <a:bodyPr wrap="square" lIns="38563" tIns="19281" rIns="38563" bIns="19281" rtlCol="0">
            <a:spAutoFit/>
          </a:bodyPr>
          <a:lstStyle/>
          <a:p>
            <a:pPr>
              <a:lnSpc>
                <a:spcPct val="90000"/>
              </a:lnSpc>
              <a:spcAft>
                <a:spcPts val="0"/>
              </a:spcAft>
            </a:pPr>
            <a:r>
              <a:rPr lang="en-US" sz="1067" dirty="0">
                <a:latin typeface="+mn-lt"/>
                <a:ea typeface="Arial" charset="0"/>
              </a:rPr>
              <a:t>Unmatched </a:t>
            </a:r>
            <a:r>
              <a:rPr lang="en-US" sz="1067" dirty="0" err="1">
                <a:latin typeface="+mn-lt"/>
                <a:ea typeface="Arial" charset="0"/>
              </a:rPr>
              <a:t>PoE</a:t>
            </a:r>
            <a:endParaRPr lang="en-US" sz="1067" dirty="0">
              <a:latin typeface="+mn-lt"/>
              <a:ea typeface="Arial" charset="0"/>
            </a:endParaRP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Resiliency – perpetual/fast </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High power – 60W </a:t>
            </a:r>
            <a:br>
              <a:rPr lang="en-US" sz="1067" dirty="0">
                <a:solidFill>
                  <a:schemeClr val="tx2"/>
                </a:solidFill>
                <a:latin typeface="+mn-lt"/>
                <a:ea typeface="Arial" charset="0"/>
              </a:rPr>
            </a:br>
            <a:r>
              <a:rPr lang="en-US" sz="1067" dirty="0">
                <a:solidFill>
                  <a:schemeClr val="tx2"/>
                </a:solidFill>
                <a:latin typeface="+mn-lt"/>
                <a:ea typeface="Arial" charset="0"/>
              </a:rPr>
              <a:t>Cisco UPOE®</a:t>
            </a:r>
          </a:p>
        </p:txBody>
      </p:sp>
      <p:sp>
        <p:nvSpPr>
          <p:cNvPr id="57" name="TextBox 56"/>
          <p:cNvSpPr txBox="1"/>
          <p:nvPr>
            <p:custDataLst>
              <p:tags r:id="rId14"/>
            </p:custDataLst>
          </p:nvPr>
        </p:nvSpPr>
        <p:spPr>
          <a:xfrm>
            <a:off x="3239863" y="1306784"/>
            <a:ext cx="1628693" cy="777923"/>
          </a:xfrm>
          <a:prstGeom prst="rect">
            <a:avLst/>
          </a:prstGeom>
          <a:noFill/>
        </p:spPr>
        <p:txBody>
          <a:bodyPr wrap="square" lIns="38563" tIns="19281" rIns="38563" bIns="19281" rtlCol="0">
            <a:spAutoFit/>
          </a:bodyPr>
          <a:lstStyle/>
          <a:p>
            <a:pPr>
              <a:lnSpc>
                <a:spcPct val="90000"/>
              </a:lnSpc>
              <a:spcAft>
                <a:spcPts val="0"/>
              </a:spcAft>
            </a:pPr>
            <a:r>
              <a:rPr lang="en-US" sz="1067" dirty="0">
                <a:latin typeface="+mn-lt"/>
                <a:ea typeface="Arial" charset="0"/>
              </a:rPr>
              <a:t>Powerful CPU complex</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Intel x86 CPU </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4-core 1.8GHz</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8 GB memory </a:t>
            </a:r>
          </a:p>
          <a:p>
            <a:pPr marL="158747" indent="-158747">
              <a:lnSpc>
                <a:spcPct val="90000"/>
              </a:lnSpc>
              <a:spcAft>
                <a:spcPts val="0"/>
              </a:spcAft>
              <a:buClr>
                <a:schemeClr val="tx1"/>
              </a:buClr>
              <a:buFont typeface="Arial" charset="0"/>
              <a:buChar char="•"/>
            </a:pPr>
            <a:r>
              <a:rPr lang="en-US" sz="1067" dirty="0">
                <a:solidFill>
                  <a:schemeClr val="tx2"/>
                </a:solidFill>
                <a:latin typeface="+mn-lt"/>
                <a:ea typeface="Arial" charset="0"/>
              </a:rPr>
              <a:t>16 GB flash</a:t>
            </a:r>
          </a:p>
        </p:txBody>
      </p:sp>
      <p:graphicFrame>
        <p:nvGraphicFramePr>
          <p:cNvPr id="54" name="Table 53"/>
          <p:cNvGraphicFramePr>
            <a:graphicFrameLocks noGrp="1"/>
          </p:cNvGraphicFramePr>
          <p:nvPr>
            <p:extLst>
              <p:ext uri="{D42A27DB-BD31-4B8C-83A1-F6EECF244321}">
                <p14:modId xmlns:p14="http://schemas.microsoft.com/office/powerpoint/2010/main" val="4036947182"/>
              </p:ext>
            </p:extLst>
          </p:nvPr>
        </p:nvGraphicFramePr>
        <p:xfrm>
          <a:off x="9262758" y="1325619"/>
          <a:ext cx="2556935" cy="3657600"/>
        </p:xfrm>
        <a:graphic>
          <a:graphicData uri="http://schemas.openxmlformats.org/drawingml/2006/table">
            <a:tbl>
              <a:tblPr firstRow="1" bandRow="1">
                <a:tableStyleId>{C083E6E3-FA7D-4D7B-A595-EF9225AFEA82}</a:tableStyleId>
              </a:tblPr>
              <a:tblGrid>
                <a:gridCol w="2556935">
                  <a:extLst>
                    <a:ext uri="{9D8B030D-6E8A-4147-A177-3AD203B41FA5}">
                      <a16:colId xmlns:a16="http://schemas.microsoft.com/office/drawing/2014/main" val="20000"/>
                    </a:ext>
                  </a:extLst>
                </a:gridCol>
              </a:tblGrid>
              <a:tr h="304800">
                <a:tc>
                  <a:txBody>
                    <a:bodyPr/>
                    <a:lstStyle/>
                    <a:p>
                      <a:r>
                        <a:rPr lang="en-US" sz="1200" b="1" dirty="0">
                          <a:latin typeface="+mn-lt"/>
                          <a:ea typeface="Arial" charset="0"/>
                          <a:cs typeface="Arial" charset="0"/>
                        </a:rPr>
                        <a:t>Extends 3850 leadership</a:t>
                      </a:r>
                      <a:endParaRPr lang="en-US" sz="1200" b="1" dirty="0"/>
                    </a:p>
                  </a:txBody>
                  <a:tcPr marL="60960" marR="121920" marT="60960" marB="6096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1.5x throughput</a:t>
                      </a:r>
                      <a:endParaRPr lang="en-US" sz="1100" b="0" i="0" u="none" strike="noStrike" dirty="0">
                        <a:solidFill>
                          <a:schemeClr val="tx1"/>
                        </a:solidFill>
                        <a:effectLst/>
                        <a:latin typeface="Arial" panose="020B0604020202020204" pitchFamily="34" charset="0"/>
                      </a:endParaRP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1"/>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4x VRF scale</a:t>
                      </a:r>
                      <a:endParaRPr lang="en-US" sz="1100" b="0" i="0" u="none" strike="noStrike" dirty="0">
                        <a:solidFill>
                          <a:schemeClr val="tx1"/>
                        </a:solidFill>
                        <a:effectLst/>
                        <a:latin typeface="Arial" panose="020B0604020202020204" pitchFamily="34" charset="0"/>
                      </a:endParaRP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2x wireless scale</a:t>
                      </a:r>
                      <a:endParaRPr lang="en-US" sz="1100" b="0" i="0" u="none" strike="noStrike" dirty="0">
                        <a:solidFill>
                          <a:schemeClr val="tx1"/>
                        </a:solidFill>
                        <a:effectLst/>
                        <a:latin typeface="Arial" panose="020B0604020202020204" pitchFamily="34" charset="0"/>
                      </a:endParaRP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3"/>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4x Wave 2 access points supported</a:t>
                      </a: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2x to 4x flash, memory</a:t>
                      </a: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5"/>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Pluggable storage </a:t>
                      </a: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2x CPU performance</a:t>
                      </a:r>
                      <a:endParaRPr lang="en-US" sz="1100" b="0" i="0" u="none" strike="noStrike" dirty="0">
                        <a:solidFill>
                          <a:schemeClr val="tx1"/>
                        </a:solidFill>
                        <a:effectLst/>
                        <a:latin typeface="Arial" panose="020B0604020202020204" pitchFamily="34" charset="0"/>
                      </a:endParaRP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7"/>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2x uplink scale</a:t>
                      </a:r>
                      <a:endParaRPr lang="en-US" sz="1100" b="0" i="0" u="none" strike="noStrike" dirty="0">
                        <a:solidFill>
                          <a:schemeClr val="tx1"/>
                        </a:solidFill>
                        <a:effectLst/>
                        <a:latin typeface="Arial" panose="020B0604020202020204" pitchFamily="34" charset="0"/>
                      </a:endParaRP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25G and </a:t>
                      </a:r>
                      <a:r>
                        <a:rPr lang="en-US" sz="1100" b="0" i="0" u="none" strike="noStrike" dirty="0" err="1">
                          <a:solidFill>
                            <a:schemeClr val="tx1"/>
                          </a:solidFill>
                          <a:effectLst/>
                          <a:latin typeface="CiscoSansTT ExtraLight" panose="020B0303020201020303" pitchFamily="34" charset="0"/>
                        </a:rPr>
                        <a:t>Multigigabit</a:t>
                      </a:r>
                      <a:r>
                        <a:rPr lang="en-US" sz="1100" b="0" i="0" u="none" strike="noStrike" dirty="0">
                          <a:solidFill>
                            <a:schemeClr val="tx1"/>
                          </a:solidFill>
                          <a:effectLst/>
                          <a:latin typeface="CiscoSansTT ExtraLight" panose="020B0303020201020303" pitchFamily="34" charset="0"/>
                        </a:rPr>
                        <a:t> uplinks</a:t>
                      </a: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9"/>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Densest 5G access</a:t>
                      </a:r>
                    </a:p>
                  </a:txBody>
                  <a:tcPr marL="6096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04800">
                <a:tc>
                  <a:txBody>
                    <a:bodyPr/>
                    <a:lstStyle/>
                    <a:p>
                      <a:pPr algn="l" rtl="0" fontAlgn="ctr">
                        <a:buClr>
                          <a:srgbClr val="000000"/>
                        </a:buClr>
                        <a:buSzPts val="1000"/>
                        <a:buFont typeface="Arial" panose="020B0604020202020204" pitchFamily="34" charset="0"/>
                        <a:buNone/>
                      </a:pPr>
                      <a:r>
                        <a:rPr lang="en-US" sz="1100" b="0" i="0" u="none" strike="noStrike" dirty="0">
                          <a:solidFill>
                            <a:schemeClr val="tx1"/>
                          </a:solidFill>
                          <a:effectLst/>
                          <a:latin typeface="CiscoSansTT ExtraLight" panose="020B0303020201020303" pitchFamily="34" charset="0"/>
                        </a:rPr>
                        <a:t>8x 10G, 2x 40G UL at price of 2x 10G</a:t>
                      </a:r>
                    </a:p>
                  </a:txBody>
                  <a:tcPr marL="60960" marR="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11"/>
                  </a:ext>
                </a:extLst>
              </a:tr>
            </a:tbl>
          </a:graphicData>
        </a:graphic>
      </p:graphicFrame>
      <p:sp>
        <p:nvSpPr>
          <p:cNvPr id="67" name="Line 8"/>
          <p:cNvSpPr>
            <a:spLocks noChangeShapeType="1"/>
          </p:cNvSpPr>
          <p:nvPr/>
        </p:nvSpPr>
        <p:spPr bwMode="auto">
          <a:xfrm rot="16200000" flipV="1">
            <a:off x="1567649" y="1925997"/>
            <a:ext cx="0" cy="826593"/>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68" name="Oval 7"/>
          <p:cNvSpPr>
            <a:spLocks noChangeArrowheads="1"/>
          </p:cNvSpPr>
          <p:nvPr/>
        </p:nvSpPr>
        <p:spPr bwMode="auto">
          <a:xfrm>
            <a:off x="2943962" y="2251882"/>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69" name="Line 8"/>
          <p:cNvSpPr>
            <a:spLocks noChangeShapeType="1"/>
          </p:cNvSpPr>
          <p:nvPr/>
        </p:nvSpPr>
        <p:spPr bwMode="auto">
          <a:xfrm rot="16200000" flipV="1">
            <a:off x="2704298" y="2034677"/>
            <a:ext cx="0" cy="548277"/>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0" name="Line 8"/>
          <p:cNvSpPr>
            <a:spLocks noChangeShapeType="1"/>
          </p:cNvSpPr>
          <p:nvPr/>
        </p:nvSpPr>
        <p:spPr bwMode="auto">
          <a:xfrm rot="5400000" flipV="1">
            <a:off x="7889026" y="1724641"/>
            <a:ext cx="0" cy="87367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1" name="Line 8"/>
          <p:cNvSpPr>
            <a:spLocks noChangeShapeType="1"/>
          </p:cNvSpPr>
          <p:nvPr/>
        </p:nvSpPr>
        <p:spPr bwMode="auto">
          <a:xfrm flipV="1">
            <a:off x="8311345" y="2071686"/>
            <a:ext cx="0" cy="102323"/>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2" name="Line 8"/>
          <p:cNvSpPr>
            <a:spLocks noChangeShapeType="1"/>
          </p:cNvSpPr>
          <p:nvPr/>
        </p:nvSpPr>
        <p:spPr bwMode="auto">
          <a:xfrm rot="5400000" flipV="1">
            <a:off x="1709636" y="4078287"/>
            <a:ext cx="0" cy="69877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3" name="Line 8"/>
          <p:cNvSpPr>
            <a:spLocks noChangeShapeType="1"/>
          </p:cNvSpPr>
          <p:nvPr/>
        </p:nvSpPr>
        <p:spPr bwMode="auto">
          <a:xfrm flipV="1">
            <a:off x="6878578" y="5037108"/>
            <a:ext cx="0" cy="134144"/>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4" name="Line 8"/>
          <p:cNvSpPr>
            <a:spLocks noChangeShapeType="1"/>
          </p:cNvSpPr>
          <p:nvPr/>
        </p:nvSpPr>
        <p:spPr bwMode="auto">
          <a:xfrm rot="5400000" flipV="1">
            <a:off x="6574804" y="4738532"/>
            <a:ext cx="0" cy="608379"/>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5" name="Oval 7"/>
          <p:cNvSpPr>
            <a:spLocks noChangeArrowheads="1"/>
          </p:cNvSpPr>
          <p:nvPr/>
        </p:nvSpPr>
        <p:spPr bwMode="auto">
          <a:xfrm>
            <a:off x="7650380" y="4868468"/>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76" name="Line 8"/>
          <p:cNvSpPr>
            <a:spLocks noChangeShapeType="1"/>
          </p:cNvSpPr>
          <p:nvPr/>
        </p:nvSpPr>
        <p:spPr bwMode="auto">
          <a:xfrm flipV="1">
            <a:off x="7699148" y="4949639"/>
            <a:ext cx="0" cy="93083"/>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7" name="Line 8"/>
          <p:cNvSpPr>
            <a:spLocks noChangeShapeType="1"/>
          </p:cNvSpPr>
          <p:nvPr/>
        </p:nvSpPr>
        <p:spPr bwMode="auto">
          <a:xfrm flipV="1">
            <a:off x="8661733" y="5025173"/>
            <a:ext cx="0" cy="109356"/>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78" name="Line 8"/>
          <p:cNvSpPr>
            <a:spLocks noChangeShapeType="1"/>
          </p:cNvSpPr>
          <p:nvPr/>
        </p:nvSpPr>
        <p:spPr bwMode="auto">
          <a:xfrm rot="5400000" flipV="1">
            <a:off x="8181117" y="4549757"/>
            <a:ext cx="0" cy="96206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Tree>
    <p:extLst>
      <p:ext uri="{BB962C8B-B14F-4D97-AF65-F5344CB8AC3E}">
        <p14:creationId xmlns:p14="http://schemas.microsoft.com/office/powerpoint/2010/main" val="3408029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ct 35" hidden="1"/>
          <p:cNvGraphicFramePr>
            <a:graphicFrameLocks noChangeAspect="1"/>
          </p:cNvGraphicFramePr>
          <p:nvPr>
            <p:custDataLst>
              <p:tags r:id="rId2"/>
            </p:custDataLst>
          </p:nvPr>
        </p:nvGraphicFramePr>
        <p:xfrm>
          <a:off x="2117" y="2118"/>
          <a:ext cx="2116" cy="2116"/>
        </p:xfrm>
        <a:graphic>
          <a:graphicData uri="http://schemas.openxmlformats.org/presentationml/2006/ole">
            <mc:AlternateContent xmlns:mc="http://schemas.openxmlformats.org/markup-compatibility/2006">
              <mc:Choice xmlns:v="urn:schemas-microsoft-com:vml" Requires="v">
                <p:oleObj spid="_x0000_s13369" name="think-cell Slide" r:id="rId5" imgW="476" imgH="357" progId="TCLayout.ActiveDocument.1">
                  <p:embed/>
                </p:oleObj>
              </mc:Choice>
              <mc:Fallback>
                <p:oleObj name="think-cell Slide" r:id="rId5" imgW="476" imgH="357" progId="TCLayout.ActiveDocument.1">
                  <p:embed/>
                  <p:pic>
                    <p:nvPicPr>
                      <p:cNvPr id="36" name="Object 35"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ounded Rectangle 34"/>
          <p:cNvSpPr/>
          <p:nvPr/>
        </p:nvSpPr>
        <p:spPr>
          <a:xfrm rot="10800000" flipV="1">
            <a:off x="350141" y="4971522"/>
            <a:ext cx="8969728" cy="884763"/>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20065" y="148375"/>
            <a:ext cx="11126787" cy="974725"/>
          </a:xfrm>
          <a:prstGeom prst="rect">
            <a:avLst/>
          </a:prstGeom>
        </p:spPr>
        <p:txBody>
          <a:bodyPr/>
          <a:lstStyle/>
          <a:p>
            <a:r>
              <a:rPr lang="en-US" dirty="0">
                <a:latin typeface="+mn-lt"/>
              </a:rPr>
              <a:t>Introducing the Cisco Catalyst 9400 Series</a:t>
            </a:r>
            <a:br>
              <a:rPr lang="en-US" dirty="0">
                <a:latin typeface="+mn-lt"/>
              </a:rPr>
            </a:br>
            <a:r>
              <a:rPr lang="en-US" sz="2400" dirty="0">
                <a:latin typeface="+mn-lt"/>
              </a:rPr>
              <a:t>New generation of modular access</a:t>
            </a:r>
          </a:p>
        </p:txBody>
      </p:sp>
      <p:grpSp>
        <p:nvGrpSpPr>
          <p:cNvPr id="32" name="Group 31"/>
          <p:cNvGrpSpPr/>
          <p:nvPr/>
        </p:nvGrpSpPr>
        <p:grpSpPr>
          <a:xfrm>
            <a:off x="650022" y="1067531"/>
            <a:ext cx="8635981" cy="3921771"/>
            <a:chOff x="609619" y="1085208"/>
            <a:chExt cx="6476986" cy="2941328"/>
          </a:xfrm>
        </p:grpSpPr>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9619" y="2532767"/>
              <a:ext cx="2054559" cy="1333762"/>
            </a:xfrm>
            <a:prstGeom prst="rect">
              <a:avLst/>
            </a:prstGeom>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55000" y="1915547"/>
              <a:ext cx="2018885" cy="1996651"/>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60622" y="1085208"/>
              <a:ext cx="2525983" cy="2941328"/>
            </a:xfrm>
            <a:prstGeom prst="rect">
              <a:avLst/>
            </a:prstGeom>
          </p:spPr>
        </p:pic>
      </p:grpSp>
      <p:sp>
        <p:nvSpPr>
          <p:cNvPr id="25" name="TextBox 24"/>
          <p:cNvSpPr txBox="1"/>
          <p:nvPr/>
        </p:nvSpPr>
        <p:spPr>
          <a:xfrm>
            <a:off x="1792101" y="4764771"/>
            <a:ext cx="418384" cy="164212"/>
          </a:xfrm>
          <a:prstGeom prst="rect">
            <a:avLst/>
          </a:prstGeom>
          <a:noFill/>
        </p:spPr>
        <p:txBody>
          <a:bodyPr wrap="none" lIns="0" tIns="0" rIns="0" bIns="0" rtlCol="0">
            <a:spAutoFit/>
          </a:bodyPr>
          <a:lstStyle/>
          <a:p>
            <a:r>
              <a:rPr lang="en-US" sz="1067" dirty="0">
                <a:latin typeface="+mn-lt"/>
                <a:ea typeface="Arial" charset="0"/>
              </a:rPr>
              <a:t>4-Slot*</a:t>
            </a:r>
          </a:p>
        </p:txBody>
      </p:sp>
      <p:sp>
        <p:nvSpPr>
          <p:cNvPr id="26" name="TextBox 25"/>
          <p:cNvSpPr txBox="1"/>
          <p:nvPr/>
        </p:nvSpPr>
        <p:spPr>
          <a:xfrm>
            <a:off x="4527553" y="4764771"/>
            <a:ext cx="333425" cy="164212"/>
          </a:xfrm>
          <a:prstGeom prst="rect">
            <a:avLst/>
          </a:prstGeom>
          <a:noFill/>
        </p:spPr>
        <p:txBody>
          <a:bodyPr wrap="none" lIns="0" tIns="0" rIns="0" bIns="0" rtlCol="0">
            <a:spAutoFit/>
          </a:bodyPr>
          <a:lstStyle/>
          <a:p>
            <a:r>
              <a:rPr lang="en-US" sz="1067" dirty="0">
                <a:latin typeface="+mn-lt"/>
                <a:ea typeface="Arial" charset="0"/>
              </a:rPr>
              <a:t>7-Slot</a:t>
            </a:r>
          </a:p>
        </p:txBody>
      </p:sp>
      <p:sp>
        <p:nvSpPr>
          <p:cNvPr id="27" name="TextBox 26"/>
          <p:cNvSpPr txBox="1"/>
          <p:nvPr/>
        </p:nvSpPr>
        <p:spPr>
          <a:xfrm>
            <a:off x="7365838" y="4764771"/>
            <a:ext cx="405560" cy="164212"/>
          </a:xfrm>
          <a:prstGeom prst="rect">
            <a:avLst/>
          </a:prstGeom>
          <a:noFill/>
        </p:spPr>
        <p:txBody>
          <a:bodyPr wrap="none" lIns="0" tIns="0" rIns="0" bIns="0" rtlCol="0">
            <a:spAutoFit/>
          </a:bodyPr>
          <a:lstStyle/>
          <a:p>
            <a:r>
              <a:rPr lang="en-US" sz="1067" dirty="0">
                <a:latin typeface="+mn-lt"/>
                <a:ea typeface="Arial" charset="0"/>
              </a:rPr>
              <a:t>10-Slot</a:t>
            </a:r>
          </a:p>
        </p:txBody>
      </p:sp>
      <p:grpSp>
        <p:nvGrpSpPr>
          <p:cNvPr id="37" name="Group 36"/>
          <p:cNvGrpSpPr/>
          <p:nvPr/>
        </p:nvGrpSpPr>
        <p:grpSpPr>
          <a:xfrm>
            <a:off x="591863" y="4989303"/>
            <a:ext cx="8486280" cy="863456"/>
            <a:chOff x="665757" y="4026537"/>
            <a:chExt cx="6364710" cy="647592"/>
          </a:xfrm>
        </p:grpSpPr>
        <p:sp>
          <p:nvSpPr>
            <p:cNvPr id="28" name="Rectangle 27"/>
            <p:cNvSpPr/>
            <p:nvPr/>
          </p:nvSpPr>
          <p:spPr>
            <a:xfrm>
              <a:off x="665757" y="4026537"/>
              <a:ext cx="1872684" cy="6475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bIns="60960" rtlCol="0" anchor="t"/>
            <a:lstStyle/>
            <a:p>
              <a:pPr defTabSz="1217806">
                <a:spcBef>
                  <a:spcPts val="0"/>
                </a:spcBef>
                <a:spcAft>
                  <a:spcPts val="0"/>
                </a:spcAft>
              </a:pPr>
              <a:r>
                <a:rPr lang="en-US" sz="1067" b="1" dirty="0">
                  <a:solidFill>
                    <a:schemeClr val="tx2"/>
                  </a:solidFill>
                </a:rPr>
                <a:t>Supervisor</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Sup-1: 80G per slot access </a:t>
              </a:r>
              <a:br>
                <a:rPr lang="en-US" sz="933" kern="0" dirty="0">
                  <a:solidFill>
                    <a:schemeClr val="tx1"/>
                  </a:solidFill>
                  <a:ea typeface="ＭＳ Ｐゴシック" charset="0"/>
                  <a:cs typeface="ＭＳ Ｐゴシック" charset="0"/>
                </a:rPr>
              </a:br>
              <a:r>
                <a:rPr lang="en-US" sz="933" kern="0" dirty="0">
                  <a:solidFill>
                    <a:schemeClr val="tx1"/>
                  </a:solidFill>
                  <a:ea typeface="ＭＳ Ｐゴシック" charset="0"/>
                  <a:cs typeface="ＭＳ Ｐゴシック" charset="0"/>
                </a:rPr>
                <a:t>optimized</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Sup-1XL*: 120G per slot core optimized</a:t>
              </a:r>
            </a:p>
          </p:txBody>
        </p:sp>
        <p:sp>
          <p:nvSpPr>
            <p:cNvPr id="29" name="Rectangle 28"/>
            <p:cNvSpPr/>
            <p:nvPr/>
          </p:nvSpPr>
          <p:spPr>
            <a:xfrm>
              <a:off x="2538441" y="4026537"/>
              <a:ext cx="1463040" cy="6475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bIns="60960" rtlCol="0" anchor="t"/>
            <a:lstStyle/>
            <a:p>
              <a:pPr defTabSz="1217806">
                <a:spcBef>
                  <a:spcPts val="400"/>
                </a:spcBef>
                <a:spcAft>
                  <a:spcPts val="267"/>
                </a:spcAft>
              </a:pPr>
              <a:r>
                <a:rPr lang="en-US" sz="1067" b="1" dirty="0">
                  <a:solidFill>
                    <a:schemeClr val="bg1"/>
                  </a:solidFill>
                </a:rPr>
                <a:t>Access line cards</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24x </a:t>
              </a:r>
              <a:r>
                <a:rPr lang="en-US" sz="933" kern="0" dirty="0" err="1">
                  <a:solidFill>
                    <a:schemeClr val="tx1"/>
                  </a:solidFill>
                  <a:ea typeface="ＭＳ Ｐゴシック" charset="0"/>
                  <a:cs typeface="ＭＳ Ｐゴシック" charset="0"/>
                </a:rPr>
                <a:t>Multigigabit</a:t>
              </a:r>
              <a:r>
                <a:rPr lang="en-US" sz="933" kern="0" dirty="0">
                  <a:solidFill>
                    <a:schemeClr val="tx1"/>
                  </a:solidFill>
                  <a:ea typeface="ＭＳ Ｐゴシック" charset="0"/>
                  <a:cs typeface="ＭＳ Ｐゴシック" charset="0"/>
                </a:rPr>
                <a:t> + </a:t>
              </a:r>
              <a:br>
                <a:rPr lang="en-US" sz="933" kern="0" dirty="0">
                  <a:solidFill>
                    <a:schemeClr val="tx1"/>
                  </a:solidFill>
                  <a:ea typeface="ＭＳ Ｐゴシック" charset="0"/>
                  <a:cs typeface="ＭＳ Ｐゴシック" charset="0"/>
                </a:rPr>
              </a:br>
              <a:r>
                <a:rPr lang="en-US" sz="933" kern="0" dirty="0">
                  <a:solidFill>
                    <a:schemeClr val="tx1"/>
                  </a:solidFill>
                  <a:ea typeface="ＭＳ Ｐゴシック" charset="0"/>
                  <a:cs typeface="ＭＳ Ｐゴシック" charset="0"/>
                </a:rPr>
                <a:t>24x Cisco UPOE®</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48x Cisco UPOE</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48x </a:t>
              </a:r>
              <a:r>
                <a:rPr lang="en-US" sz="933" kern="0" dirty="0" err="1">
                  <a:solidFill>
                    <a:schemeClr val="tx1"/>
                  </a:solidFill>
                  <a:ea typeface="ＭＳ Ｐゴシック" charset="0"/>
                  <a:cs typeface="ＭＳ Ｐゴシック" charset="0"/>
                </a:rPr>
                <a:t>PoE</a:t>
              </a:r>
              <a:r>
                <a:rPr lang="en-US" sz="933" kern="0" dirty="0">
                  <a:solidFill>
                    <a:schemeClr val="tx1"/>
                  </a:solidFill>
                  <a:ea typeface="ＭＳ Ｐゴシック" charset="0"/>
                  <a:cs typeface="ＭＳ Ｐゴシック" charset="0"/>
                </a:rPr>
                <a:t>+, 48x data</a:t>
              </a:r>
            </a:p>
          </p:txBody>
        </p:sp>
        <p:sp>
          <p:nvSpPr>
            <p:cNvPr id="30" name="Rectangle 29"/>
            <p:cNvSpPr/>
            <p:nvPr/>
          </p:nvSpPr>
          <p:spPr>
            <a:xfrm>
              <a:off x="4052934" y="4026537"/>
              <a:ext cx="1463040" cy="6475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bIns="60960" rtlCol="0" anchor="t"/>
            <a:lstStyle/>
            <a:p>
              <a:pPr defTabSz="1217806">
                <a:spcBef>
                  <a:spcPts val="0"/>
                </a:spcBef>
                <a:spcAft>
                  <a:spcPts val="0"/>
                </a:spcAft>
              </a:pPr>
              <a:r>
                <a:rPr lang="en-US" sz="1067" b="1" dirty="0">
                  <a:solidFill>
                    <a:schemeClr val="bg1"/>
                  </a:solidFill>
                </a:rPr>
                <a:t>Core line cards</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24x 10G SFP+</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48x 1G SFP</a:t>
              </a:r>
            </a:p>
            <a:p>
              <a:pPr marL="158747" indent="-158747" defTabSz="1217806">
                <a:spcBef>
                  <a:spcPts val="0"/>
                </a:spcBef>
                <a:spcAft>
                  <a:spcPts val="0"/>
                </a:spcAft>
                <a:buFont typeface="Arial" panose="020B0604020202020204" pitchFamily="34" charset="0"/>
                <a:buChar char="•"/>
              </a:pPr>
              <a:r>
                <a:rPr lang="en-US" sz="933" kern="0" dirty="0">
                  <a:solidFill>
                    <a:schemeClr val="tx1"/>
                  </a:solidFill>
                  <a:ea typeface="ＭＳ Ｐゴシック" charset="0"/>
                  <a:cs typeface="ＭＳ Ｐゴシック" charset="0"/>
                </a:rPr>
                <a:t>24x 1G SFP</a:t>
              </a:r>
            </a:p>
          </p:txBody>
        </p:sp>
        <p:sp>
          <p:nvSpPr>
            <p:cNvPr id="31" name="Rectangle 30"/>
            <p:cNvSpPr/>
            <p:nvPr/>
          </p:nvSpPr>
          <p:spPr>
            <a:xfrm>
              <a:off x="5567427" y="4026537"/>
              <a:ext cx="1463040" cy="6475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bIns="60960" rtlCol="0" anchor="t"/>
            <a:lstStyle/>
            <a:p>
              <a:pPr defTabSz="1217806">
                <a:spcBef>
                  <a:spcPts val="0"/>
                </a:spcBef>
                <a:spcAft>
                  <a:spcPts val="0"/>
                </a:spcAft>
              </a:pPr>
              <a:r>
                <a:rPr lang="en-US" sz="1067" b="1" dirty="0">
                  <a:solidFill>
                    <a:schemeClr val="bg1"/>
                  </a:solidFill>
                </a:rPr>
                <a:t>Power supply</a:t>
              </a:r>
            </a:p>
            <a:p>
              <a:pPr marL="158747" indent="-158747" defTabSz="1217806">
                <a:spcBef>
                  <a:spcPts val="0"/>
                </a:spcBef>
                <a:spcAft>
                  <a:spcPts val="0"/>
                </a:spcAft>
                <a:buFont typeface="Arial" panose="020B0604020202020204" pitchFamily="34" charset="0"/>
                <a:buChar char="•"/>
              </a:pPr>
              <a:r>
                <a:rPr lang="pl-PL" sz="933" kern="0" dirty="0">
                  <a:solidFill>
                    <a:schemeClr val="tx1"/>
                  </a:solidFill>
                  <a:ea typeface="ＭＳ Ｐゴシック" charset="0"/>
                  <a:cs typeface="ＭＳ Ｐゴシック" charset="0"/>
                </a:rPr>
                <a:t>3200W AC</a:t>
              </a:r>
            </a:p>
            <a:p>
              <a:pPr marL="158747" indent="-158747" defTabSz="1217806">
                <a:spcBef>
                  <a:spcPts val="0"/>
                </a:spcBef>
                <a:spcAft>
                  <a:spcPts val="0"/>
                </a:spcAft>
                <a:buFont typeface="Arial" panose="020B0604020202020204" pitchFamily="34" charset="0"/>
                <a:buChar char="•"/>
              </a:pPr>
              <a:r>
                <a:rPr lang="pl-PL" sz="933" kern="0" dirty="0">
                  <a:solidFill>
                    <a:schemeClr val="tx1"/>
                  </a:solidFill>
                  <a:ea typeface="ＭＳ Ｐゴシック" charset="0"/>
                  <a:cs typeface="ＭＳ Ｐゴシック" charset="0"/>
                </a:rPr>
                <a:t>2100W AC</a:t>
              </a:r>
            </a:p>
          </p:txBody>
        </p:sp>
      </p:grpSp>
      <p:graphicFrame>
        <p:nvGraphicFramePr>
          <p:cNvPr id="34" name="Table 33"/>
          <p:cNvGraphicFramePr>
            <a:graphicFrameLocks noGrp="1"/>
          </p:cNvGraphicFramePr>
          <p:nvPr>
            <p:extLst>
              <p:ext uri="{D42A27DB-BD31-4B8C-83A1-F6EECF244321}">
                <p14:modId xmlns:p14="http://schemas.microsoft.com/office/powerpoint/2010/main" val="1945095277"/>
              </p:ext>
            </p:extLst>
          </p:nvPr>
        </p:nvGraphicFramePr>
        <p:xfrm>
          <a:off x="9505911" y="1087880"/>
          <a:ext cx="2295708" cy="4764879"/>
        </p:xfrm>
        <a:graphic>
          <a:graphicData uri="http://schemas.openxmlformats.org/drawingml/2006/table">
            <a:tbl>
              <a:tblPr firstRow="1" bandRow="1">
                <a:tableStyleId>{2D5ABB26-0587-4C30-8999-92F81FD0307C}</a:tableStyleId>
              </a:tblPr>
              <a:tblGrid>
                <a:gridCol w="2295708">
                  <a:extLst>
                    <a:ext uri="{9D8B030D-6E8A-4147-A177-3AD203B41FA5}">
                      <a16:colId xmlns:a16="http://schemas.microsoft.com/office/drawing/2014/main" val="20000"/>
                    </a:ext>
                  </a:extLst>
                </a:gridCol>
              </a:tblGrid>
              <a:tr h="560575">
                <a:tc>
                  <a:txBody>
                    <a:bodyPr/>
                    <a:lstStyle/>
                    <a:p>
                      <a:r>
                        <a:rPr lang="en-US" sz="1300" b="1" dirty="0"/>
                        <a:t>Cisco® Catalyst®</a:t>
                      </a:r>
                      <a:br>
                        <a:rPr lang="en-US" sz="1300" b="1" dirty="0"/>
                      </a:br>
                      <a:r>
                        <a:rPr lang="en-US" sz="1300" b="1" dirty="0"/>
                        <a:t>9000 leadership</a:t>
                      </a:r>
                    </a:p>
                  </a:txBody>
                  <a:tcPr marL="121920" marR="121920" marT="60960" marB="6096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UADP 2.0</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1"/>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Open Cisco IOS® XE</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SD-Access</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x86 CPU and containers</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Encrypted Traffic Analytics*</a:t>
                      </a: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5"/>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256-bit </a:t>
                      </a:r>
                      <a:r>
                        <a:rPr lang="en-US" sz="1100" u="none" strike="noStrike" dirty="0" err="1">
                          <a:effectLst/>
                        </a:rPr>
                        <a:t>MACsec</a:t>
                      </a:r>
                      <a:r>
                        <a:rPr lang="en-US" sz="1100" u="none" strike="noStrike" dirty="0">
                          <a:effectLst/>
                        </a:rPr>
                        <a:t>*</a:t>
                      </a: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6"/>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Trustworthy systems</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7"/>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Cisco </a:t>
                      </a:r>
                      <a:r>
                        <a:rPr lang="en-US" sz="1100" u="none" strike="noStrike" dirty="0" err="1">
                          <a:effectLst/>
                        </a:rPr>
                        <a:t>StackWise</a:t>
                      </a:r>
                      <a:r>
                        <a:rPr lang="en-US" sz="1100" u="none" strike="noStrike" dirty="0">
                          <a:effectLst/>
                        </a:rPr>
                        <a:t>® Virtual*</a:t>
                      </a:r>
                      <a:endParaRPr lang="en-US" sz="1100" b="0" i="0" u="none" strike="noStrike" dirty="0">
                        <a:solidFill>
                          <a:srgbClr val="005073"/>
                        </a:solidFill>
                        <a:effectLst/>
                        <a:latin typeface="CiscoSansTT ExtraLight" panose="020B0303020201020303"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8"/>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IEEE1588 and AVB*</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9"/>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NBAR2</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10"/>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Model-driven programmability</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11"/>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Patching</a:t>
                      </a:r>
                      <a:r>
                        <a:rPr lang="en-US" sz="1100" u="none" strike="noStrike" baseline="0" dirty="0">
                          <a:effectLst/>
                        </a:rPr>
                        <a:t> and </a:t>
                      </a:r>
                      <a:r>
                        <a:rPr lang="en-US" sz="1100" u="none" strike="noStrike" dirty="0">
                          <a:effectLst/>
                        </a:rPr>
                        <a:t>GIR</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12"/>
                  </a:ext>
                </a:extLst>
              </a:tr>
              <a:tr h="323408">
                <a:tc>
                  <a:txBody>
                    <a:bodyPr/>
                    <a:lstStyle/>
                    <a:p>
                      <a:pPr algn="l" rtl="0" fontAlgn="ctr">
                        <a:buClr>
                          <a:srgbClr val="000000"/>
                        </a:buClr>
                        <a:buSzPts val="900"/>
                        <a:buFont typeface="Arial" panose="020B0604020202020204" pitchFamily="34" charset="0"/>
                        <a:buNone/>
                      </a:pPr>
                      <a:r>
                        <a:rPr lang="en-US" sz="1100" u="none" strike="noStrike" dirty="0">
                          <a:effectLst/>
                        </a:rPr>
                        <a:t>Streaming telemetry</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22" name="32-Point Star 21"/>
          <p:cNvSpPr>
            <a:spLocks noChangeAspect="1"/>
          </p:cNvSpPr>
          <p:nvPr/>
        </p:nvSpPr>
        <p:spPr>
          <a:xfrm>
            <a:off x="8164339" y="1051454"/>
            <a:ext cx="1121664" cy="1121664"/>
          </a:xfrm>
          <a:prstGeom prst="star32">
            <a:avLst>
              <a:gd name="adj" fmla="val 47561"/>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67" dirty="0">
                <a:solidFill>
                  <a:schemeClr val="tx1"/>
                </a:solidFill>
              </a:rPr>
              <a:t>9 </a:t>
            </a:r>
            <a:r>
              <a:rPr lang="en-US" sz="1067" dirty="0" err="1">
                <a:solidFill>
                  <a:schemeClr val="tx1"/>
                </a:solidFill>
              </a:rPr>
              <a:t>Tbps</a:t>
            </a:r>
            <a:r>
              <a:rPr lang="en-US" sz="1067" dirty="0">
                <a:solidFill>
                  <a:schemeClr val="tx1"/>
                </a:solidFill>
              </a:rPr>
              <a:t> system bandwidth</a:t>
            </a:r>
          </a:p>
        </p:txBody>
      </p:sp>
      <p:sp>
        <p:nvSpPr>
          <p:cNvPr id="23" name="32-Point Star 22"/>
          <p:cNvSpPr>
            <a:spLocks noChangeAspect="1"/>
          </p:cNvSpPr>
          <p:nvPr/>
        </p:nvSpPr>
        <p:spPr>
          <a:xfrm>
            <a:off x="5108099" y="1855003"/>
            <a:ext cx="1121664" cy="1121664"/>
          </a:xfrm>
          <a:prstGeom prst="star32">
            <a:avLst>
              <a:gd name="adj" fmla="val 47561"/>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67" dirty="0">
                <a:solidFill>
                  <a:schemeClr val="tx1"/>
                </a:solidFill>
              </a:rPr>
              <a:t>Redundancy </a:t>
            </a:r>
          </a:p>
          <a:p>
            <a:pPr algn="ctr"/>
            <a:r>
              <a:rPr lang="en-US" sz="1067" dirty="0">
                <a:solidFill>
                  <a:schemeClr val="tx1"/>
                </a:solidFill>
              </a:rPr>
              <a:t>is now </a:t>
            </a:r>
          </a:p>
          <a:p>
            <a:pPr algn="ctr"/>
            <a:r>
              <a:rPr lang="en-US" sz="1067" dirty="0">
                <a:solidFill>
                  <a:schemeClr val="tx1"/>
                </a:solidFill>
              </a:rPr>
              <a:t>table stakes</a:t>
            </a:r>
          </a:p>
        </p:txBody>
      </p:sp>
      <p:sp>
        <p:nvSpPr>
          <p:cNvPr id="24" name="32-Point Star 23"/>
          <p:cNvSpPr>
            <a:spLocks noChangeAspect="1"/>
          </p:cNvSpPr>
          <p:nvPr/>
        </p:nvSpPr>
        <p:spPr>
          <a:xfrm>
            <a:off x="1898507" y="2415835"/>
            <a:ext cx="1121664" cy="1121664"/>
          </a:xfrm>
          <a:prstGeom prst="star32">
            <a:avLst>
              <a:gd name="adj" fmla="val 47561"/>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67" dirty="0">
                <a:solidFill>
                  <a:schemeClr val="tx1"/>
                </a:solidFill>
              </a:rPr>
              <a:t>Industry’s</a:t>
            </a:r>
            <a:br>
              <a:rPr lang="en-US" sz="1067" dirty="0">
                <a:solidFill>
                  <a:schemeClr val="tx1"/>
                </a:solidFill>
              </a:rPr>
            </a:br>
            <a:r>
              <a:rPr lang="en-US" sz="1067" dirty="0">
                <a:solidFill>
                  <a:schemeClr val="tx1"/>
                </a:solidFill>
              </a:rPr>
              <a:t>highest </a:t>
            </a:r>
            <a:r>
              <a:rPr lang="en-US" sz="1067" dirty="0" err="1">
                <a:solidFill>
                  <a:schemeClr val="tx1"/>
                </a:solidFill>
              </a:rPr>
              <a:t>PoE</a:t>
            </a:r>
            <a:endParaRPr lang="en-US" sz="1067" dirty="0">
              <a:solidFill>
                <a:schemeClr val="tx1"/>
              </a:solidFill>
            </a:endParaRPr>
          </a:p>
          <a:p>
            <a:pPr algn="ctr"/>
            <a:r>
              <a:rPr lang="en-US" sz="1067" dirty="0">
                <a:solidFill>
                  <a:schemeClr val="tx1"/>
                </a:solidFill>
              </a:rPr>
              <a:t>scale</a:t>
            </a:r>
          </a:p>
        </p:txBody>
      </p:sp>
      <p:sp>
        <p:nvSpPr>
          <p:cNvPr id="33" name="TextBox 32"/>
          <p:cNvSpPr txBox="1"/>
          <p:nvPr/>
        </p:nvSpPr>
        <p:spPr>
          <a:xfrm>
            <a:off x="11078514" y="5902395"/>
            <a:ext cx="835485" cy="240130"/>
          </a:xfrm>
          <a:prstGeom prst="rect">
            <a:avLst/>
          </a:prstGeom>
          <a:noFill/>
        </p:spPr>
        <p:txBody>
          <a:bodyPr wrap="none" rtlCol="0">
            <a:spAutoFit/>
          </a:bodyPr>
          <a:lstStyle/>
          <a:p>
            <a:pPr algn="r">
              <a:lnSpc>
                <a:spcPct val="90000"/>
              </a:lnSpc>
            </a:pPr>
            <a:r>
              <a:rPr lang="en-US" sz="1067" dirty="0">
                <a:latin typeface="+mn-lt"/>
                <a:ea typeface="Arial" charset="0"/>
              </a:rPr>
              <a:t>* Roadmap</a:t>
            </a:r>
          </a:p>
        </p:txBody>
      </p:sp>
    </p:spTree>
    <p:extLst>
      <p:ext uri="{BB962C8B-B14F-4D97-AF65-F5344CB8AC3E}">
        <p14:creationId xmlns:p14="http://schemas.microsoft.com/office/powerpoint/2010/main" val="327676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6441" name="think-cell Slide" r:id="rId19" imgW="216" imgH="216" progId="TCLayout.ActiveDocument.1">
                  <p:embed/>
                </p:oleObj>
              </mc:Choice>
              <mc:Fallback>
                <p:oleObj name="think-cell Slide" r:id="rId19" imgW="216" imgH="216" progId="TCLayout.ActiveDocument.1">
                  <p:embed/>
                  <p:pic>
                    <p:nvPicPr>
                      <p:cNvPr id="3" name="Object 2" hidden="1"/>
                      <p:cNvPicPr/>
                      <p:nvPr/>
                    </p:nvPicPr>
                    <p:blipFill>
                      <a:blip r:embed="rId20"/>
                      <a:stretch>
                        <a:fillRect/>
                      </a:stretch>
                    </p:blipFill>
                    <p:spPr>
                      <a:xfrm>
                        <a:off x="2118" y="2118"/>
                        <a:ext cx="2116" cy="2116"/>
                      </a:xfrm>
                      <a:prstGeom prst="rect">
                        <a:avLst/>
                      </a:prstGeom>
                    </p:spPr>
                  </p:pic>
                </p:oleObj>
              </mc:Fallback>
            </mc:AlternateContent>
          </a:graphicData>
        </a:graphic>
      </p:graphicFrame>
      <p:sp>
        <p:nvSpPr>
          <p:cNvPr id="60" name="Rectangle 59"/>
          <p:cNvSpPr/>
          <p:nvPr/>
        </p:nvSpPr>
        <p:spPr>
          <a:xfrm>
            <a:off x="-23842" y="1143000"/>
            <a:ext cx="12187768" cy="485986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309004" y="164500"/>
            <a:ext cx="11522075" cy="822668"/>
          </a:xfrm>
          <a:prstGeom prst="rect">
            <a:avLst/>
          </a:prstGeom>
        </p:spPr>
        <p:txBody>
          <a:bodyPr/>
          <a:lstStyle/>
          <a:p>
            <a:r>
              <a:rPr lang="en-US" sz="4000" spc="-27" dirty="0">
                <a:latin typeface="+mn-lt"/>
              </a:rPr>
              <a:t>Cisco Catalyst 9400 Series: Innovations and benefits</a:t>
            </a:r>
          </a:p>
        </p:txBody>
      </p:sp>
      <p:grpSp>
        <p:nvGrpSpPr>
          <p:cNvPr id="8" name="Group 7"/>
          <p:cNvGrpSpPr/>
          <p:nvPr/>
        </p:nvGrpSpPr>
        <p:grpSpPr>
          <a:xfrm>
            <a:off x="825528" y="1447250"/>
            <a:ext cx="6620095" cy="4268907"/>
            <a:chOff x="440155" y="756366"/>
            <a:chExt cx="8938279" cy="5763767"/>
          </a:xfrm>
        </p:grpSpPr>
        <p:pic>
          <p:nvPicPr>
            <p:cNvPr id="6" name="Picture 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40155" y="925633"/>
              <a:ext cx="2538224" cy="2213796"/>
            </a:xfrm>
            <a:prstGeom prst="rect">
              <a:avLst/>
            </a:prstGeom>
          </p:spPr>
        </p:pic>
        <p:pic>
          <p:nvPicPr>
            <p:cNvPr id="7" name="Picture 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011397" y="756366"/>
              <a:ext cx="7367037" cy="5763767"/>
            </a:xfrm>
            <a:prstGeom prst="rect">
              <a:avLst/>
            </a:prstGeom>
          </p:spPr>
        </p:pic>
      </p:grpSp>
      <p:sp>
        <p:nvSpPr>
          <p:cNvPr id="9" name="Oval 7"/>
          <p:cNvSpPr>
            <a:spLocks noChangeArrowheads="1"/>
          </p:cNvSpPr>
          <p:nvPr/>
        </p:nvSpPr>
        <p:spPr bwMode="auto">
          <a:xfrm rot="5400000">
            <a:off x="6412625" y="2113054"/>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10" name="Line 8"/>
          <p:cNvSpPr>
            <a:spLocks noChangeShapeType="1"/>
          </p:cNvSpPr>
          <p:nvPr/>
        </p:nvSpPr>
        <p:spPr bwMode="auto">
          <a:xfrm rot="5400000" flipV="1">
            <a:off x="6796533" y="1832762"/>
            <a:ext cx="0" cy="658124"/>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12" name="TextBox 11"/>
          <p:cNvSpPr txBox="1"/>
          <p:nvPr>
            <p:custDataLst>
              <p:tags r:id="rId3"/>
            </p:custDataLst>
          </p:nvPr>
        </p:nvSpPr>
        <p:spPr>
          <a:xfrm>
            <a:off x="7140831" y="2013086"/>
            <a:ext cx="2133591" cy="334532"/>
          </a:xfrm>
          <a:prstGeom prst="rect">
            <a:avLst/>
          </a:prstGeom>
          <a:noFill/>
        </p:spPr>
        <p:txBody>
          <a:bodyPr wrap="square" lIns="38563" tIns="19281" rIns="38563" bIns="19281" rtlCol="0">
            <a:spAutoFit/>
          </a:bodyPr>
          <a:lstStyle/>
          <a:p>
            <a:pPr>
              <a:lnSpc>
                <a:spcPct val="90000"/>
              </a:lnSpc>
              <a:spcAft>
                <a:spcPts val="0"/>
              </a:spcAft>
            </a:pPr>
            <a:r>
              <a:rPr lang="en-US" sz="1067" dirty="0">
                <a:latin typeface="+mn-lt"/>
                <a:ea typeface="Arial" charset="0"/>
              </a:rPr>
              <a:t>Ergonomic handles for </a:t>
            </a:r>
            <a:br>
              <a:rPr lang="en-US" sz="1067" dirty="0">
                <a:latin typeface="+mn-lt"/>
                <a:ea typeface="Arial" charset="0"/>
              </a:rPr>
            </a:br>
            <a:r>
              <a:rPr lang="en-US" sz="1067" dirty="0">
                <a:latin typeface="+mn-lt"/>
                <a:ea typeface="Arial" charset="0"/>
              </a:rPr>
              <a:t>efficient weight distribution</a:t>
            </a:r>
          </a:p>
        </p:txBody>
      </p:sp>
      <p:sp>
        <p:nvSpPr>
          <p:cNvPr id="13" name="Oval 7"/>
          <p:cNvSpPr>
            <a:spLocks noChangeArrowheads="1"/>
          </p:cNvSpPr>
          <p:nvPr/>
        </p:nvSpPr>
        <p:spPr bwMode="auto">
          <a:xfrm rot="5400000">
            <a:off x="5599825" y="2922017"/>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14" name="Line 8"/>
          <p:cNvSpPr>
            <a:spLocks noChangeShapeType="1"/>
          </p:cNvSpPr>
          <p:nvPr/>
        </p:nvSpPr>
        <p:spPr bwMode="auto">
          <a:xfrm rot="5400000" flipV="1">
            <a:off x="6374894" y="2250564"/>
            <a:ext cx="0" cy="1440444"/>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15" name="TextBox 14"/>
          <p:cNvSpPr txBox="1"/>
          <p:nvPr>
            <p:custDataLst>
              <p:tags r:id="rId4"/>
            </p:custDataLst>
          </p:nvPr>
        </p:nvSpPr>
        <p:spPr>
          <a:xfrm>
            <a:off x="7140831" y="2906152"/>
            <a:ext cx="2232984"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Efficient Platinum-rated power supplies</a:t>
            </a:r>
          </a:p>
        </p:txBody>
      </p:sp>
      <p:sp>
        <p:nvSpPr>
          <p:cNvPr id="18" name="Oval 7"/>
          <p:cNvSpPr>
            <a:spLocks noChangeArrowheads="1"/>
          </p:cNvSpPr>
          <p:nvPr/>
        </p:nvSpPr>
        <p:spPr bwMode="auto">
          <a:xfrm rot="5400000">
            <a:off x="5599826" y="2570930"/>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19" name="Line 8"/>
          <p:cNvSpPr>
            <a:spLocks noChangeShapeType="1"/>
          </p:cNvSpPr>
          <p:nvPr/>
        </p:nvSpPr>
        <p:spPr bwMode="auto">
          <a:xfrm rot="5400000" flipV="1">
            <a:off x="6372990" y="1901383"/>
            <a:ext cx="0" cy="1436633"/>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20" name="TextBox 19"/>
          <p:cNvSpPr txBox="1"/>
          <p:nvPr>
            <p:custDataLst>
              <p:tags r:id="rId5"/>
            </p:custDataLst>
          </p:nvPr>
        </p:nvSpPr>
        <p:spPr>
          <a:xfrm>
            <a:off x="7140832" y="2555066"/>
            <a:ext cx="1710405"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Mix AC and DC power supplies</a:t>
            </a:r>
          </a:p>
        </p:txBody>
      </p:sp>
      <p:sp>
        <p:nvSpPr>
          <p:cNvPr id="21" name="Oval 7"/>
          <p:cNvSpPr>
            <a:spLocks noChangeArrowheads="1"/>
          </p:cNvSpPr>
          <p:nvPr/>
        </p:nvSpPr>
        <p:spPr bwMode="auto">
          <a:xfrm rot="5400000">
            <a:off x="5599825" y="3228122"/>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22" name="Line 8"/>
          <p:cNvSpPr>
            <a:spLocks noChangeShapeType="1"/>
          </p:cNvSpPr>
          <p:nvPr/>
        </p:nvSpPr>
        <p:spPr bwMode="auto">
          <a:xfrm rot="5400000" flipV="1">
            <a:off x="6378703" y="2552860"/>
            <a:ext cx="0" cy="1448064"/>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23" name="TextBox 22"/>
          <p:cNvSpPr txBox="1"/>
          <p:nvPr>
            <p:custDataLst>
              <p:tags r:id="rId6"/>
            </p:custDataLst>
          </p:nvPr>
        </p:nvSpPr>
        <p:spPr>
          <a:xfrm>
            <a:off x="7140831" y="3212258"/>
            <a:ext cx="1295226"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Up to 480Gbps per slot</a:t>
            </a:r>
          </a:p>
        </p:txBody>
      </p:sp>
      <p:sp>
        <p:nvSpPr>
          <p:cNvPr id="24" name="Oval 7"/>
          <p:cNvSpPr>
            <a:spLocks noChangeArrowheads="1"/>
          </p:cNvSpPr>
          <p:nvPr/>
        </p:nvSpPr>
        <p:spPr bwMode="auto">
          <a:xfrm rot="5400000">
            <a:off x="5599826" y="3600365"/>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25" name="Line 8"/>
          <p:cNvSpPr>
            <a:spLocks noChangeShapeType="1"/>
          </p:cNvSpPr>
          <p:nvPr/>
        </p:nvSpPr>
        <p:spPr bwMode="auto">
          <a:xfrm rot="5400000" flipV="1">
            <a:off x="6376799" y="2927008"/>
            <a:ext cx="0" cy="1444253"/>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26" name="TextBox 25"/>
          <p:cNvSpPr txBox="1"/>
          <p:nvPr>
            <p:custDataLst>
              <p:tags r:id="rId7"/>
            </p:custDataLst>
          </p:nvPr>
        </p:nvSpPr>
        <p:spPr>
          <a:xfrm>
            <a:off x="7140830" y="3509994"/>
            <a:ext cx="2235192" cy="295594"/>
          </a:xfrm>
          <a:prstGeom prst="rect">
            <a:avLst/>
          </a:prstGeom>
          <a:noFill/>
        </p:spPr>
        <p:txBody>
          <a:bodyPr wrap="square" lIns="0" tIns="0" rIns="0" bIns="0" rtlCol="0">
            <a:spAutoFit/>
          </a:bodyPr>
          <a:lstStyle/>
          <a:p>
            <a:pPr>
              <a:lnSpc>
                <a:spcPct val="90000"/>
              </a:lnSpc>
              <a:spcAft>
                <a:spcPts val="0"/>
              </a:spcAft>
            </a:pPr>
            <a:r>
              <a:rPr lang="en-US" sz="1067" dirty="0">
                <a:latin typeface="+mn-lt"/>
                <a:ea typeface="Arial" charset="0"/>
              </a:rPr>
              <a:t>Cisco UPOE® simultaneously on </a:t>
            </a:r>
            <a:br>
              <a:rPr lang="en-US" sz="1067" dirty="0">
                <a:latin typeface="+mn-lt"/>
                <a:ea typeface="Arial" charset="0"/>
              </a:rPr>
            </a:br>
            <a:r>
              <a:rPr lang="en-US" sz="1067" dirty="0">
                <a:latin typeface="+mn-lt"/>
                <a:ea typeface="Arial" charset="0"/>
              </a:rPr>
              <a:t>all ports</a:t>
            </a:r>
          </a:p>
        </p:txBody>
      </p:sp>
      <p:sp>
        <p:nvSpPr>
          <p:cNvPr id="27" name="Oval 7"/>
          <p:cNvSpPr>
            <a:spLocks noChangeArrowheads="1"/>
          </p:cNvSpPr>
          <p:nvPr/>
        </p:nvSpPr>
        <p:spPr bwMode="auto">
          <a:xfrm rot="5400000">
            <a:off x="5599826" y="4003665"/>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28" name="Line 8"/>
          <p:cNvSpPr>
            <a:spLocks noChangeShapeType="1"/>
          </p:cNvSpPr>
          <p:nvPr/>
        </p:nvSpPr>
        <p:spPr bwMode="auto">
          <a:xfrm rot="5400000" flipV="1">
            <a:off x="6372990" y="3334118"/>
            <a:ext cx="0" cy="1436633"/>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29" name="TextBox 28"/>
          <p:cNvSpPr txBox="1"/>
          <p:nvPr>
            <p:custDataLst>
              <p:tags r:id="rId8"/>
            </p:custDataLst>
          </p:nvPr>
        </p:nvSpPr>
        <p:spPr>
          <a:xfrm>
            <a:off x="7140832" y="3987800"/>
            <a:ext cx="1816203"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Native 25G/10G and 40G uplinks</a:t>
            </a:r>
          </a:p>
        </p:txBody>
      </p:sp>
      <p:sp>
        <p:nvSpPr>
          <p:cNvPr id="30" name="Oval 7"/>
          <p:cNvSpPr>
            <a:spLocks noChangeArrowheads="1"/>
          </p:cNvSpPr>
          <p:nvPr/>
        </p:nvSpPr>
        <p:spPr bwMode="auto">
          <a:xfrm rot="5400000">
            <a:off x="5701426" y="4460865"/>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31" name="Line 8"/>
          <p:cNvSpPr>
            <a:spLocks noChangeShapeType="1"/>
          </p:cNvSpPr>
          <p:nvPr/>
        </p:nvSpPr>
        <p:spPr bwMode="auto">
          <a:xfrm rot="5400000" flipV="1">
            <a:off x="6427598" y="3838310"/>
            <a:ext cx="0" cy="1342648"/>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32" name="TextBox 31"/>
          <p:cNvSpPr txBox="1"/>
          <p:nvPr>
            <p:custDataLst>
              <p:tags r:id="rId9"/>
            </p:custDataLst>
          </p:nvPr>
        </p:nvSpPr>
        <p:spPr>
          <a:xfrm>
            <a:off x="7140832" y="4431454"/>
            <a:ext cx="1367362"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Up to 1TB SATA storage</a:t>
            </a:r>
          </a:p>
        </p:txBody>
      </p:sp>
      <p:cxnSp>
        <p:nvCxnSpPr>
          <p:cNvPr id="33" name="Straight Arrow Connector 32"/>
          <p:cNvCxnSpPr/>
          <p:nvPr/>
        </p:nvCxnSpPr>
        <p:spPr>
          <a:xfrm flipV="1">
            <a:off x="6295566" y="4585199"/>
            <a:ext cx="752475" cy="861172"/>
          </a:xfrm>
          <a:prstGeom prst="straightConnector1">
            <a:avLst/>
          </a:prstGeom>
          <a:ln>
            <a:solidFill>
              <a:schemeClr val="tx1">
                <a:lumMod val="50000"/>
                <a:lumOff val="50000"/>
              </a:schemeClr>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sp>
        <p:nvSpPr>
          <p:cNvPr id="37" name="Oval 7"/>
          <p:cNvSpPr>
            <a:spLocks noChangeArrowheads="1"/>
          </p:cNvSpPr>
          <p:nvPr/>
        </p:nvSpPr>
        <p:spPr bwMode="auto">
          <a:xfrm rot="5400000">
            <a:off x="6615826" y="4993057"/>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38" name="Line 8"/>
          <p:cNvSpPr>
            <a:spLocks noChangeShapeType="1"/>
          </p:cNvSpPr>
          <p:nvPr/>
        </p:nvSpPr>
        <p:spPr bwMode="auto">
          <a:xfrm rot="5400000" flipV="1">
            <a:off x="6888819" y="4823681"/>
            <a:ext cx="0" cy="436291"/>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39" name="TextBox 38"/>
          <p:cNvSpPr txBox="1"/>
          <p:nvPr>
            <p:custDataLst>
              <p:tags r:id="rId10"/>
            </p:custDataLst>
          </p:nvPr>
        </p:nvSpPr>
        <p:spPr>
          <a:xfrm>
            <a:off x="7140832" y="4977192"/>
            <a:ext cx="1691169"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Fits nonstandard racks (16 in.)</a:t>
            </a:r>
          </a:p>
        </p:txBody>
      </p:sp>
      <p:sp>
        <p:nvSpPr>
          <p:cNvPr id="40" name="Oval 7"/>
          <p:cNvSpPr>
            <a:spLocks noChangeArrowheads="1"/>
          </p:cNvSpPr>
          <p:nvPr/>
        </p:nvSpPr>
        <p:spPr bwMode="auto">
          <a:xfrm rot="5400000">
            <a:off x="4933785" y="2458038"/>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41" name="Line 8"/>
          <p:cNvSpPr>
            <a:spLocks noChangeShapeType="1"/>
          </p:cNvSpPr>
          <p:nvPr/>
        </p:nvSpPr>
        <p:spPr bwMode="auto">
          <a:xfrm rot="5400000" flipH="1" flipV="1">
            <a:off x="4458855" y="1977030"/>
            <a:ext cx="1059556" cy="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42" name="TextBox 41"/>
          <p:cNvSpPr txBox="1"/>
          <p:nvPr>
            <p:custDataLst>
              <p:tags r:id="rId11"/>
            </p:custDataLst>
          </p:nvPr>
        </p:nvSpPr>
        <p:spPr>
          <a:xfrm>
            <a:off x="3972488" y="1270572"/>
            <a:ext cx="1806585" cy="147797"/>
          </a:xfrm>
          <a:prstGeom prst="rect">
            <a:avLst/>
          </a:prstGeom>
          <a:noFill/>
        </p:spPr>
        <p:txBody>
          <a:bodyPr wrap="none" lIns="0" tIns="0" rIns="0" bIns="0" rtlCol="0">
            <a:spAutoFit/>
          </a:bodyPr>
          <a:lstStyle/>
          <a:p>
            <a:pPr>
              <a:lnSpc>
                <a:spcPct val="90000"/>
              </a:lnSpc>
              <a:spcAft>
                <a:spcPts val="0"/>
              </a:spcAft>
            </a:pPr>
            <a:r>
              <a:rPr lang="en-US" sz="1067" dirty="0">
                <a:latin typeface="+mn-lt"/>
                <a:ea typeface="Arial" charset="0"/>
              </a:rPr>
              <a:t>N+1/N+N Modular power supply</a:t>
            </a:r>
          </a:p>
        </p:txBody>
      </p:sp>
      <p:sp>
        <p:nvSpPr>
          <p:cNvPr id="43" name="Oval 7"/>
          <p:cNvSpPr>
            <a:spLocks noChangeArrowheads="1"/>
          </p:cNvSpPr>
          <p:nvPr/>
        </p:nvSpPr>
        <p:spPr bwMode="auto">
          <a:xfrm rot="5400000">
            <a:off x="4933785" y="5257120"/>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44" name="Line 8"/>
          <p:cNvSpPr>
            <a:spLocks noChangeShapeType="1"/>
          </p:cNvSpPr>
          <p:nvPr/>
        </p:nvSpPr>
        <p:spPr bwMode="auto">
          <a:xfrm rot="5400000" flipV="1">
            <a:off x="4801010" y="5493514"/>
            <a:ext cx="375245" cy="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45" name="TextBox 44"/>
          <p:cNvSpPr txBox="1"/>
          <p:nvPr>
            <p:custDataLst>
              <p:tags r:id="rId12"/>
            </p:custDataLst>
          </p:nvPr>
        </p:nvSpPr>
        <p:spPr>
          <a:xfrm>
            <a:off x="4787524" y="5690856"/>
            <a:ext cx="2079095" cy="295594"/>
          </a:xfrm>
          <a:prstGeom prst="rect">
            <a:avLst/>
          </a:prstGeom>
          <a:noFill/>
        </p:spPr>
        <p:txBody>
          <a:bodyPr wrap="none" lIns="0" tIns="0" rIns="0" bIns="0" rtlCol="0">
            <a:spAutoFit/>
          </a:bodyPr>
          <a:lstStyle/>
          <a:p>
            <a:pPr>
              <a:lnSpc>
                <a:spcPct val="90000"/>
              </a:lnSpc>
              <a:spcAft>
                <a:spcPts val="0"/>
              </a:spcAft>
            </a:pPr>
            <a:r>
              <a:rPr lang="en-US" sz="1067" dirty="0" err="1">
                <a:latin typeface="+mn-lt"/>
                <a:ea typeface="Arial" charset="0"/>
              </a:rPr>
              <a:t>Rearchitected</a:t>
            </a:r>
            <a:r>
              <a:rPr lang="en-US" sz="1067" dirty="0">
                <a:latin typeface="+mn-lt"/>
                <a:ea typeface="Arial" charset="0"/>
              </a:rPr>
              <a:t> power distribution for </a:t>
            </a:r>
            <a:br>
              <a:rPr lang="en-US" sz="1067" dirty="0">
                <a:latin typeface="+mn-lt"/>
                <a:ea typeface="Arial" charset="0"/>
              </a:rPr>
            </a:br>
            <a:r>
              <a:rPr lang="en-US" sz="1067" dirty="0">
                <a:latin typeface="+mn-lt"/>
                <a:ea typeface="Arial" charset="0"/>
              </a:rPr>
              <a:t>10% higher energy efficiency </a:t>
            </a:r>
          </a:p>
        </p:txBody>
      </p:sp>
      <p:sp>
        <p:nvSpPr>
          <p:cNvPr id="46" name="Oval 7"/>
          <p:cNvSpPr>
            <a:spLocks noChangeArrowheads="1"/>
          </p:cNvSpPr>
          <p:nvPr/>
        </p:nvSpPr>
        <p:spPr bwMode="auto">
          <a:xfrm rot="5400000">
            <a:off x="3620286" y="5087780"/>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47" name="Line 8"/>
          <p:cNvSpPr>
            <a:spLocks noChangeShapeType="1"/>
          </p:cNvSpPr>
          <p:nvPr/>
        </p:nvSpPr>
        <p:spPr bwMode="auto">
          <a:xfrm rot="5400000" flipV="1">
            <a:off x="3487512" y="5324174"/>
            <a:ext cx="375245" cy="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48" name="TextBox 47"/>
          <p:cNvSpPr txBox="1"/>
          <p:nvPr>
            <p:custDataLst>
              <p:tags r:id="rId13"/>
            </p:custDataLst>
          </p:nvPr>
        </p:nvSpPr>
        <p:spPr>
          <a:xfrm>
            <a:off x="3169226" y="5612956"/>
            <a:ext cx="980041" cy="295594"/>
          </a:xfrm>
          <a:prstGeom prst="rect">
            <a:avLst/>
          </a:prstGeom>
          <a:noFill/>
        </p:spPr>
        <p:txBody>
          <a:bodyPr wrap="square" lIns="0" tIns="0" rIns="0" bIns="0" rtlCol="0">
            <a:spAutoFit/>
          </a:bodyPr>
          <a:lstStyle/>
          <a:p>
            <a:pPr>
              <a:lnSpc>
                <a:spcPct val="90000"/>
              </a:lnSpc>
              <a:spcAft>
                <a:spcPts val="0"/>
              </a:spcAft>
            </a:pPr>
            <a:r>
              <a:rPr lang="fr-FR" sz="1067" dirty="0">
                <a:latin typeface="+mn-lt"/>
                <a:ea typeface="Arial" charset="0"/>
              </a:rPr>
              <a:t>Intel x86 CPU, 4 </a:t>
            </a:r>
            <a:r>
              <a:rPr lang="fr-FR" sz="1067" dirty="0" err="1">
                <a:latin typeface="+mn-lt"/>
                <a:ea typeface="Arial" charset="0"/>
              </a:rPr>
              <a:t>core</a:t>
            </a:r>
            <a:r>
              <a:rPr lang="fr-FR" sz="1067" dirty="0">
                <a:latin typeface="+mn-lt"/>
                <a:ea typeface="Arial" charset="0"/>
              </a:rPr>
              <a:t> 2.4GHz </a:t>
            </a:r>
          </a:p>
        </p:txBody>
      </p:sp>
      <p:sp>
        <p:nvSpPr>
          <p:cNvPr id="49" name="Oval 7"/>
          <p:cNvSpPr>
            <a:spLocks noChangeArrowheads="1"/>
          </p:cNvSpPr>
          <p:nvPr/>
        </p:nvSpPr>
        <p:spPr bwMode="auto">
          <a:xfrm rot="5400000">
            <a:off x="2468818" y="5087780"/>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50" name="Line 8"/>
          <p:cNvSpPr>
            <a:spLocks noChangeShapeType="1"/>
          </p:cNvSpPr>
          <p:nvPr/>
        </p:nvSpPr>
        <p:spPr bwMode="auto">
          <a:xfrm rot="5400000">
            <a:off x="2320466" y="4933352"/>
            <a:ext cx="0" cy="40640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51" name="TextBox 50"/>
          <p:cNvSpPr txBox="1"/>
          <p:nvPr>
            <p:custDataLst>
              <p:tags r:id="rId14"/>
            </p:custDataLst>
          </p:nvPr>
        </p:nvSpPr>
        <p:spPr>
          <a:xfrm>
            <a:off x="747231" y="5049955"/>
            <a:ext cx="1329395" cy="147797"/>
          </a:xfrm>
          <a:prstGeom prst="rect">
            <a:avLst/>
          </a:prstGeom>
          <a:noFill/>
        </p:spPr>
        <p:txBody>
          <a:bodyPr wrap="square" lIns="0" tIns="0" rIns="0" bIns="0" rtlCol="0">
            <a:spAutoFit/>
          </a:bodyPr>
          <a:lstStyle/>
          <a:p>
            <a:pPr algn="r">
              <a:lnSpc>
                <a:spcPct val="90000"/>
              </a:lnSpc>
              <a:spcAft>
                <a:spcPts val="0"/>
              </a:spcAft>
            </a:pPr>
            <a:r>
              <a:rPr lang="fr-FR" sz="1067" dirty="0" err="1">
                <a:latin typeface="+mn-lt"/>
                <a:ea typeface="Arial" charset="0"/>
              </a:rPr>
              <a:t>Side</a:t>
            </a:r>
            <a:r>
              <a:rPr lang="fr-FR" sz="1067" dirty="0">
                <a:latin typeface="+mn-lt"/>
                <a:ea typeface="Arial" charset="0"/>
              </a:rPr>
              <a:t>-to-</a:t>
            </a:r>
            <a:r>
              <a:rPr lang="fr-FR" sz="1067" dirty="0" err="1">
                <a:latin typeface="+mn-lt"/>
                <a:ea typeface="Arial" charset="0"/>
              </a:rPr>
              <a:t>side</a:t>
            </a:r>
            <a:r>
              <a:rPr lang="fr-FR" sz="1067" dirty="0">
                <a:latin typeface="+mn-lt"/>
                <a:ea typeface="Arial" charset="0"/>
              </a:rPr>
              <a:t> </a:t>
            </a:r>
            <a:r>
              <a:rPr lang="fr-FR" sz="1067" dirty="0" err="1">
                <a:latin typeface="+mn-lt"/>
                <a:ea typeface="Arial" charset="0"/>
              </a:rPr>
              <a:t>airflow</a:t>
            </a:r>
            <a:endParaRPr lang="fr-FR" sz="1067" dirty="0">
              <a:latin typeface="+mn-lt"/>
              <a:ea typeface="Arial" charset="0"/>
            </a:endParaRPr>
          </a:p>
        </p:txBody>
      </p:sp>
      <p:sp>
        <p:nvSpPr>
          <p:cNvPr id="52" name="Oval 7"/>
          <p:cNvSpPr>
            <a:spLocks noChangeArrowheads="1"/>
          </p:cNvSpPr>
          <p:nvPr/>
        </p:nvSpPr>
        <p:spPr bwMode="auto">
          <a:xfrm rot="5400000">
            <a:off x="2196294" y="4495005"/>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53" name="Line 8"/>
          <p:cNvSpPr>
            <a:spLocks noChangeShapeType="1"/>
          </p:cNvSpPr>
          <p:nvPr/>
        </p:nvSpPr>
        <p:spPr bwMode="auto">
          <a:xfrm rot="5400000">
            <a:off x="2047942" y="4340577"/>
            <a:ext cx="0" cy="406400"/>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54" name="TextBox 53"/>
          <p:cNvSpPr txBox="1"/>
          <p:nvPr>
            <p:custDataLst>
              <p:tags r:id="rId15"/>
            </p:custDataLst>
          </p:nvPr>
        </p:nvSpPr>
        <p:spPr>
          <a:xfrm>
            <a:off x="191807" y="4442280"/>
            <a:ext cx="1615247" cy="147797"/>
          </a:xfrm>
          <a:prstGeom prst="rect">
            <a:avLst/>
          </a:prstGeom>
          <a:noFill/>
        </p:spPr>
        <p:txBody>
          <a:bodyPr wrap="square" lIns="0" tIns="0" rIns="0" bIns="0" rtlCol="0">
            <a:spAutoFit/>
          </a:bodyPr>
          <a:lstStyle/>
          <a:p>
            <a:pPr algn="r">
              <a:lnSpc>
                <a:spcPct val="90000"/>
              </a:lnSpc>
              <a:spcAft>
                <a:spcPts val="0"/>
              </a:spcAft>
            </a:pPr>
            <a:r>
              <a:rPr lang="fr-FR" sz="1067" dirty="0">
                <a:latin typeface="+mn-lt"/>
                <a:ea typeface="Arial" charset="0"/>
              </a:rPr>
              <a:t>Dual </a:t>
            </a:r>
            <a:r>
              <a:rPr lang="fr-FR" sz="1067" dirty="0" err="1">
                <a:latin typeface="+mn-lt"/>
                <a:ea typeface="Arial" charset="0"/>
              </a:rPr>
              <a:t>serviceable</a:t>
            </a:r>
            <a:r>
              <a:rPr lang="fr-FR" sz="1067" dirty="0">
                <a:latin typeface="+mn-lt"/>
                <a:ea typeface="Arial" charset="0"/>
              </a:rPr>
              <a:t> fan </a:t>
            </a:r>
            <a:r>
              <a:rPr lang="fr-FR" sz="1067" dirty="0" err="1">
                <a:latin typeface="+mn-lt"/>
                <a:ea typeface="Arial" charset="0"/>
              </a:rPr>
              <a:t>tray</a:t>
            </a:r>
            <a:endParaRPr lang="fr-FR" sz="1067" dirty="0">
              <a:latin typeface="+mn-lt"/>
              <a:ea typeface="Arial" charset="0"/>
            </a:endParaRPr>
          </a:p>
        </p:txBody>
      </p:sp>
      <p:sp>
        <p:nvSpPr>
          <p:cNvPr id="55" name="Oval 7"/>
          <p:cNvSpPr>
            <a:spLocks noChangeArrowheads="1"/>
          </p:cNvSpPr>
          <p:nvPr/>
        </p:nvSpPr>
        <p:spPr bwMode="auto">
          <a:xfrm rot="5400000">
            <a:off x="2196294" y="2873245"/>
            <a:ext cx="97536" cy="97536"/>
          </a:xfrm>
          <a:prstGeom prst="ellipse">
            <a:avLst/>
          </a:prstGeom>
          <a:solidFill>
            <a:schemeClr val="accent1"/>
          </a:solidFill>
          <a:ln w="19050">
            <a:solidFill>
              <a:schemeClr val="bg2"/>
            </a:solidFill>
            <a:round/>
            <a:headEnd/>
            <a:tailEnd/>
          </a:ln>
          <a:effectLst/>
        </p:spPr>
        <p:txBody>
          <a:bodyPr wrap="none" lIns="91452" tIns="45727" rIns="91452" bIns="45727" anchor="ctr"/>
          <a:lstStyle/>
          <a:p>
            <a:pPr eaLnBrk="1" hangingPunct="1">
              <a:lnSpc>
                <a:spcPct val="100000"/>
              </a:lnSpc>
            </a:pPr>
            <a:endParaRPr lang="en-US" dirty="0">
              <a:latin typeface="+mn-lt"/>
            </a:endParaRPr>
          </a:p>
        </p:txBody>
      </p:sp>
      <p:sp>
        <p:nvSpPr>
          <p:cNvPr id="56" name="Line 8"/>
          <p:cNvSpPr>
            <a:spLocks noChangeShapeType="1"/>
          </p:cNvSpPr>
          <p:nvPr/>
        </p:nvSpPr>
        <p:spPr bwMode="auto">
          <a:xfrm rot="5400000">
            <a:off x="1830525" y="2903959"/>
            <a:ext cx="402560" cy="438676"/>
          </a:xfrm>
          <a:prstGeom prst="line">
            <a:avLst/>
          </a:prstGeom>
          <a:noFill/>
          <a:ln w="19050">
            <a:solidFill>
              <a:schemeClr val="accent1"/>
            </a:solidFill>
            <a:round/>
            <a:headEnd/>
            <a:tailEnd/>
          </a:ln>
          <a:effectLst/>
        </p:spPr>
        <p:txBody>
          <a:bodyPr lIns="91452" tIns="45727" rIns="91452" bIns="45727"/>
          <a:lstStyle/>
          <a:p>
            <a:endParaRPr lang="en-US" dirty="0">
              <a:latin typeface="+mn-lt"/>
            </a:endParaRPr>
          </a:p>
        </p:txBody>
      </p:sp>
      <p:sp>
        <p:nvSpPr>
          <p:cNvPr id="57" name="TextBox 56"/>
          <p:cNvSpPr txBox="1"/>
          <p:nvPr>
            <p:custDataLst>
              <p:tags r:id="rId16"/>
            </p:custDataLst>
          </p:nvPr>
        </p:nvSpPr>
        <p:spPr>
          <a:xfrm>
            <a:off x="598683" y="3341525"/>
            <a:ext cx="1371831" cy="443391"/>
          </a:xfrm>
          <a:prstGeom prst="rect">
            <a:avLst/>
          </a:prstGeom>
          <a:noFill/>
        </p:spPr>
        <p:txBody>
          <a:bodyPr wrap="square" lIns="0" tIns="0" rIns="0" bIns="0" rtlCol="0">
            <a:spAutoFit/>
          </a:bodyPr>
          <a:lstStyle/>
          <a:p>
            <a:pPr>
              <a:lnSpc>
                <a:spcPct val="90000"/>
              </a:lnSpc>
              <a:spcAft>
                <a:spcPts val="0"/>
              </a:spcAft>
            </a:pPr>
            <a:r>
              <a:rPr lang="en-US" sz="1067" dirty="0">
                <a:latin typeface="+mn-lt"/>
                <a:ea typeface="Arial" charset="0"/>
              </a:rPr>
              <a:t>Rear accessible fan tray for flexible cable management</a:t>
            </a:r>
          </a:p>
        </p:txBody>
      </p:sp>
      <p:graphicFrame>
        <p:nvGraphicFramePr>
          <p:cNvPr id="58" name="Table 57"/>
          <p:cNvGraphicFramePr>
            <a:graphicFrameLocks noGrp="1"/>
          </p:cNvGraphicFramePr>
          <p:nvPr>
            <p:extLst>
              <p:ext uri="{D42A27DB-BD31-4B8C-83A1-F6EECF244321}">
                <p14:modId xmlns:p14="http://schemas.microsoft.com/office/powerpoint/2010/main" val="3935379026"/>
              </p:ext>
            </p:extLst>
          </p:nvPr>
        </p:nvGraphicFramePr>
        <p:xfrm>
          <a:off x="9802743" y="1302512"/>
          <a:ext cx="1986844" cy="3535680"/>
        </p:xfrm>
        <a:graphic>
          <a:graphicData uri="http://schemas.openxmlformats.org/drawingml/2006/table">
            <a:tbl>
              <a:tblPr firstRow="1" bandRow="1">
                <a:tableStyleId>{2D5ABB26-0587-4C30-8999-92F81FD0307C}</a:tableStyleId>
              </a:tblPr>
              <a:tblGrid>
                <a:gridCol w="1986844">
                  <a:extLst>
                    <a:ext uri="{9D8B030D-6E8A-4147-A177-3AD203B41FA5}">
                      <a16:colId xmlns:a16="http://schemas.microsoft.com/office/drawing/2014/main" val="20000"/>
                    </a:ext>
                  </a:extLst>
                </a:gridCol>
              </a:tblGrid>
              <a:tr h="853440">
                <a:tc>
                  <a:txBody>
                    <a:bodyPr/>
                    <a:lstStyle/>
                    <a:p>
                      <a:r>
                        <a:rPr lang="en-US" sz="1300" b="1" dirty="0"/>
                        <a:t>Extending 4500E Series leadership in modular access</a:t>
                      </a:r>
                    </a:p>
                  </a:txBody>
                  <a:tcPr marL="121920" marR="121920" marT="60960" marB="6096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4x throughput</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3x client scale</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2x wireless scale</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4x power scale</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3x buffering</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10x bandwidth</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6"/>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4x memory and flash</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Lower power</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8"/>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Better acoustics</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Higher MTBF</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10"/>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MPLS VPN </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bl>
          </a:graphicData>
        </a:graphic>
      </p:graphicFrame>
      <p:graphicFrame>
        <p:nvGraphicFramePr>
          <p:cNvPr id="59" name="Table 58"/>
          <p:cNvGraphicFramePr>
            <a:graphicFrameLocks noGrp="1"/>
          </p:cNvGraphicFramePr>
          <p:nvPr>
            <p:extLst>
              <p:ext uri="{D42A27DB-BD31-4B8C-83A1-F6EECF244321}">
                <p14:modId xmlns:p14="http://schemas.microsoft.com/office/powerpoint/2010/main" val="3170697569"/>
              </p:ext>
            </p:extLst>
          </p:nvPr>
        </p:nvGraphicFramePr>
        <p:xfrm>
          <a:off x="9802743" y="5041552"/>
          <a:ext cx="1986844" cy="812800"/>
        </p:xfrm>
        <a:graphic>
          <a:graphicData uri="http://schemas.openxmlformats.org/drawingml/2006/table">
            <a:tbl>
              <a:tblPr firstRow="1" bandRow="1">
                <a:tableStyleId>{2D5ABB26-0587-4C30-8999-92F81FD0307C}</a:tableStyleId>
              </a:tblPr>
              <a:tblGrid>
                <a:gridCol w="1986844">
                  <a:extLst>
                    <a:ext uri="{9D8B030D-6E8A-4147-A177-3AD203B41FA5}">
                      <a16:colId xmlns:a16="http://schemas.microsoft.com/office/drawing/2014/main" val="20000"/>
                    </a:ext>
                  </a:extLst>
                </a:gridCol>
              </a:tblGrid>
              <a:tr h="325120">
                <a:tc>
                  <a:txBody>
                    <a:bodyPr/>
                    <a:lstStyle/>
                    <a:p>
                      <a:r>
                        <a:rPr lang="en-US" sz="1300" b="1" dirty="0"/>
                        <a:t>While preserving ….</a:t>
                      </a:r>
                    </a:p>
                  </a:txBody>
                  <a:tcPr marL="121920" marR="121920" marT="60960" marB="6096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HA architecture</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43840">
                <a:tc>
                  <a:txBody>
                    <a:bodyPr/>
                    <a:lstStyle/>
                    <a:p>
                      <a:pPr algn="l" rtl="0" fontAlgn="ctr">
                        <a:buClr>
                          <a:srgbClr val="000000"/>
                        </a:buClr>
                        <a:buSzPts val="1000"/>
                        <a:buFont typeface="Arial" panose="020B0604020202020204" pitchFamily="34" charset="0"/>
                        <a:buNone/>
                      </a:pPr>
                      <a:r>
                        <a:rPr lang="en-US" sz="1100" u="none" strike="noStrike" dirty="0">
                          <a:effectLst/>
                        </a:rPr>
                        <a:t>Investment protection story</a:t>
                      </a:r>
                      <a:endParaRPr lang="en-US" sz="1100" b="0" i="0" u="none" strike="noStrike" dirty="0">
                        <a:solidFill>
                          <a:srgbClr val="000000"/>
                        </a:solidFill>
                        <a:effectLst/>
                        <a:latin typeface="Arial" panose="020B0604020202020204" pitchFamily="34" charset="0"/>
                      </a:endParaRPr>
                    </a:p>
                  </a:txBody>
                  <a:tcPr marL="114300" marR="12700" marT="1270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2005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57EyuBrfg0OPKgy_psQWsw"/>
</p:tagLst>
</file>

<file path=ppt/theme/theme1.xml><?xml version="1.0" encoding="utf-8"?>
<a:theme xmlns:a="http://schemas.openxmlformats.org/drawingml/2006/main" name="Title Slide">
  <a:themeElements>
    <a:clrScheme name="New TD Revised">
      <a:dk1>
        <a:srgbClr val="1F2A44"/>
      </a:dk1>
      <a:lt1>
        <a:sysClr val="window" lastClr="FFFFFF"/>
      </a:lt1>
      <a:dk2>
        <a:srgbClr val="00558C"/>
      </a:dk2>
      <a:lt2>
        <a:srgbClr val="00B1E2"/>
      </a:lt2>
      <a:accent1>
        <a:srgbClr val="1F2A44"/>
      </a:accent1>
      <a:accent2>
        <a:srgbClr val="00558C"/>
      </a:accent2>
      <a:accent3>
        <a:srgbClr val="00B1E2"/>
      </a:accent3>
      <a:accent4>
        <a:srgbClr val="CCD814"/>
      </a:accent4>
      <a:accent5>
        <a:srgbClr val="EEDC00"/>
      </a:accent5>
      <a:accent6>
        <a:srgbClr val="FFB81C"/>
      </a:accent6>
      <a:hlink>
        <a:srgbClr val="00B1E2"/>
      </a:hlink>
      <a:folHlink>
        <a:srgbClr val="CCD814"/>
      </a:folHlink>
    </a:clrScheme>
    <a:fontScheme name="Rebrand 2017">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mn-lt"/>
          </a:defRPr>
        </a:defPPr>
      </a:lstStyle>
    </a:txDef>
  </a:objectDefaults>
  <a:extraClrSchemeLst/>
</a:theme>
</file>

<file path=ppt/theme/theme2.xml><?xml version="1.0" encoding="utf-8"?>
<a:theme xmlns:a="http://schemas.openxmlformats.org/drawingml/2006/main" name="Divider">
  <a:themeElements>
    <a:clrScheme name="New TD Revised">
      <a:dk1>
        <a:srgbClr val="1F2A44"/>
      </a:dk1>
      <a:lt1>
        <a:sysClr val="window" lastClr="FFFFFF"/>
      </a:lt1>
      <a:dk2>
        <a:srgbClr val="00558C"/>
      </a:dk2>
      <a:lt2>
        <a:srgbClr val="00B1E2"/>
      </a:lt2>
      <a:accent1>
        <a:srgbClr val="1F2A44"/>
      </a:accent1>
      <a:accent2>
        <a:srgbClr val="00558C"/>
      </a:accent2>
      <a:accent3>
        <a:srgbClr val="00B1E2"/>
      </a:accent3>
      <a:accent4>
        <a:srgbClr val="CCD814"/>
      </a:accent4>
      <a:accent5>
        <a:srgbClr val="EEDC00"/>
      </a:accent5>
      <a:accent6>
        <a:srgbClr val="FFB81C"/>
      </a:accent6>
      <a:hlink>
        <a:srgbClr val="00B1E2"/>
      </a:hlink>
      <a:folHlink>
        <a:srgbClr val="CCD814"/>
      </a:folHlink>
    </a:clrScheme>
    <a:fontScheme name="Rebrand 2017">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ody">
  <a:themeElements>
    <a:clrScheme name="TD Colorful">
      <a:dk1>
        <a:srgbClr val="1F2A44"/>
      </a:dk1>
      <a:lt1>
        <a:sysClr val="window" lastClr="FFFFFF"/>
      </a:lt1>
      <a:dk2>
        <a:srgbClr val="00558C"/>
      </a:dk2>
      <a:lt2>
        <a:srgbClr val="00B1E2"/>
      </a:lt2>
      <a:accent1>
        <a:srgbClr val="1F2A44"/>
      </a:accent1>
      <a:accent2>
        <a:srgbClr val="00558C"/>
      </a:accent2>
      <a:accent3>
        <a:srgbClr val="00B1E2"/>
      </a:accent3>
      <a:accent4>
        <a:srgbClr val="CCD814"/>
      </a:accent4>
      <a:accent5>
        <a:srgbClr val="EEDC00"/>
      </a:accent5>
      <a:accent6>
        <a:srgbClr val="FFB81C"/>
      </a:accent6>
      <a:hlink>
        <a:srgbClr val="00B1E2"/>
      </a:hlink>
      <a:folHlink>
        <a:srgbClr val="CCD814"/>
      </a:folHlink>
    </a:clrScheme>
    <a:fontScheme name="Rebrand 2017">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10818</TotalTime>
  <Words>2243</Words>
  <Application>Microsoft Office PowerPoint</Application>
  <PresentationFormat>Widescreen</PresentationFormat>
  <Paragraphs>635</Paragraphs>
  <Slides>25</Slides>
  <Notes>21</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Title Slide</vt:lpstr>
      <vt:lpstr>Divider</vt:lpstr>
      <vt:lpstr>Body</vt:lpstr>
      <vt:lpstr>Blue theme 2015 16x9</vt:lpstr>
      <vt:lpstr>1_Blue theme 2015 16x9</vt:lpstr>
      <vt:lpstr>Cisco Wired and Wireless Portfolio (Cat9k, WLC&amp;AP)</vt:lpstr>
      <vt:lpstr>Need for Higher Speeds in Campus Network Infrastructure ready?</vt:lpstr>
      <vt:lpstr>PowerPoint Presentation</vt:lpstr>
      <vt:lpstr>Introducing the Cisco Catalyst 9000 platform</vt:lpstr>
      <vt:lpstr>Cisco Catalyst 9000 platform transitions</vt:lpstr>
      <vt:lpstr>What is new with the Cisco Catalyst 9300 Series New generation of fixed access</vt:lpstr>
      <vt:lpstr>Cisco Catalyst 9300 innovations and benefits</vt:lpstr>
      <vt:lpstr>Introducing the Cisco Catalyst 9400 Series New generation of modular access</vt:lpstr>
      <vt:lpstr>Cisco Catalyst 9400 Series: Innovations and benefits</vt:lpstr>
      <vt:lpstr>Cisco Catalyst 9500 Series New generation of purpose-built fixed core/aggregation</vt:lpstr>
      <vt:lpstr>Cisco Catalyst 9500-16X For low-density 10G/1G deployments</vt:lpstr>
      <vt:lpstr>Catalyst 9K: Simplified Packaging</vt:lpstr>
      <vt:lpstr>Catalyst 9K Priced Right  Delivering More Value</vt:lpstr>
      <vt:lpstr>PowerPoint Presentation</vt:lpstr>
      <vt:lpstr>Flexible Stacking Options on the portfolio</vt:lpstr>
      <vt:lpstr>The industry’s most comprehensive and innovative access point portfolio The best infrastructure leads to the best outcomes</vt:lpstr>
      <vt:lpstr>PowerPoint Presentation</vt:lpstr>
      <vt:lpstr>AP-4800 is a more advanced AP than the AP-3800 Similar to the AP-3800i but it has an additional Flexible Radio for Analytics + Advanced Hyperlocation antenna array</vt:lpstr>
      <vt:lpstr>Which Access Point Is Right for You?</vt:lpstr>
      <vt:lpstr>Cisco Aironet 1540 Series Outdoor Access Point Low-Cost, Simple-to-Deploy Outdoor Network</vt:lpstr>
      <vt:lpstr>Next-Generation Wave 2 802.11ac Outdoor Access Point</vt:lpstr>
      <vt:lpstr>PowerPoint Presentation</vt:lpstr>
      <vt:lpstr>PowerPoint Presentation</vt:lpstr>
      <vt:lpstr>Wi-Fi standards on the move again</vt:lpstr>
      <vt:lpstr>Děkuji</vt:lpstr>
    </vt:vector>
  </TitlesOfParts>
  <Company>Tech Data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Ligori, Arlene</dc:creator>
  <cp:lastModifiedBy>David Bernášek</cp:lastModifiedBy>
  <cp:revision>445</cp:revision>
  <cp:lastPrinted>2017-08-09T18:33:39Z</cp:lastPrinted>
  <dcterms:created xsi:type="dcterms:W3CDTF">2017-08-01T17:35:13Z</dcterms:created>
  <dcterms:modified xsi:type="dcterms:W3CDTF">2018-10-04T06:22:11Z</dcterms:modified>
</cp:coreProperties>
</file>