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56" r:id="rId2"/>
    <p:sldId id="290" r:id="rId3"/>
    <p:sldId id="257" r:id="rId4"/>
    <p:sldId id="286" r:id="rId5"/>
    <p:sldId id="287" r:id="rId6"/>
    <p:sldId id="288" r:id="rId7"/>
    <p:sldId id="289" r:id="rId8"/>
    <p:sldId id="292" r:id="rId9"/>
    <p:sldId id="291" r:id="rId10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62AD"/>
    <a:srgbClr val="185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9" autoAdjust="0"/>
    <p:restoredTop sz="96482" autoAdjust="0"/>
  </p:normalViewPr>
  <p:slideViewPr>
    <p:cSldViewPr snapToGrid="0" snapToObjects="1">
      <p:cViewPr>
        <p:scale>
          <a:sx n="108" d="100"/>
          <a:sy n="108" d="100"/>
        </p:scale>
        <p:origin x="-1704" y="-8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0AF5-B50A-402A-81C3-BE16F10DDB11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09295-7B63-4A8B-84BC-C2F82A8867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913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8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6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9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1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3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8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5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9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05589-BAB5-E24B-99E3-F779E674877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FECC5-0AFA-C64C-A1D2-91E33D1D9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8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is-blu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7" y="393285"/>
            <a:ext cx="1604444" cy="928888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56447" y="1731716"/>
            <a:ext cx="3213161" cy="973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 smtClean="0">
                <a:solidFill>
                  <a:srgbClr val="1362AD"/>
                </a:solidFill>
                <a:latin typeface="Open Sans"/>
                <a:cs typeface="Open Sans"/>
              </a:rPr>
              <a:t>Cisco Prime</a:t>
            </a:r>
            <a:endParaRPr lang="cs-CZ" sz="3200" dirty="0" smtClean="0">
              <a:solidFill>
                <a:srgbClr val="1362AD"/>
              </a:solidFill>
              <a:latin typeface="Open Sans"/>
              <a:cs typeface="Open Sans"/>
            </a:endParaRPr>
          </a:p>
          <a:p>
            <a:pPr algn="l"/>
            <a:r>
              <a:rPr lang="cs-CZ" sz="3200" dirty="0" smtClean="0">
                <a:solidFill>
                  <a:srgbClr val="1362AD"/>
                </a:solidFill>
                <a:latin typeface="Open Sans"/>
                <a:cs typeface="Open Sans"/>
              </a:rPr>
              <a:t>6. 4. 2017</a:t>
            </a:r>
            <a:endParaRPr lang="cs-CZ" sz="3200" dirty="0" smtClean="0">
              <a:solidFill>
                <a:srgbClr val="1362AD"/>
              </a:solidFill>
              <a:latin typeface="Open Sans"/>
              <a:cs typeface="Open Sans"/>
            </a:endParaRPr>
          </a:p>
          <a:p>
            <a:pPr algn="l"/>
            <a:r>
              <a:rPr lang="cs-CZ" sz="2400" dirty="0" smtClean="0">
                <a:solidFill>
                  <a:srgbClr val="1362AD"/>
                </a:solidFill>
                <a:latin typeface="Open Sans"/>
                <a:cs typeface="Open Sans"/>
              </a:rPr>
              <a:t>Petr Šťastný</a:t>
            </a:r>
            <a:endParaRPr lang="en-US" sz="24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sp>
        <p:nvSpPr>
          <p:cNvPr id="2" name="Hexagon 1"/>
          <p:cNvSpPr/>
          <p:nvPr/>
        </p:nvSpPr>
        <p:spPr>
          <a:xfrm>
            <a:off x="-229183" y="1731716"/>
            <a:ext cx="408806" cy="352419"/>
          </a:xfrm>
          <a:prstGeom prst="hexagon">
            <a:avLst/>
          </a:prstGeom>
          <a:solidFill>
            <a:srgbClr val="185B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12" y="117154"/>
            <a:ext cx="5189517" cy="516194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1362AD"/>
                </a:solidFill>
                <a:latin typeface="Open Sans"/>
                <a:cs typeface="Open Sans"/>
              </a:rPr>
              <a:t>CNA </a:t>
            </a:r>
            <a:r>
              <a:rPr lang="cs-CZ" sz="3600" dirty="0" err="1" smtClean="0">
                <a:solidFill>
                  <a:srgbClr val="1362AD"/>
                </a:solidFill>
                <a:latin typeface="Open Sans"/>
                <a:cs typeface="Open Sans"/>
              </a:rPr>
              <a:t>vs</a:t>
            </a:r>
            <a:r>
              <a:rPr lang="cs-CZ" sz="3600" dirty="0" smtClean="0">
                <a:solidFill>
                  <a:srgbClr val="1362AD"/>
                </a:solidFill>
                <a:latin typeface="Open Sans"/>
                <a:cs typeface="Open Sans"/>
              </a:rPr>
              <a:t> Prime</a:t>
            </a:r>
            <a:endParaRPr lang="en-US" sz="36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75" y="1350942"/>
            <a:ext cx="8229600" cy="2313086"/>
          </a:xfrm>
        </p:spPr>
        <p:txBody>
          <a:bodyPr>
            <a:no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 smtClean="0">
                <a:latin typeface="Open Sans"/>
                <a:cs typeface="Open Sans"/>
              </a:rPr>
              <a:t>Cisco Network </a:t>
            </a:r>
            <a:r>
              <a:rPr lang="cs-CZ" sz="1800" dirty="0" err="1" smtClean="0">
                <a:latin typeface="Open Sans"/>
                <a:cs typeface="Open Sans"/>
              </a:rPr>
              <a:t>Assistant</a:t>
            </a:r>
            <a:endParaRPr lang="cs-CZ" sz="1800" dirty="0" smtClean="0">
              <a:latin typeface="Open Sans"/>
              <a:cs typeface="Open Sans"/>
            </a:endParaRP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Lokální instalace, on </a:t>
            </a:r>
            <a:r>
              <a:rPr lang="cs-CZ" sz="1400" dirty="0" err="1" smtClean="0">
                <a:latin typeface="Open Sans"/>
                <a:cs typeface="Open Sans"/>
              </a:rPr>
              <a:t>demand</a:t>
            </a:r>
            <a:endParaRPr lang="cs-CZ" sz="1400" dirty="0" smtClean="0">
              <a:latin typeface="Open Sans"/>
              <a:cs typeface="Open Sans"/>
            </a:endParaRP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Maximální počet 40 zařízení</a:t>
            </a: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Zdarma</a:t>
            </a:r>
          </a:p>
          <a:p>
            <a:pPr marL="457200" lvl="1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 smtClean="0">
                <a:latin typeface="Open Sans"/>
                <a:cs typeface="Open Sans"/>
              </a:rPr>
              <a:t>Cisco Prime</a:t>
            </a: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err="1" smtClean="0">
                <a:latin typeface="Open Sans"/>
                <a:cs typeface="Open Sans"/>
              </a:rPr>
              <a:t>Client</a:t>
            </a:r>
            <a:r>
              <a:rPr lang="cs-CZ" sz="1400" dirty="0" smtClean="0">
                <a:latin typeface="Open Sans"/>
                <a:cs typeface="Open Sans"/>
              </a:rPr>
              <a:t>/server instalace, 24/7</a:t>
            </a: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Velké instalace</a:t>
            </a: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Placené</a:t>
            </a: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156764" y="4409765"/>
            <a:ext cx="619432" cy="21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498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12" y="117154"/>
            <a:ext cx="5189517" cy="516194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1362AD"/>
                </a:solidFill>
                <a:latin typeface="Open Sans"/>
                <a:cs typeface="Open Sans"/>
              </a:rPr>
              <a:t>Trocha historie</a:t>
            </a:r>
            <a:endParaRPr lang="en-US" sz="36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75" y="1350942"/>
            <a:ext cx="8229600" cy="2313086"/>
          </a:xfrm>
        </p:spPr>
        <p:txBody>
          <a:bodyPr>
            <a:no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3"/>
              </a:buBlip>
            </a:pPr>
            <a:r>
              <a:rPr lang="en-US" sz="1800" dirty="0" smtClean="0">
                <a:latin typeface="Open Sans"/>
                <a:cs typeface="Open Sans"/>
              </a:rPr>
              <a:t>Cisco </a:t>
            </a:r>
            <a:r>
              <a:rPr lang="en-US" sz="1800" dirty="0">
                <a:latin typeface="Open Sans"/>
                <a:cs typeface="Open Sans"/>
              </a:rPr>
              <a:t>Works LAN Management Solution (LMS</a:t>
            </a:r>
            <a:r>
              <a:rPr lang="en-US" sz="1800" dirty="0" smtClean="0">
                <a:latin typeface="Open Sans"/>
                <a:cs typeface="Open Sans"/>
              </a:rPr>
              <a:t>)</a:t>
            </a:r>
            <a:endParaRPr lang="cs-CZ" sz="1800" dirty="0" smtClean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3"/>
              </a:buBlip>
            </a:pPr>
            <a:r>
              <a:rPr lang="cs-CZ" sz="1800" dirty="0" err="1" smtClean="0">
                <a:latin typeface="Open Sans"/>
                <a:cs typeface="Open Sans"/>
              </a:rPr>
              <a:t>Wireless</a:t>
            </a:r>
            <a:r>
              <a:rPr lang="cs-CZ" sz="1800" dirty="0" smtClean="0">
                <a:latin typeface="Open Sans"/>
                <a:cs typeface="Open Sans"/>
              </a:rPr>
              <a:t> </a:t>
            </a:r>
            <a:r>
              <a:rPr lang="cs-CZ" sz="1800" dirty="0" err="1">
                <a:latin typeface="Open Sans"/>
                <a:cs typeface="Open Sans"/>
              </a:rPr>
              <a:t>Control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err="1" smtClean="0">
                <a:latin typeface="Open Sans"/>
                <a:cs typeface="Open Sans"/>
              </a:rPr>
              <a:t>System</a:t>
            </a:r>
            <a:r>
              <a:rPr lang="cs-CZ" sz="1800" dirty="0" smtClean="0">
                <a:latin typeface="Open Sans"/>
                <a:cs typeface="Open Sans"/>
              </a:rPr>
              <a:t> </a:t>
            </a:r>
            <a:r>
              <a:rPr lang="cs-CZ" sz="1800" dirty="0">
                <a:latin typeface="Open Sans"/>
                <a:cs typeface="Open Sans"/>
              </a:rPr>
              <a:t>(WCS</a:t>
            </a:r>
            <a:r>
              <a:rPr lang="cs-CZ" sz="1800" dirty="0" smtClean="0">
                <a:latin typeface="Open Sans"/>
                <a:cs typeface="Open Sans"/>
              </a:rPr>
              <a:t>)</a:t>
            </a:r>
          </a:p>
          <a:p>
            <a:pPr>
              <a:spcBef>
                <a:spcPts val="360"/>
              </a:spcBef>
              <a:buSzPct val="140000"/>
              <a:buBlip>
                <a:blip r:embed="rId3"/>
              </a:buBlip>
            </a:pPr>
            <a:r>
              <a:rPr lang="cs-CZ" sz="1800" dirty="0">
                <a:latin typeface="Open Sans"/>
                <a:cs typeface="Open Sans"/>
              </a:rPr>
              <a:t>Network </a:t>
            </a:r>
            <a:r>
              <a:rPr lang="cs-CZ" sz="1800" dirty="0" err="1">
                <a:latin typeface="Open Sans"/>
                <a:cs typeface="Open Sans"/>
              </a:rPr>
              <a:t>Control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err="1">
                <a:latin typeface="Open Sans"/>
                <a:cs typeface="Open Sans"/>
              </a:rPr>
              <a:t>System</a:t>
            </a:r>
            <a:r>
              <a:rPr lang="cs-CZ" sz="1800" dirty="0">
                <a:latin typeface="Open Sans"/>
                <a:cs typeface="Open Sans"/>
              </a:rPr>
              <a:t> (NCS</a:t>
            </a:r>
            <a:r>
              <a:rPr lang="cs-CZ" sz="1800" dirty="0" smtClean="0">
                <a:latin typeface="Open Sans"/>
                <a:cs typeface="Open Sans"/>
              </a:rPr>
              <a:t>)</a:t>
            </a:r>
          </a:p>
          <a:p>
            <a:pPr>
              <a:spcBef>
                <a:spcPts val="360"/>
              </a:spcBef>
              <a:buSzPct val="140000"/>
              <a:buBlip>
                <a:blip r:embed="rId3"/>
              </a:buBlip>
            </a:pPr>
            <a:r>
              <a:rPr lang="cs-CZ" sz="1800" dirty="0" smtClean="0">
                <a:latin typeface="Open Sans"/>
                <a:cs typeface="Open Sans"/>
              </a:rPr>
              <a:t>Prime </a:t>
            </a:r>
            <a:r>
              <a:rPr lang="cs-CZ" sz="1800" dirty="0" err="1">
                <a:latin typeface="Open Sans"/>
                <a:cs typeface="Open Sans"/>
              </a:rPr>
              <a:t>Assurance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err="1">
                <a:latin typeface="Open Sans"/>
                <a:cs typeface="Open Sans"/>
              </a:rPr>
              <a:t>Manager</a:t>
            </a:r>
            <a:r>
              <a:rPr lang="cs-CZ" sz="1800" dirty="0">
                <a:latin typeface="Open Sans"/>
                <a:cs typeface="Open Sans"/>
              </a:rPr>
              <a:t> (PAM</a:t>
            </a:r>
            <a:r>
              <a:rPr lang="cs-CZ" sz="1800" dirty="0" smtClean="0">
                <a:latin typeface="Open Sans"/>
                <a:cs typeface="Open Sans"/>
              </a:rPr>
              <a:t>)</a:t>
            </a:r>
          </a:p>
          <a:p>
            <a:pPr>
              <a:spcBef>
                <a:spcPts val="360"/>
              </a:spcBef>
              <a:buSzPct val="140000"/>
              <a:buBlip>
                <a:blip r:embed="rId3"/>
              </a:buBlip>
            </a:pPr>
            <a:r>
              <a:rPr lang="en-US" sz="1800" dirty="0">
                <a:latin typeface="Open Sans"/>
                <a:cs typeface="Open Sans"/>
              </a:rPr>
              <a:t>Prime Infrastructure 1.x and 2. x (PI)</a:t>
            </a:r>
            <a:endParaRPr lang="cs-CZ" sz="18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156764" y="4409765"/>
            <a:ext cx="619432" cy="21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9122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12" y="117154"/>
            <a:ext cx="5189517" cy="516194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1362AD"/>
                </a:solidFill>
                <a:latin typeface="Open Sans"/>
                <a:cs typeface="Open Sans"/>
              </a:rPr>
              <a:t>Formy</a:t>
            </a:r>
            <a:endParaRPr lang="en-US" sz="36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75" y="1350942"/>
            <a:ext cx="8229600" cy="2313086"/>
          </a:xfrm>
        </p:spPr>
        <p:txBody>
          <a:bodyPr>
            <a:no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>
                <a:latin typeface="Open Sans"/>
                <a:cs typeface="Open Sans"/>
              </a:rPr>
              <a:t>virtuální </a:t>
            </a:r>
            <a:r>
              <a:rPr lang="cs-CZ" sz="1800" dirty="0" smtClean="0">
                <a:latin typeface="Open Sans"/>
                <a:cs typeface="Open Sans"/>
              </a:rPr>
              <a:t>image</a:t>
            </a: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>
                <a:latin typeface="Open Sans"/>
                <a:cs typeface="Open Sans"/>
              </a:rPr>
              <a:t>Express - 500 zařízení, 6000/4000 klientů - 4 CPU, 12 GB RAM, 300 GB HDD, 200 MS/s disk </a:t>
            </a:r>
            <a:r>
              <a:rPr lang="cs-CZ" sz="1400" dirty="0" smtClean="0">
                <a:latin typeface="Open Sans"/>
                <a:cs typeface="Open Sans"/>
              </a:rPr>
              <a:t>IOPS</a:t>
            </a: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>
                <a:latin typeface="Open Sans"/>
                <a:cs typeface="Open Sans"/>
              </a:rPr>
              <a:t>Express-Plus - 3000 zařízení, 50000/30000 klientů - 8 CPU, 16 GB RAM, 600 GB HDD, 200 MS/s disk </a:t>
            </a:r>
            <a:r>
              <a:rPr lang="cs-CZ" sz="1400" dirty="0" smtClean="0">
                <a:latin typeface="Open Sans"/>
                <a:cs typeface="Open Sans"/>
              </a:rPr>
              <a:t>IOPS</a:t>
            </a: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>
                <a:latin typeface="Open Sans"/>
                <a:cs typeface="Open Sans"/>
              </a:rPr>
              <a:t>Standard - 10000 zařízení, 50000/75000 klientů - 16 CPU, 16 GB RAM, 900 GB HDD, 200 MS/s disk </a:t>
            </a:r>
            <a:r>
              <a:rPr lang="cs-CZ" sz="1400" dirty="0" smtClean="0">
                <a:latin typeface="Open Sans"/>
                <a:cs typeface="Open Sans"/>
              </a:rPr>
              <a:t>IOPS</a:t>
            </a: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>
                <a:latin typeface="Open Sans"/>
                <a:cs typeface="Open Sans"/>
              </a:rPr>
              <a:t>Professional - 14000 zařízení, 50000/150000 klientů - 16 CPU, 24 GB RAM, 1.2 TB HDD, 320 MS/s disk IOPS</a:t>
            </a:r>
            <a:endParaRPr lang="cs-CZ" sz="1400" dirty="0" smtClean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>
                <a:latin typeface="Open Sans"/>
                <a:cs typeface="Open Sans"/>
              </a:rPr>
              <a:t>fyzická </a:t>
            </a:r>
            <a:r>
              <a:rPr lang="cs-CZ" sz="1800" dirty="0" err="1" smtClean="0">
                <a:latin typeface="Open Sans"/>
                <a:cs typeface="Open Sans"/>
              </a:rPr>
              <a:t>appliance</a:t>
            </a:r>
            <a:endParaRPr lang="cs-CZ" sz="1800" dirty="0" smtClean="0">
              <a:latin typeface="Open Sans"/>
              <a:cs typeface="Open Sans"/>
            </a:endParaRPr>
          </a:p>
          <a:p>
            <a:pPr lvl="1"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>
                <a:latin typeface="Open Sans"/>
                <a:cs typeface="Open Sans"/>
              </a:rPr>
              <a:t>24000 zařízení, 50000/200000 klientů</a:t>
            </a: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156764" y="4409765"/>
            <a:ext cx="619432" cy="21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498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12" y="117154"/>
            <a:ext cx="5189517" cy="516194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1362AD"/>
                </a:solidFill>
                <a:latin typeface="Open Sans"/>
                <a:cs typeface="Open Sans"/>
              </a:rPr>
              <a:t>Moduly</a:t>
            </a:r>
            <a:endParaRPr lang="en-US" sz="36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75" y="1350942"/>
            <a:ext cx="8229600" cy="2313086"/>
          </a:xfrm>
        </p:spPr>
        <p:txBody>
          <a:bodyPr>
            <a:no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>
                <a:latin typeface="Open Sans"/>
                <a:cs typeface="Open Sans"/>
              </a:rPr>
              <a:t>Cisco Prime </a:t>
            </a:r>
            <a:r>
              <a:rPr lang="cs-CZ" sz="1800" dirty="0" err="1" smtClean="0">
                <a:latin typeface="Open Sans"/>
                <a:cs typeface="Open Sans"/>
              </a:rPr>
              <a:t>Infrastructure</a:t>
            </a:r>
            <a:endParaRPr lang="cs-CZ" sz="1800" dirty="0" smtClean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>
                <a:latin typeface="Open Sans"/>
                <a:cs typeface="Open Sans"/>
              </a:rPr>
              <a:t>Cisco Prime </a:t>
            </a:r>
            <a:r>
              <a:rPr lang="cs-CZ" sz="1800" dirty="0" err="1">
                <a:latin typeface="Open Sans"/>
                <a:cs typeface="Open Sans"/>
              </a:rPr>
              <a:t>Collaboration</a:t>
            </a:r>
            <a:r>
              <a:rPr lang="cs-CZ" sz="1800" dirty="0">
                <a:latin typeface="Open Sans"/>
                <a:cs typeface="Open Sans"/>
              </a:rPr>
              <a:t> - </a:t>
            </a:r>
            <a:r>
              <a:rPr lang="cs-CZ" sz="1800" dirty="0" err="1">
                <a:latin typeface="Open Sans"/>
                <a:cs typeface="Open Sans"/>
              </a:rPr>
              <a:t>voice</a:t>
            </a:r>
            <a:r>
              <a:rPr lang="cs-CZ" sz="1800" dirty="0">
                <a:latin typeface="Open Sans"/>
                <a:cs typeface="Open Sans"/>
              </a:rPr>
              <a:t> a video (Cisco </a:t>
            </a:r>
            <a:r>
              <a:rPr lang="cs-CZ" sz="1800" dirty="0" err="1">
                <a:latin typeface="Open Sans"/>
                <a:cs typeface="Open Sans"/>
              </a:rPr>
              <a:t>Unified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err="1">
                <a:latin typeface="Open Sans"/>
                <a:cs typeface="Open Sans"/>
              </a:rPr>
              <a:t>Communication</a:t>
            </a:r>
            <a:r>
              <a:rPr lang="cs-CZ" sz="1800" dirty="0">
                <a:latin typeface="Open Sans"/>
                <a:cs typeface="Open Sans"/>
              </a:rPr>
              <a:t>, Cisco </a:t>
            </a:r>
            <a:r>
              <a:rPr lang="cs-CZ" sz="1800" dirty="0" err="1">
                <a:latin typeface="Open Sans"/>
                <a:cs typeface="Open Sans"/>
              </a:rPr>
              <a:t>TelePresence</a:t>
            </a:r>
            <a:r>
              <a:rPr lang="cs-CZ" sz="1800" dirty="0">
                <a:latin typeface="Open Sans"/>
                <a:cs typeface="Open Sans"/>
              </a:rPr>
              <a:t>) </a:t>
            </a:r>
            <a:r>
              <a:rPr lang="cs-CZ" sz="1800" dirty="0" err="1">
                <a:latin typeface="Open Sans"/>
                <a:cs typeface="Open Sans"/>
              </a:rPr>
              <a:t>provisioning</a:t>
            </a:r>
            <a:r>
              <a:rPr lang="cs-CZ" sz="1800" dirty="0">
                <a:latin typeface="Open Sans"/>
                <a:cs typeface="Open Sans"/>
              </a:rPr>
              <a:t>, monitoring, </a:t>
            </a:r>
            <a:r>
              <a:rPr lang="cs-CZ" sz="1800" dirty="0" err="1">
                <a:latin typeface="Open Sans"/>
                <a:cs typeface="Open Sans"/>
              </a:rPr>
              <a:t>rozsirena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smtClean="0">
                <a:latin typeface="Open Sans"/>
                <a:cs typeface="Open Sans"/>
              </a:rPr>
              <a:t>diagnostika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>
                <a:latin typeface="Open Sans"/>
                <a:cs typeface="Open Sans"/>
              </a:rPr>
              <a:t>Cisco Prime Network </a:t>
            </a:r>
            <a:r>
              <a:rPr lang="cs-CZ" sz="1800" dirty="0" err="1">
                <a:latin typeface="Open Sans"/>
                <a:cs typeface="Open Sans"/>
              </a:rPr>
              <a:t>Analysis</a:t>
            </a:r>
            <a:r>
              <a:rPr lang="cs-CZ" sz="1800" dirty="0">
                <a:latin typeface="Open Sans"/>
                <a:cs typeface="Open Sans"/>
              </a:rPr>
              <a:t> Module (NAM) - podpora NAM modulu (Nexus 7000, Prime </a:t>
            </a:r>
            <a:r>
              <a:rPr lang="cs-CZ" sz="1800" dirty="0" err="1">
                <a:latin typeface="Open Sans"/>
                <a:cs typeface="Open Sans"/>
              </a:rPr>
              <a:t>Virtual</a:t>
            </a:r>
            <a:r>
              <a:rPr lang="cs-CZ" sz="1800" dirty="0">
                <a:latin typeface="Open Sans"/>
                <a:cs typeface="Open Sans"/>
              </a:rPr>
              <a:t>, </a:t>
            </a:r>
            <a:r>
              <a:rPr lang="cs-CZ" sz="1800" dirty="0" err="1">
                <a:latin typeface="Open Sans"/>
                <a:cs typeface="Open Sans"/>
              </a:rPr>
              <a:t>Catalyst</a:t>
            </a:r>
            <a:r>
              <a:rPr lang="cs-CZ" sz="1800" dirty="0">
                <a:latin typeface="Open Sans"/>
                <a:cs typeface="Open Sans"/>
              </a:rPr>
              <a:t> 6500, NAM </a:t>
            </a:r>
            <a:r>
              <a:rPr lang="cs-CZ" sz="1800" dirty="0" err="1">
                <a:latin typeface="Open Sans"/>
                <a:cs typeface="Open Sans"/>
              </a:rPr>
              <a:t>Appliances</a:t>
            </a:r>
            <a:r>
              <a:rPr lang="cs-CZ" sz="1800" dirty="0">
                <a:latin typeface="Open Sans"/>
                <a:cs typeface="Open Sans"/>
              </a:rPr>
              <a:t>, Nexus 1110, ISR G2</a:t>
            </a:r>
            <a:r>
              <a:rPr lang="cs-CZ" sz="1800" dirty="0" smtClean="0">
                <a:latin typeface="Open Sans"/>
                <a:cs typeface="Open Sans"/>
              </a:rPr>
              <a:t>)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>
                <a:latin typeface="Open Sans"/>
                <a:cs typeface="Open Sans"/>
              </a:rPr>
              <a:t>Cisco Prime </a:t>
            </a:r>
            <a:r>
              <a:rPr lang="cs-CZ" sz="1800" dirty="0" err="1">
                <a:latin typeface="Open Sans"/>
                <a:cs typeface="Open Sans"/>
              </a:rPr>
              <a:t>NetFlow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err="1">
                <a:latin typeface="Open Sans"/>
                <a:cs typeface="Open Sans"/>
              </a:rPr>
              <a:t>Generation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err="1">
                <a:latin typeface="Open Sans"/>
                <a:cs typeface="Open Sans"/>
              </a:rPr>
              <a:t>Appliance</a:t>
            </a:r>
            <a:r>
              <a:rPr lang="cs-CZ" sz="1800" dirty="0">
                <a:latin typeface="Open Sans"/>
                <a:cs typeface="Open Sans"/>
              </a:rPr>
              <a:t> (NGA) - podpora </a:t>
            </a:r>
            <a:r>
              <a:rPr lang="cs-CZ" sz="1800" dirty="0" err="1">
                <a:latin typeface="Open Sans"/>
                <a:cs typeface="Open Sans"/>
              </a:rPr>
              <a:t>NetFlow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err="1">
                <a:latin typeface="Open Sans"/>
                <a:cs typeface="Open Sans"/>
              </a:rPr>
              <a:t>Generator</a:t>
            </a:r>
            <a:r>
              <a:rPr lang="cs-CZ" sz="1800" dirty="0">
                <a:latin typeface="Open Sans"/>
                <a:cs typeface="Open Sans"/>
              </a:rPr>
              <a:t> </a:t>
            </a:r>
            <a:r>
              <a:rPr lang="cs-CZ" sz="1800" dirty="0" err="1" smtClean="0">
                <a:latin typeface="Open Sans"/>
                <a:cs typeface="Open Sans"/>
              </a:rPr>
              <a:t>Appliances</a:t>
            </a:r>
            <a:endParaRPr lang="cs-CZ" sz="1800" dirty="0" smtClean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800" dirty="0">
                <a:latin typeface="Open Sans"/>
                <a:cs typeface="Open Sans"/>
              </a:rPr>
              <a:t>Cisco Prime Data Center Network </a:t>
            </a:r>
            <a:r>
              <a:rPr lang="cs-CZ" sz="1800" dirty="0" err="1">
                <a:latin typeface="Open Sans"/>
                <a:cs typeface="Open Sans"/>
              </a:rPr>
              <a:t>Manager</a:t>
            </a:r>
            <a:r>
              <a:rPr lang="cs-CZ" sz="1800" dirty="0">
                <a:latin typeface="Open Sans"/>
                <a:cs typeface="Open Sans"/>
              </a:rPr>
              <a:t> (DCNM) - podpora </a:t>
            </a:r>
            <a:r>
              <a:rPr lang="cs-CZ" sz="1800" dirty="0" err="1">
                <a:latin typeface="Open Sans"/>
                <a:cs typeface="Open Sans"/>
              </a:rPr>
              <a:t>Nexusu</a:t>
            </a:r>
            <a:r>
              <a:rPr lang="cs-CZ" sz="1800" dirty="0">
                <a:latin typeface="Open Sans"/>
                <a:cs typeface="Open Sans"/>
              </a:rPr>
              <a:t>, MDS a </a:t>
            </a:r>
            <a:r>
              <a:rPr lang="cs-CZ" sz="1800" dirty="0" smtClean="0">
                <a:latin typeface="Open Sans"/>
                <a:cs typeface="Open Sans"/>
              </a:rPr>
              <a:t>UCS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en-US" sz="1800" dirty="0">
                <a:latin typeface="Open Sans"/>
                <a:cs typeface="Open Sans"/>
              </a:rPr>
              <a:t>Cisco Identity Services Engine (ISE)</a:t>
            </a:r>
            <a:endParaRPr lang="cs-CZ" sz="18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156764" y="4409765"/>
            <a:ext cx="619432" cy="21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498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12" y="117154"/>
            <a:ext cx="5189517" cy="516194"/>
          </a:xfrm>
        </p:spPr>
        <p:txBody>
          <a:bodyPr>
            <a:noAutofit/>
          </a:bodyPr>
          <a:lstStyle/>
          <a:p>
            <a:pPr algn="l"/>
            <a:r>
              <a:rPr lang="cs-CZ" sz="3600" dirty="0" err="1" smtClean="0">
                <a:solidFill>
                  <a:srgbClr val="1362AD"/>
                </a:solidFill>
                <a:latin typeface="Open Sans"/>
                <a:cs typeface="Open Sans"/>
              </a:rPr>
              <a:t>Licensovani</a:t>
            </a:r>
            <a:endParaRPr lang="en-US" sz="36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75" y="1350942"/>
            <a:ext cx="8229600" cy="2313086"/>
          </a:xfrm>
        </p:spPr>
        <p:txBody>
          <a:bodyPr>
            <a:no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200" dirty="0">
                <a:latin typeface="Open Sans"/>
                <a:cs typeface="Open Sans"/>
              </a:rPr>
              <a:t>R-MGMT3X-N-K9 - Cisco </a:t>
            </a:r>
            <a:r>
              <a:rPr lang="cs-CZ" sz="1200" dirty="0" err="1">
                <a:latin typeface="Open Sans"/>
                <a:cs typeface="Open Sans"/>
              </a:rPr>
              <a:t>Enterprise</a:t>
            </a:r>
            <a:r>
              <a:rPr lang="cs-CZ" sz="1200" dirty="0">
                <a:latin typeface="Open Sans"/>
                <a:cs typeface="Open Sans"/>
              </a:rPr>
              <a:t> MGMT: </a:t>
            </a:r>
            <a:r>
              <a:rPr lang="cs-CZ" sz="1200" dirty="0" err="1">
                <a:latin typeface="Open Sans"/>
                <a:cs typeface="Open Sans"/>
              </a:rPr>
              <a:t>License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for</a:t>
            </a:r>
            <a:r>
              <a:rPr lang="cs-CZ" sz="1200" dirty="0">
                <a:latin typeface="Open Sans"/>
                <a:cs typeface="Open Sans"/>
              </a:rPr>
              <a:t> Prime </a:t>
            </a:r>
            <a:r>
              <a:rPr lang="cs-CZ" sz="1200" dirty="0" err="1">
                <a:latin typeface="Open Sans"/>
                <a:cs typeface="Open Sans"/>
              </a:rPr>
              <a:t>Infra</a:t>
            </a:r>
            <a:r>
              <a:rPr lang="cs-CZ" sz="1200" dirty="0">
                <a:latin typeface="Open Sans"/>
                <a:cs typeface="Open Sans"/>
              </a:rPr>
              <a:t> 3.x and APIC EM </a:t>
            </a:r>
            <a:r>
              <a:rPr lang="cs-CZ" sz="1200" dirty="0" err="1">
                <a:latin typeface="Open Sans"/>
                <a:cs typeface="Open Sans"/>
              </a:rPr>
              <a:t>Solution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Apps</a:t>
            </a:r>
            <a:r>
              <a:rPr lang="cs-CZ" sz="1200" dirty="0">
                <a:latin typeface="Open Sans"/>
                <a:cs typeface="Open Sans"/>
              </a:rPr>
              <a:t> - 0$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200" dirty="0" smtClean="0">
                <a:latin typeface="Open Sans"/>
                <a:cs typeface="Open Sans"/>
              </a:rPr>
              <a:t>L-MGMT3X-PI-BASE </a:t>
            </a:r>
            <a:r>
              <a:rPr lang="cs-CZ" sz="1200" dirty="0">
                <a:latin typeface="Open Sans"/>
                <a:cs typeface="Open Sans"/>
              </a:rPr>
              <a:t>- Cisco </a:t>
            </a:r>
            <a:r>
              <a:rPr lang="cs-CZ" sz="1200" dirty="0" err="1">
                <a:latin typeface="Open Sans"/>
                <a:cs typeface="Open Sans"/>
              </a:rPr>
              <a:t>Enterprise</a:t>
            </a:r>
            <a:r>
              <a:rPr lang="cs-CZ" sz="1200" dirty="0">
                <a:latin typeface="Open Sans"/>
                <a:cs typeface="Open Sans"/>
              </a:rPr>
              <a:t> MGMT: Prime </a:t>
            </a:r>
            <a:r>
              <a:rPr lang="cs-CZ" sz="1200" dirty="0" err="1">
                <a:latin typeface="Open Sans"/>
                <a:cs typeface="Open Sans"/>
              </a:rPr>
              <a:t>Infra</a:t>
            </a:r>
            <a:r>
              <a:rPr lang="cs-CZ" sz="1200" dirty="0">
                <a:latin typeface="Open Sans"/>
                <a:cs typeface="Open Sans"/>
              </a:rPr>
              <a:t> 3.x </a:t>
            </a:r>
            <a:r>
              <a:rPr lang="cs-CZ" sz="1200" dirty="0" err="1">
                <a:latin typeface="Open Sans"/>
                <a:cs typeface="Open Sans"/>
              </a:rPr>
              <a:t>Platform</a:t>
            </a:r>
            <a:r>
              <a:rPr lang="cs-CZ" sz="1200" dirty="0">
                <a:latin typeface="Open Sans"/>
                <a:cs typeface="Open Sans"/>
              </a:rPr>
              <a:t> Base </a:t>
            </a:r>
            <a:r>
              <a:rPr lang="cs-CZ" sz="1200" dirty="0" err="1">
                <a:latin typeface="Open Sans"/>
                <a:cs typeface="Open Sans"/>
              </a:rPr>
              <a:t>License</a:t>
            </a:r>
            <a:r>
              <a:rPr lang="cs-CZ" sz="1200" dirty="0">
                <a:latin typeface="Open Sans"/>
                <a:cs typeface="Open Sans"/>
              </a:rPr>
              <a:t> - 95$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200" dirty="0" smtClean="0">
                <a:latin typeface="Open Sans"/>
                <a:cs typeface="Open Sans"/>
              </a:rPr>
              <a:t>R-PI30-SW-K9 </a:t>
            </a:r>
            <a:r>
              <a:rPr lang="cs-CZ" sz="1200" dirty="0">
                <a:latin typeface="Open Sans"/>
                <a:cs typeface="Open Sans"/>
              </a:rPr>
              <a:t>- Prime </a:t>
            </a:r>
            <a:r>
              <a:rPr lang="cs-CZ" sz="1200" dirty="0" err="1">
                <a:latin typeface="Open Sans"/>
                <a:cs typeface="Open Sans"/>
              </a:rPr>
              <a:t>Infrastructure</a:t>
            </a:r>
            <a:r>
              <a:rPr lang="cs-CZ" sz="1200" dirty="0">
                <a:latin typeface="Open Sans"/>
                <a:cs typeface="Open Sans"/>
              </a:rPr>
              <a:t> 3.0 Software - 25$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200" dirty="0" smtClean="0">
                <a:latin typeface="Open Sans"/>
                <a:cs typeface="Open Sans"/>
              </a:rPr>
              <a:t>L-MGMT3X-AP-K9 </a:t>
            </a:r>
            <a:r>
              <a:rPr lang="cs-CZ" sz="1200" dirty="0">
                <a:latin typeface="Open Sans"/>
                <a:cs typeface="Open Sans"/>
              </a:rPr>
              <a:t>- Cisco </a:t>
            </a:r>
            <a:r>
              <a:rPr lang="cs-CZ" sz="1200" dirty="0" err="1">
                <a:latin typeface="Open Sans"/>
                <a:cs typeface="Open Sans"/>
              </a:rPr>
              <a:t>Enterprise</a:t>
            </a:r>
            <a:r>
              <a:rPr lang="cs-CZ" sz="1200" dirty="0">
                <a:latin typeface="Open Sans"/>
                <a:cs typeface="Open Sans"/>
              </a:rPr>
              <a:t> MGMT: Prime </a:t>
            </a:r>
            <a:r>
              <a:rPr lang="cs-CZ" sz="1200" dirty="0" err="1">
                <a:latin typeface="Open Sans"/>
                <a:cs typeface="Open Sans"/>
              </a:rPr>
              <a:t>Infra</a:t>
            </a:r>
            <a:r>
              <a:rPr lang="cs-CZ" sz="1200" dirty="0">
                <a:latin typeface="Open Sans"/>
                <a:cs typeface="Open Sans"/>
              </a:rPr>
              <a:t> 3.x LF, AS &amp; APIC-EM </a:t>
            </a:r>
            <a:r>
              <a:rPr lang="cs-CZ" sz="1200" dirty="0" err="1">
                <a:latin typeface="Open Sans"/>
                <a:cs typeface="Open Sans"/>
              </a:rPr>
              <a:t>Foundation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App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License</a:t>
            </a:r>
            <a:r>
              <a:rPr lang="cs-CZ" sz="1200" dirty="0">
                <a:latin typeface="Open Sans"/>
                <a:cs typeface="Open Sans"/>
              </a:rPr>
              <a:t>, 1 AP - 105$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200" dirty="0" smtClean="0">
                <a:latin typeface="Open Sans"/>
                <a:cs typeface="Open Sans"/>
              </a:rPr>
              <a:t>L-MGMT3X-2K-K9 </a:t>
            </a:r>
            <a:r>
              <a:rPr lang="cs-CZ" sz="1200" dirty="0">
                <a:latin typeface="Open Sans"/>
                <a:cs typeface="Open Sans"/>
              </a:rPr>
              <a:t>- Cisco </a:t>
            </a:r>
            <a:r>
              <a:rPr lang="cs-CZ" sz="1200" dirty="0" err="1">
                <a:latin typeface="Open Sans"/>
                <a:cs typeface="Open Sans"/>
              </a:rPr>
              <a:t>Enterprise</a:t>
            </a:r>
            <a:r>
              <a:rPr lang="cs-CZ" sz="1200" dirty="0">
                <a:latin typeface="Open Sans"/>
                <a:cs typeface="Open Sans"/>
              </a:rPr>
              <a:t> MGMT: Prime </a:t>
            </a:r>
            <a:r>
              <a:rPr lang="cs-CZ" sz="1200" dirty="0" err="1">
                <a:latin typeface="Open Sans"/>
                <a:cs typeface="Open Sans"/>
              </a:rPr>
              <a:t>Infra</a:t>
            </a:r>
            <a:r>
              <a:rPr lang="cs-CZ" sz="1200" dirty="0">
                <a:latin typeface="Open Sans"/>
                <a:cs typeface="Open Sans"/>
              </a:rPr>
              <a:t> 3.x LF, AS &amp; APIC-EM </a:t>
            </a:r>
            <a:r>
              <a:rPr lang="cs-CZ" sz="1200" dirty="0" err="1">
                <a:latin typeface="Open Sans"/>
                <a:cs typeface="Open Sans"/>
              </a:rPr>
              <a:t>Foundation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App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License</a:t>
            </a:r>
            <a:r>
              <a:rPr lang="cs-CZ" sz="1200" dirty="0">
                <a:latin typeface="Open Sans"/>
                <a:cs typeface="Open Sans"/>
              </a:rPr>
              <a:t>, 1 </a:t>
            </a:r>
            <a:r>
              <a:rPr lang="cs-CZ" sz="1200" dirty="0" err="1">
                <a:latin typeface="Open Sans"/>
                <a:cs typeface="Open Sans"/>
              </a:rPr>
              <a:t>Cat</a:t>
            </a:r>
            <a:r>
              <a:rPr lang="cs-CZ" sz="1200" dirty="0">
                <a:latin typeface="Open Sans"/>
                <a:cs typeface="Open Sans"/>
              </a:rPr>
              <a:t> 2K - 105$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200" dirty="0" smtClean="0">
                <a:latin typeface="Open Sans"/>
                <a:cs typeface="Open Sans"/>
              </a:rPr>
              <a:t>L-MGMT3X-3K-K9 </a:t>
            </a:r>
            <a:r>
              <a:rPr lang="cs-CZ" sz="1200" dirty="0">
                <a:latin typeface="Open Sans"/>
                <a:cs typeface="Open Sans"/>
              </a:rPr>
              <a:t>- Cisco </a:t>
            </a:r>
            <a:r>
              <a:rPr lang="cs-CZ" sz="1200" dirty="0" err="1">
                <a:latin typeface="Open Sans"/>
                <a:cs typeface="Open Sans"/>
              </a:rPr>
              <a:t>Enterprise</a:t>
            </a:r>
            <a:r>
              <a:rPr lang="cs-CZ" sz="1200" dirty="0">
                <a:latin typeface="Open Sans"/>
                <a:cs typeface="Open Sans"/>
              </a:rPr>
              <a:t> MGMT: Prime </a:t>
            </a:r>
            <a:r>
              <a:rPr lang="cs-CZ" sz="1200" dirty="0" err="1">
                <a:latin typeface="Open Sans"/>
                <a:cs typeface="Open Sans"/>
              </a:rPr>
              <a:t>Infra</a:t>
            </a:r>
            <a:r>
              <a:rPr lang="cs-CZ" sz="1200" dirty="0">
                <a:latin typeface="Open Sans"/>
                <a:cs typeface="Open Sans"/>
              </a:rPr>
              <a:t> 3.x LF, AS &amp; APIC-EM </a:t>
            </a:r>
            <a:r>
              <a:rPr lang="cs-CZ" sz="1200" dirty="0" err="1">
                <a:latin typeface="Open Sans"/>
                <a:cs typeface="Open Sans"/>
              </a:rPr>
              <a:t>Foundation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App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License</a:t>
            </a:r>
            <a:r>
              <a:rPr lang="cs-CZ" sz="1200" dirty="0">
                <a:latin typeface="Open Sans"/>
                <a:cs typeface="Open Sans"/>
              </a:rPr>
              <a:t>, 1 </a:t>
            </a:r>
            <a:r>
              <a:rPr lang="cs-CZ" sz="1200" dirty="0" err="1">
                <a:latin typeface="Open Sans"/>
                <a:cs typeface="Open Sans"/>
              </a:rPr>
              <a:t>Cat</a:t>
            </a:r>
            <a:r>
              <a:rPr lang="cs-CZ" sz="1200" dirty="0">
                <a:latin typeface="Open Sans"/>
                <a:cs typeface="Open Sans"/>
              </a:rPr>
              <a:t> 3K - 105$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200" dirty="0" smtClean="0">
                <a:latin typeface="Open Sans"/>
                <a:cs typeface="Open Sans"/>
              </a:rPr>
              <a:t>L-MGMT3X-ISR1-K9 </a:t>
            </a:r>
            <a:r>
              <a:rPr lang="cs-CZ" sz="1200" dirty="0">
                <a:latin typeface="Open Sans"/>
                <a:cs typeface="Open Sans"/>
              </a:rPr>
              <a:t>- Cisco </a:t>
            </a:r>
            <a:r>
              <a:rPr lang="cs-CZ" sz="1200" dirty="0" err="1">
                <a:latin typeface="Open Sans"/>
                <a:cs typeface="Open Sans"/>
              </a:rPr>
              <a:t>Enterprise</a:t>
            </a:r>
            <a:r>
              <a:rPr lang="cs-CZ" sz="1200" dirty="0">
                <a:latin typeface="Open Sans"/>
                <a:cs typeface="Open Sans"/>
              </a:rPr>
              <a:t> MGMT: Prime </a:t>
            </a:r>
            <a:r>
              <a:rPr lang="cs-CZ" sz="1200" dirty="0" err="1">
                <a:latin typeface="Open Sans"/>
                <a:cs typeface="Open Sans"/>
              </a:rPr>
              <a:t>Infra</a:t>
            </a:r>
            <a:r>
              <a:rPr lang="cs-CZ" sz="1200" dirty="0">
                <a:latin typeface="Open Sans"/>
                <a:cs typeface="Open Sans"/>
              </a:rPr>
              <a:t> 3.x LF, AS &amp; APIC-EM </a:t>
            </a:r>
            <a:r>
              <a:rPr lang="cs-CZ" sz="1200" dirty="0" err="1">
                <a:latin typeface="Open Sans"/>
                <a:cs typeface="Open Sans"/>
              </a:rPr>
              <a:t>Foundation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App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License</a:t>
            </a:r>
            <a:r>
              <a:rPr lang="cs-CZ" sz="1200" dirty="0">
                <a:latin typeface="Open Sans"/>
                <a:cs typeface="Open Sans"/>
              </a:rPr>
              <a:t>, 1 ISR1K - 105$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200" dirty="0" smtClean="0">
                <a:latin typeface="Open Sans"/>
                <a:cs typeface="Open Sans"/>
              </a:rPr>
              <a:t>L-MGMT3X-ISR4-K9 </a:t>
            </a:r>
            <a:r>
              <a:rPr lang="cs-CZ" sz="1200" dirty="0">
                <a:latin typeface="Open Sans"/>
                <a:cs typeface="Open Sans"/>
              </a:rPr>
              <a:t>- Cisco </a:t>
            </a:r>
            <a:r>
              <a:rPr lang="cs-CZ" sz="1200" dirty="0" err="1">
                <a:latin typeface="Open Sans"/>
                <a:cs typeface="Open Sans"/>
              </a:rPr>
              <a:t>Enterprise</a:t>
            </a:r>
            <a:r>
              <a:rPr lang="cs-CZ" sz="1200" dirty="0">
                <a:latin typeface="Open Sans"/>
                <a:cs typeface="Open Sans"/>
              </a:rPr>
              <a:t> MGMT: Prime </a:t>
            </a:r>
            <a:r>
              <a:rPr lang="cs-CZ" sz="1200" dirty="0" err="1">
                <a:latin typeface="Open Sans"/>
                <a:cs typeface="Open Sans"/>
              </a:rPr>
              <a:t>Infra</a:t>
            </a:r>
            <a:r>
              <a:rPr lang="cs-CZ" sz="1200" dirty="0">
                <a:latin typeface="Open Sans"/>
                <a:cs typeface="Open Sans"/>
              </a:rPr>
              <a:t> 3.x LF, AS &amp; APIC-EM </a:t>
            </a:r>
            <a:r>
              <a:rPr lang="cs-CZ" sz="1200" dirty="0" err="1">
                <a:latin typeface="Open Sans"/>
                <a:cs typeface="Open Sans"/>
              </a:rPr>
              <a:t>Foundation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App</a:t>
            </a:r>
            <a:r>
              <a:rPr lang="cs-CZ" sz="1200" dirty="0">
                <a:latin typeface="Open Sans"/>
                <a:cs typeface="Open Sans"/>
              </a:rPr>
              <a:t> </a:t>
            </a:r>
            <a:r>
              <a:rPr lang="cs-CZ" sz="1200" dirty="0" err="1">
                <a:latin typeface="Open Sans"/>
                <a:cs typeface="Open Sans"/>
              </a:rPr>
              <a:t>License</a:t>
            </a:r>
            <a:r>
              <a:rPr lang="cs-CZ" sz="1200" dirty="0">
                <a:latin typeface="Open Sans"/>
                <a:cs typeface="Open Sans"/>
              </a:rPr>
              <a:t>, 1 ISR4K - 210$</a:t>
            </a:r>
            <a:endParaRPr lang="cs-CZ" sz="12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156764" y="4409765"/>
            <a:ext cx="619432" cy="21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498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12" y="117154"/>
            <a:ext cx="5189517" cy="516194"/>
          </a:xfrm>
        </p:spPr>
        <p:txBody>
          <a:bodyPr>
            <a:noAutofit/>
          </a:bodyPr>
          <a:lstStyle/>
          <a:p>
            <a:pPr algn="l"/>
            <a:r>
              <a:rPr lang="cs-CZ" sz="3600" smtClean="0">
                <a:solidFill>
                  <a:srgbClr val="1362AD"/>
                </a:solidFill>
                <a:latin typeface="Open Sans"/>
                <a:cs typeface="Open Sans"/>
              </a:rPr>
              <a:t>Speciality</a:t>
            </a:r>
            <a:endParaRPr lang="en-US" sz="36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75" y="1350942"/>
            <a:ext cx="8229600" cy="2313086"/>
          </a:xfrm>
        </p:spPr>
        <p:txBody>
          <a:bodyPr>
            <a:no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L-MGMT3X-HA </a:t>
            </a:r>
            <a:r>
              <a:rPr lang="cs-CZ" sz="1400" dirty="0">
                <a:latin typeface="Open Sans"/>
                <a:cs typeface="Open Sans"/>
              </a:rPr>
              <a:t>- Cisco </a:t>
            </a:r>
            <a:r>
              <a:rPr lang="cs-CZ" sz="1400" dirty="0" err="1">
                <a:latin typeface="Open Sans"/>
                <a:cs typeface="Open Sans"/>
              </a:rPr>
              <a:t>Enterprise</a:t>
            </a:r>
            <a:r>
              <a:rPr lang="cs-CZ" sz="1400" dirty="0">
                <a:latin typeface="Open Sans"/>
                <a:cs typeface="Open Sans"/>
              </a:rPr>
              <a:t> MGMT: Prime </a:t>
            </a:r>
            <a:r>
              <a:rPr lang="cs-CZ" sz="1400" dirty="0" err="1">
                <a:latin typeface="Open Sans"/>
                <a:cs typeface="Open Sans"/>
              </a:rPr>
              <a:t>Infra</a:t>
            </a:r>
            <a:r>
              <a:rPr lang="cs-CZ" sz="1400" dirty="0">
                <a:latin typeface="Open Sans"/>
                <a:cs typeface="Open Sans"/>
              </a:rPr>
              <a:t> 3.x, APIC EM (</a:t>
            </a:r>
            <a:r>
              <a:rPr lang="cs-CZ" sz="1400" dirty="0" err="1">
                <a:latin typeface="Open Sans"/>
                <a:cs typeface="Open Sans"/>
              </a:rPr>
              <a:t>if</a:t>
            </a:r>
            <a:r>
              <a:rPr lang="cs-CZ" sz="1400" dirty="0">
                <a:latin typeface="Open Sans"/>
                <a:cs typeface="Open Sans"/>
              </a:rPr>
              <a:t> </a:t>
            </a:r>
            <a:r>
              <a:rPr lang="cs-CZ" sz="1400" dirty="0" err="1">
                <a:latin typeface="Open Sans"/>
                <a:cs typeface="Open Sans"/>
              </a:rPr>
              <a:t>applicable</a:t>
            </a:r>
            <a:r>
              <a:rPr lang="cs-CZ" sz="1400" dirty="0">
                <a:latin typeface="Open Sans"/>
                <a:cs typeface="Open Sans"/>
              </a:rPr>
              <a:t>), HA </a:t>
            </a:r>
            <a:r>
              <a:rPr lang="cs-CZ" sz="1400" dirty="0" err="1">
                <a:latin typeface="Open Sans"/>
                <a:cs typeface="Open Sans"/>
              </a:rPr>
              <a:t>License</a:t>
            </a:r>
            <a:r>
              <a:rPr lang="cs-CZ" sz="1400" dirty="0">
                <a:latin typeface="Open Sans"/>
                <a:cs typeface="Open Sans"/>
              </a:rPr>
              <a:t> - 2995$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L-MGMT3X-N-CL </a:t>
            </a:r>
            <a:r>
              <a:rPr lang="cs-CZ" sz="1400" dirty="0">
                <a:latin typeface="Open Sans"/>
                <a:cs typeface="Open Sans"/>
              </a:rPr>
              <a:t>- Cisco </a:t>
            </a:r>
            <a:r>
              <a:rPr lang="cs-CZ" sz="1400" dirty="0" err="1">
                <a:latin typeface="Open Sans"/>
                <a:cs typeface="Open Sans"/>
              </a:rPr>
              <a:t>Enterprise</a:t>
            </a:r>
            <a:r>
              <a:rPr lang="cs-CZ" sz="1400" dirty="0">
                <a:latin typeface="Open Sans"/>
                <a:cs typeface="Open Sans"/>
              </a:rPr>
              <a:t> MGMT: Prime </a:t>
            </a:r>
            <a:r>
              <a:rPr lang="cs-CZ" sz="1400" dirty="0" err="1">
                <a:latin typeface="Open Sans"/>
                <a:cs typeface="Open Sans"/>
              </a:rPr>
              <a:t>Infra</a:t>
            </a:r>
            <a:r>
              <a:rPr lang="cs-CZ" sz="1400" dirty="0">
                <a:latin typeface="Open Sans"/>
                <a:cs typeface="Open Sans"/>
              </a:rPr>
              <a:t> 3.x </a:t>
            </a:r>
            <a:r>
              <a:rPr lang="cs-CZ" sz="1400" dirty="0" err="1">
                <a:latin typeface="Open Sans"/>
                <a:cs typeface="Open Sans"/>
              </a:rPr>
              <a:t>Collector</a:t>
            </a:r>
            <a:r>
              <a:rPr lang="cs-CZ" sz="1400" dirty="0">
                <a:latin typeface="Open Sans"/>
                <a:cs typeface="Open Sans"/>
              </a:rPr>
              <a:t> </a:t>
            </a:r>
            <a:r>
              <a:rPr lang="cs-CZ" sz="1400" dirty="0" err="1">
                <a:latin typeface="Open Sans"/>
                <a:cs typeface="Open Sans"/>
              </a:rPr>
              <a:t>License</a:t>
            </a:r>
            <a:r>
              <a:rPr lang="cs-CZ" sz="1400" dirty="0">
                <a:latin typeface="Open Sans"/>
                <a:cs typeface="Open Sans"/>
              </a:rPr>
              <a:t>, 1 Server - 19995$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L-MGMT3X-GW </a:t>
            </a:r>
            <a:r>
              <a:rPr lang="cs-CZ" sz="1400" dirty="0">
                <a:latin typeface="Open Sans"/>
                <a:cs typeface="Open Sans"/>
              </a:rPr>
              <a:t>- Cisco </a:t>
            </a:r>
            <a:r>
              <a:rPr lang="cs-CZ" sz="1400" dirty="0" err="1">
                <a:latin typeface="Open Sans"/>
                <a:cs typeface="Open Sans"/>
              </a:rPr>
              <a:t>Enterprise</a:t>
            </a:r>
            <a:r>
              <a:rPr lang="cs-CZ" sz="1400" dirty="0">
                <a:latin typeface="Open Sans"/>
                <a:cs typeface="Open Sans"/>
              </a:rPr>
              <a:t> MGMT: Prime </a:t>
            </a:r>
            <a:r>
              <a:rPr lang="cs-CZ" sz="1400" dirty="0" err="1">
                <a:latin typeface="Open Sans"/>
                <a:cs typeface="Open Sans"/>
              </a:rPr>
              <a:t>Infra</a:t>
            </a:r>
            <a:r>
              <a:rPr lang="cs-CZ" sz="1400" dirty="0">
                <a:latin typeface="Open Sans"/>
                <a:cs typeface="Open Sans"/>
              </a:rPr>
              <a:t> 3.x </a:t>
            </a:r>
            <a:r>
              <a:rPr lang="cs-CZ" sz="1400" dirty="0" err="1">
                <a:latin typeface="Open Sans"/>
                <a:cs typeface="Open Sans"/>
              </a:rPr>
              <a:t>Plug</a:t>
            </a:r>
            <a:r>
              <a:rPr lang="cs-CZ" sz="1400" dirty="0">
                <a:latin typeface="Open Sans"/>
                <a:cs typeface="Open Sans"/>
              </a:rPr>
              <a:t>-&amp;-Play </a:t>
            </a:r>
            <a:r>
              <a:rPr lang="cs-CZ" sz="1400" dirty="0" err="1">
                <a:latin typeface="Open Sans"/>
                <a:cs typeface="Open Sans"/>
              </a:rPr>
              <a:t>Gateway</a:t>
            </a:r>
            <a:r>
              <a:rPr lang="cs-CZ" sz="1400" dirty="0">
                <a:latin typeface="Open Sans"/>
                <a:cs typeface="Open Sans"/>
              </a:rPr>
              <a:t> RTU </a:t>
            </a:r>
            <a:r>
              <a:rPr lang="cs-CZ" sz="1400" dirty="0" err="1">
                <a:latin typeface="Open Sans"/>
                <a:cs typeface="Open Sans"/>
              </a:rPr>
              <a:t>License</a:t>
            </a:r>
            <a:r>
              <a:rPr lang="cs-CZ" sz="1400" dirty="0">
                <a:latin typeface="Open Sans"/>
                <a:cs typeface="Open Sans"/>
              </a:rPr>
              <a:t> - 5750$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L-MGMT3X-OPRCTR-1 </a:t>
            </a:r>
            <a:r>
              <a:rPr lang="cs-CZ" sz="1400" dirty="0">
                <a:latin typeface="Open Sans"/>
                <a:cs typeface="Open Sans"/>
              </a:rPr>
              <a:t>- Cisco </a:t>
            </a:r>
            <a:r>
              <a:rPr lang="cs-CZ" sz="1400" dirty="0" err="1">
                <a:latin typeface="Open Sans"/>
                <a:cs typeface="Open Sans"/>
              </a:rPr>
              <a:t>Enterprise</a:t>
            </a:r>
            <a:r>
              <a:rPr lang="cs-CZ" sz="1400" dirty="0">
                <a:latin typeface="Open Sans"/>
                <a:cs typeface="Open Sans"/>
              </a:rPr>
              <a:t> MGMT: Prime </a:t>
            </a:r>
            <a:r>
              <a:rPr lang="cs-CZ" sz="1400" dirty="0" err="1">
                <a:latin typeface="Open Sans"/>
                <a:cs typeface="Open Sans"/>
              </a:rPr>
              <a:t>Infra</a:t>
            </a:r>
            <a:r>
              <a:rPr lang="cs-CZ" sz="1400" dirty="0">
                <a:latin typeface="Open Sans"/>
                <a:cs typeface="Open Sans"/>
              </a:rPr>
              <a:t> 3.x </a:t>
            </a:r>
            <a:r>
              <a:rPr lang="cs-CZ" sz="1400" dirty="0" err="1">
                <a:latin typeface="Open Sans"/>
                <a:cs typeface="Open Sans"/>
              </a:rPr>
              <a:t>Operations</a:t>
            </a:r>
            <a:r>
              <a:rPr lang="cs-CZ" sz="1400" dirty="0">
                <a:latin typeface="Open Sans"/>
                <a:cs typeface="Open Sans"/>
              </a:rPr>
              <a:t> Center, Server </a:t>
            </a:r>
            <a:r>
              <a:rPr lang="cs-CZ" sz="1400" dirty="0" err="1">
                <a:latin typeface="Open Sans"/>
                <a:cs typeface="Open Sans"/>
              </a:rPr>
              <a:t>License</a:t>
            </a:r>
            <a:r>
              <a:rPr lang="cs-CZ" sz="1400" dirty="0">
                <a:latin typeface="Open Sans"/>
                <a:cs typeface="Open Sans"/>
              </a:rPr>
              <a:t> - 19995$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L-MGMT3X-N5K-K9 </a:t>
            </a:r>
            <a:r>
              <a:rPr lang="cs-CZ" sz="1400" dirty="0">
                <a:latin typeface="Open Sans"/>
                <a:cs typeface="Open Sans"/>
              </a:rPr>
              <a:t>- Cisco </a:t>
            </a:r>
            <a:r>
              <a:rPr lang="cs-CZ" sz="1400" dirty="0" err="1">
                <a:latin typeface="Open Sans"/>
                <a:cs typeface="Open Sans"/>
              </a:rPr>
              <a:t>Enterprise</a:t>
            </a:r>
            <a:r>
              <a:rPr lang="cs-CZ" sz="1400" dirty="0">
                <a:latin typeface="Open Sans"/>
                <a:cs typeface="Open Sans"/>
              </a:rPr>
              <a:t> MGMT: Prime </a:t>
            </a:r>
            <a:r>
              <a:rPr lang="cs-CZ" sz="1400" dirty="0" err="1">
                <a:latin typeface="Open Sans"/>
                <a:cs typeface="Open Sans"/>
              </a:rPr>
              <a:t>Infra</a:t>
            </a:r>
            <a:r>
              <a:rPr lang="cs-CZ" sz="1400" dirty="0">
                <a:latin typeface="Open Sans"/>
                <a:cs typeface="Open Sans"/>
              </a:rPr>
              <a:t> 3.x LF, AS </a:t>
            </a:r>
            <a:r>
              <a:rPr lang="cs-CZ" sz="1400" dirty="0" err="1">
                <a:latin typeface="Open Sans"/>
                <a:cs typeface="Open Sans"/>
              </a:rPr>
              <a:t>License</a:t>
            </a:r>
            <a:r>
              <a:rPr lang="cs-CZ" sz="1400" dirty="0">
                <a:latin typeface="Open Sans"/>
                <a:cs typeface="Open Sans"/>
              </a:rPr>
              <a:t>, 1 Nexus 5K - 735$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L-MGMT3X-N9K-K9 </a:t>
            </a:r>
            <a:r>
              <a:rPr lang="cs-CZ" sz="1400" dirty="0">
                <a:latin typeface="Open Sans"/>
                <a:cs typeface="Open Sans"/>
              </a:rPr>
              <a:t>- Cisco </a:t>
            </a:r>
            <a:r>
              <a:rPr lang="cs-CZ" sz="1400" dirty="0" err="1">
                <a:latin typeface="Open Sans"/>
                <a:cs typeface="Open Sans"/>
              </a:rPr>
              <a:t>Enterprise</a:t>
            </a:r>
            <a:r>
              <a:rPr lang="cs-CZ" sz="1400" dirty="0">
                <a:latin typeface="Open Sans"/>
                <a:cs typeface="Open Sans"/>
              </a:rPr>
              <a:t> MGMT: Prime </a:t>
            </a:r>
            <a:r>
              <a:rPr lang="cs-CZ" sz="1400" dirty="0" err="1">
                <a:latin typeface="Open Sans"/>
                <a:cs typeface="Open Sans"/>
              </a:rPr>
              <a:t>Infra</a:t>
            </a:r>
            <a:r>
              <a:rPr lang="cs-CZ" sz="1400" dirty="0">
                <a:latin typeface="Open Sans"/>
                <a:cs typeface="Open Sans"/>
              </a:rPr>
              <a:t> 3.x LF, AS </a:t>
            </a:r>
            <a:r>
              <a:rPr lang="cs-CZ" sz="1400" dirty="0" err="1">
                <a:latin typeface="Open Sans"/>
                <a:cs typeface="Open Sans"/>
              </a:rPr>
              <a:t>License</a:t>
            </a:r>
            <a:r>
              <a:rPr lang="cs-CZ" sz="1400" dirty="0">
                <a:latin typeface="Open Sans"/>
                <a:cs typeface="Open Sans"/>
              </a:rPr>
              <a:t>, 1 Nexus 9K - 1470$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PI-SERV-UCS-K9 </a:t>
            </a:r>
            <a:r>
              <a:rPr lang="cs-CZ" sz="1400" dirty="0">
                <a:latin typeface="Open Sans"/>
                <a:cs typeface="Open Sans"/>
              </a:rPr>
              <a:t>- Cisco Prime™ </a:t>
            </a:r>
            <a:r>
              <a:rPr lang="cs-CZ" sz="1400" dirty="0" err="1">
                <a:latin typeface="Open Sans"/>
                <a:cs typeface="Open Sans"/>
              </a:rPr>
              <a:t>Infrastructure</a:t>
            </a:r>
            <a:r>
              <a:rPr lang="cs-CZ" sz="1400" dirty="0">
                <a:latin typeface="Open Sans"/>
                <a:cs typeface="Open Sans"/>
              </a:rPr>
              <a:t> 2.X, UCS Server Management </a:t>
            </a:r>
            <a:r>
              <a:rPr lang="cs-CZ" sz="1400" dirty="0" err="1">
                <a:latin typeface="Open Sans"/>
                <a:cs typeface="Open Sans"/>
              </a:rPr>
              <a:t>License</a:t>
            </a:r>
            <a:endParaRPr lang="cs-CZ" sz="1400" dirty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PI-VM-UCS-K9 </a:t>
            </a:r>
            <a:r>
              <a:rPr lang="cs-CZ" sz="1400" dirty="0">
                <a:latin typeface="Open Sans"/>
                <a:cs typeface="Open Sans"/>
              </a:rPr>
              <a:t>- Cisco Prime </a:t>
            </a:r>
            <a:r>
              <a:rPr lang="cs-CZ" sz="1400" dirty="0" err="1">
                <a:latin typeface="Open Sans"/>
                <a:cs typeface="Open Sans"/>
              </a:rPr>
              <a:t>Infrastructure</a:t>
            </a:r>
            <a:r>
              <a:rPr lang="cs-CZ" sz="1400" dirty="0">
                <a:latin typeface="Open Sans"/>
                <a:cs typeface="Open Sans"/>
              </a:rPr>
              <a:t> - UCS VM Management - 1 </a:t>
            </a:r>
            <a:r>
              <a:rPr lang="cs-CZ" sz="1400" dirty="0" err="1">
                <a:latin typeface="Open Sans"/>
                <a:cs typeface="Open Sans"/>
              </a:rPr>
              <a:t>Srv</a:t>
            </a: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156764" y="4409765"/>
            <a:ext cx="619432" cy="21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498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12" y="117154"/>
            <a:ext cx="5189517" cy="516194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>
                <a:solidFill>
                  <a:srgbClr val="1362AD"/>
                </a:solidFill>
                <a:latin typeface="Open Sans"/>
                <a:cs typeface="Open Sans"/>
              </a:rPr>
              <a:t>Cisco </a:t>
            </a:r>
            <a:r>
              <a:rPr lang="cs-CZ" sz="3600" dirty="0" err="1" smtClean="0">
                <a:solidFill>
                  <a:srgbClr val="1362AD"/>
                </a:solidFill>
                <a:latin typeface="Open Sans"/>
                <a:cs typeface="Open Sans"/>
              </a:rPr>
              <a:t>One</a:t>
            </a:r>
            <a:endParaRPr lang="en-US" sz="36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75" y="1350942"/>
            <a:ext cx="8229600" cy="2313086"/>
          </a:xfrm>
        </p:spPr>
        <p:txBody>
          <a:bodyPr>
            <a:no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Licence pro </a:t>
            </a:r>
            <a:r>
              <a:rPr lang="cs-CZ" sz="1400" dirty="0" err="1" smtClean="0">
                <a:latin typeface="Open Sans"/>
                <a:cs typeface="Open Sans"/>
              </a:rPr>
              <a:t>kontroler</a:t>
            </a:r>
            <a:r>
              <a:rPr lang="cs-CZ" sz="1400" dirty="0" smtClean="0">
                <a:latin typeface="Open Sans"/>
                <a:cs typeface="Open Sans"/>
              </a:rPr>
              <a:t> (AP) </a:t>
            </a:r>
            <a:endParaRPr lang="cs-CZ" sz="1400" dirty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Licence pro Prime</a:t>
            </a:r>
            <a:endParaRPr lang="cs-CZ" sz="1400" dirty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25 licenci pro ISE</a:t>
            </a:r>
            <a:endParaRPr lang="cs-CZ" sz="1400" dirty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CMX (AP)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err="1" smtClean="0">
                <a:latin typeface="Open Sans"/>
                <a:cs typeface="Open Sans"/>
              </a:rPr>
              <a:t>EnergyWise</a:t>
            </a:r>
            <a:endParaRPr lang="cs-CZ" sz="1400" dirty="0" smtClean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err="1" smtClean="0">
                <a:latin typeface="Open Sans"/>
                <a:cs typeface="Open Sans"/>
              </a:rPr>
              <a:t>Stealthwatch</a:t>
            </a:r>
            <a:endParaRPr lang="cs-CZ" sz="1400" dirty="0">
              <a:latin typeface="Open Sans"/>
              <a:cs typeface="Open Sans"/>
            </a:endParaRP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HW support (minimálně jeden rok)</a:t>
            </a:r>
          </a:p>
          <a:p>
            <a:pPr>
              <a:spcBef>
                <a:spcPts val="360"/>
              </a:spcBef>
              <a:buSzPct val="140000"/>
              <a:buBlip>
                <a:blip r:embed="rId2"/>
              </a:buBlip>
            </a:pPr>
            <a:r>
              <a:rPr lang="cs-CZ" sz="1400" dirty="0" smtClean="0">
                <a:latin typeface="Open Sans"/>
                <a:cs typeface="Open Sans"/>
              </a:rPr>
              <a:t>Přenositelnost licencí</a:t>
            </a:r>
            <a:endParaRPr lang="cs-CZ" sz="1400" dirty="0" smtClean="0">
              <a:latin typeface="Open Sans"/>
              <a:cs typeface="Open Sans"/>
            </a:endParaRPr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156764" y="4409765"/>
            <a:ext cx="619432" cy="21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550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9692"/>
            <a:ext cx="8229600" cy="2313086"/>
          </a:xfrm>
        </p:spPr>
        <p:txBody>
          <a:bodyPr>
            <a:no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3"/>
              </a:buBlip>
            </a:pPr>
            <a:endParaRPr lang="cs-CZ" sz="1400" dirty="0"/>
          </a:p>
          <a:p>
            <a:pPr marL="0" indent="0">
              <a:spcBef>
                <a:spcPts val="360"/>
              </a:spcBef>
              <a:buSzPct val="140000"/>
              <a:buNone/>
            </a:pPr>
            <a:endParaRPr lang="cs-CZ" sz="1400" dirty="0" smtClean="0">
              <a:latin typeface="Open Sans"/>
              <a:cs typeface="Open San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156764" y="4409765"/>
            <a:ext cx="619432" cy="21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rgbClr val="1362AD"/>
              </a:solidFill>
              <a:latin typeface="Open Sans"/>
              <a:cs typeface="Open San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1839" y="4734698"/>
            <a:ext cx="1769806" cy="227371"/>
            <a:chOff x="3687097" y="4826000"/>
            <a:chExt cx="1769806" cy="303161"/>
          </a:xfrm>
        </p:grpSpPr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31705" y="4945219"/>
              <a:ext cx="72000" cy="96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ovéPole 9"/>
          <p:cNvSpPr txBox="1"/>
          <p:nvPr/>
        </p:nvSpPr>
        <p:spPr>
          <a:xfrm>
            <a:off x="311839" y="1237081"/>
            <a:ext cx="8466480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60"/>
              </a:spcBef>
              <a:buSzPct val="140000"/>
              <a:buBlip>
                <a:blip r:embed="rId3"/>
              </a:buBlip>
            </a:pPr>
            <a:r>
              <a:rPr lang="cs-CZ" dirty="0" smtClean="0"/>
              <a:t>  Děkuji za pozornost.</a:t>
            </a:r>
          </a:p>
          <a:p>
            <a:pPr>
              <a:spcBef>
                <a:spcPts val="360"/>
              </a:spcBef>
              <a:buSzPct val="140000"/>
            </a:pPr>
            <a:endParaRPr lang="cs-CZ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04997" y="1264340"/>
            <a:ext cx="4424516" cy="2326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cs-CZ" sz="1200" b="1" smtClean="0">
                <a:solidFill>
                  <a:srgbClr val="185BA7"/>
                </a:solidFill>
                <a:latin typeface="Open Sans"/>
                <a:cs typeface="Open Sans"/>
              </a:rPr>
              <a:t>UNIS COMPUTERS, a.s. </a:t>
            </a:r>
          </a:p>
          <a:p>
            <a:pPr marL="0" indent="0" algn="ctr">
              <a:buFont typeface="Arial"/>
              <a:buNone/>
            </a:pPr>
            <a:r>
              <a:rPr lang="cs-CZ" sz="1200" smtClean="0">
                <a:solidFill>
                  <a:srgbClr val="185BA7"/>
                </a:solidFill>
                <a:latin typeface="Open Sans"/>
                <a:cs typeface="Open Sans"/>
              </a:rPr>
              <a:t>Jundrovská 31, 624 00 Brno</a:t>
            </a:r>
          </a:p>
          <a:p>
            <a:pPr marL="0" indent="0" algn="ctr">
              <a:buFont typeface="Arial"/>
              <a:buNone/>
            </a:pPr>
            <a:r>
              <a:rPr lang="cs-CZ" sz="1200" smtClean="0">
                <a:solidFill>
                  <a:srgbClr val="185BA7"/>
                </a:solidFill>
                <a:latin typeface="Open Sans"/>
                <a:cs typeface="Open Sans"/>
              </a:rPr>
              <a:t>tel.: +420 544 528 301</a:t>
            </a:r>
          </a:p>
          <a:p>
            <a:pPr marL="0" indent="0" algn="ctr">
              <a:buFont typeface="Arial"/>
              <a:buNone/>
            </a:pPr>
            <a:r>
              <a:rPr lang="cs-CZ" sz="1200" smtClean="0">
                <a:solidFill>
                  <a:srgbClr val="185BA7"/>
                </a:solidFill>
                <a:latin typeface="Open Sans"/>
                <a:cs typeface="Open Sans"/>
              </a:rPr>
              <a:t>fax: +420 541 223 134</a:t>
            </a:r>
          </a:p>
          <a:p>
            <a:pPr marL="0" indent="0" algn="ctr">
              <a:buFont typeface="Arial"/>
              <a:buNone/>
            </a:pPr>
            <a:r>
              <a:rPr lang="cs-CZ" sz="1200" smtClean="0">
                <a:solidFill>
                  <a:srgbClr val="185BA7"/>
                </a:solidFill>
                <a:latin typeface="Open Sans"/>
                <a:cs typeface="Open Sans"/>
              </a:rPr>
              <a:t>obchod@uniscomp.cz</a:t>
            </a:r>
          </a:p>
          <a:p>
            <a:pPr marL="0" indent="0" algn="ctr">
              <a:buFont typeface="Arial"/>
              <a:buNone/>
            </a:pPr>
            <a:endParaRPr lang="cs-CZ" sz="1200" smtClean="0">
              <a:solidFill>
                <a:srgbClr val="185BA7"/>
              </a:solidFill>
              <a:latin typeface="Open Sans"/>
              <a:cs typeface="Open Sans"/>
            </a:endParaRPr>
          </a:p>
          <a:p>
            <a:pPr marL="0" indent="0" algn="ctr">
              <a:buFont typeface="Arial"/>
              <a:buNone/>
            </a:pPr>
            <a:endParaRPr lang="cs-CZ" sz="1200" b="1" smtClean="0">
              <a:solidFill>
                <a:srgbClr val="185BA7"/>
              </a:solidFill>
              <a:latin typeface="Open Sans"/>
              <a:cs typeface="Open Sans"/>
            </a:endParaRPr>
          </a:p>
          <a:p>
            <a:pPr marL="0" indent="0" algn="ctr">
              <a:buFont typeface="Arial"/>
              <a:buNone/>
            </a:pPr>
            <a:r>
              <a:rPr lang="cs-CZ" sz="1200" b="1" smtClean="0">
                <a:solidFill>
                  <a:srgbClr val="185BA7"/>
                </a:solidFill>
                <a:latin typeface="Open Sans"/>
                <a:cs typeface="Open Sans"/>
              </a:rPr>
              <a:t>Pobočka Praha</a:t>
            </a:r>
            <a:r>
              <a:rPr lang="cs-CZ" sz="1200" smtClean="0">
                <a:solidFill>
                  <a:srgbClr val="185BA7"/>
                </a:solidFill>
                <a:latin typeface="Open Sans"/>
                <a:cs typeface="Open Sans"/>
              </a:rPr>
              <a:t> </a:t>
            </a:r>
          </a:p>
          <a:p>
            <a:pPr marL="0" indent="0" algn="ctr">
              <a:buFont typeface="Arial"/>
              <a:buNone/>
            </a:pPr>
            <a:r>
              <a:rPr lang="cs-CZ" sz="1200" smtClean="0">
                <a:solidFill>
                  <a:srgbClr val="185BA7"/>
                </a:solidFill>
                <a:latin typeface="Open Sans"/>
                <a:cs typeface="Open Sans"/>
              </a:rPr>
              <a:t>Zelený pruh 95/97, 140 00 Praha 4</a:t>
            </a:r>
          </a:p>
          <a:p>
            <a:pPr marL="0" indent="0" algn="ctr">
              <a:buFont typeface="Arial"/>
              <a:buNone/>
            </a:pPr>
            <a:r>
              <a:rPr lang="cs-CZ" sz="1200" smtClean="0">
                <a:solidFill>
                  <a:srgbClr val="185BA7"/>
                </a:solidFill>
                <a:latin typeface="Open Sans"/>
                <a:cs typeface="Open Sans"/>
              </a:rPr>
              <a:t>tel.: +420 227 230 080</a:t>
            </a:r>
            <a:endParaRPr lang="en-US" sz="1200" dirty="0">
              <a:solidFill>
                <a:srgbClr val="185BA7"/>
              </a:solidFill>
              <a:latin typeface="Open Sans"/>
              <a:cs typeface="Open Sans"/>
            </a:endParaRPr>
          </a:p>
        </p:txBody>
      </p:sp>
      <p:grpSp>
        <p:nvGrpSpPr>
          <p:cNvPr id="9" name="Group 6"/>
          <p:cNvGrpSpPr/>
          <p:nvPr/>
        </p:nvGrpSpPr>
        <p:grpSpPr>
          <a:xfrm>
            <a:off x="3532352" y="3779256"/>
            <a:ext cx="1769806" cy="303161"/>
            <a:chOff x="3687097" y="4826000"/>
            <a:chExt cx="1769806" cy="303161"/>
          </a:xfrm>
        </p:grpSpPr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3687097" y="4826000"/>
              <a:ext cx="1769806" cy="30316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cs-CZ" sz="1200" dirty="0" err="1" smtClean="0">
                  <a:solidFill>
                    <a:srgbClr val="185BA7"/>
                  </a:solidFill>
                  <a:latin typeface="Open Sans"/>
                  <a:cs typeface="Open Sans"/>
                </a:rPr>
                <a:t>www.uniscomp.cz</a:t>
              </a:r>
              <a:endParaRPr lang="en-US" sz="1200" dirty="0">
                <a:solidFill>
                  <a:srgbClr val="185BA7"/>
                </a:solidFill>
                <a:latin typeface="Open Sans"/>
                <a:cs typeface="Open Sans"/>
              </a:endParaRPr>
            </a:p>
          </p:txBody>
        </p:sp>
        <p:sp>
          <p:nvSpPr>
            <p:cNvPr id="15" name="Rectangle 5"/>
            <p:cNvSpPr/>
            <p:nvPr/>
          </p:nvSpPr>
          <p:spPr>
            <a:xfrm>
              <a:off x="3780905" y="4945218"/>
              <a:ext cx="90000" cy="90000"/>
            </a:xfrm>
            <a:prstGeom prst="rect">
              <a:avLst/>
            </a:prstGeom>
            <a:solidFill>
              <a:srgbClr val="185BA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674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11757</TotalTime>
  <Words>653</Words>
  <Application>Microsoft Office PowerPoint</Application>
  <PresentationFormat>Předvádění na obrazovce (16:9)</PresentationFormat>
  <Paragraphs>82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Prezentace aplikace PowerPoint</vt:lpstr>
      <vt:lpstr>CNA vs Prime</vt:lpstr>
      <vt:lpstr>Trocha historie</vt:lpstr>
      <vt:lpstr>Formy</vt:lpstr>
      <vt:lpstr>Moduly</vt:lpstr>
      <vt:lpstr>Licensovani</vt:lpstr>
      <vt:lpstr>Speciality</vt:lpstr>
      <vt:lpstr>Cisco One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ddd fd</dc:creator>
  <cp:lastModifiedBy>Stastny</cp:lastModifiedBy>
  <cp:revision>152</cp:revision>
  <cp:lastPrinted>2015-11-20T14:41:45Z</cp:lastPrinted>
  <dcterms:created xsi:type="dcterms:W3CDTF">2015-10-14T14:57:31Z</dcterms:created>
  <dcterms:modified xsi:type="dcterms:W3CDTF">2017-04-06T09:15:22Z</dcterms:modified>
</cp:coreProperties>
</file>